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67" r:id="rId3"/>
    <p:sldMasterId id="2147483680" r:id="rId4"/>
    <p:sldMasterId id="2147483720" r:id="rId5"/>
  </p:sldMasterIdLst>
  <p:notesMasterIdLst>
    <p:notesMasterId r:id="rId70"/>
  </p:notesMasterIdLst>
  <p:sldIdLst>
    <p:sldId id="2134803969" r:id="rId6"/>
    <p:sldId id="2134803965" r:id="rId7"/>
    <p:sldId id="2134803971" r:id="rId8"/>
    <p:sldId id="2134803972" r:id="rId9"/>
    <p:sldId id="2134803973" r:id="rId10"/>
    <p:sldId id="2134803986" r:id="rId11"/>
    <p:sldId id="2134804002" r:id="rId12"/>
    <p:sldId id="2134803922" r:id="rId13"/>
    <p:sldId id="2134803940" r:id="rId14"/>
    <p:sldId id="2134803975" r:id="rId15"/>
    <p:sldId id="2134804001" r:id="rId16"/>
    <p:sldId id="2134803941" r:id="rId17"/>
    <p:sldId id="2134804014" r:id="rId18"/>
    <p:sldId id="2134804018" r:id="rId19"/>
    <p:sldId id="2134803977" r:id="rId20"/>
    <p:sldId id="2134803979" r:id="rId21"/>
    <p:sldId id="2134803954" r:id="rId22"/>
    <p:sldId id="2134803942" r:id="rId23"/>
    <p:sldId id="2134803988" r:id="rId24"/>
    <p:sldId id="2134803983" r:id="rId25"/>
    <p:sldId id="2134803996" r:id="rId26"/>
    <p:sldId id="804" r:id="rId27"/>
    <p:sldId id="2134803974" r:id="rId28"/>
    <p:sldId id="2134803923" r:id="rId29"/>
    <p:sldId id="807" r:id="rId30"/>
    <p:sldId id="805" r:id="rId31"/>
    <p:sldId id="2134804009" r:id="rId32"/>
    <p:sldId id="2134803997" r:id="rId33"/>
    <p:sldId id="2134803961" r:id="rId34"/>
    <p:sldId id="2134803955" r:id="rId35"/>
    <p:sldId id="2134803937" r:id="rId36"/>
    <p:sldId id="2134803956" r:id="rId37"/>
    <p:sldId id="2134804011" r:id="rId38"/>
    <p:sldId id="2134804007" r:id="rId39"/>
    <p:sldId id="2134803998" r:id="rId40"/>
    <p:sldId id="2134803962" r:id="rId41"/>
    <p:sldId id="816" r:id="rId42"/>
    <p:sldId id="2134803943" r:id="rId43"/>
    <p:sldId id="827" r:id="rId44"/>
    <p:sldId id="2134803994" r:id="rId45"/>
    <p:sldId id="2134803999" r:id="rId46"/>
    <p:sldId id="2134803991" r:id="rId47"/>
    <p:sldId id="2134803993" r:id="rId48"/>
    <p:sldId id="2134803989" r:id="rId49"/>
    <p:sldId id="2134803959" r:id="rId50"/>
    <p:sldId id="2134804023" r:id="rId51"/>
    <p:sldId id="2134804005" r:id="rId52"/>
    <p:sldId id="2134804000" r:id="rId53"/>
    <p:sldId id="2134803964" r:id="rId54"/>
    <p:sldId id="2134804012" r:id="rId55"/>
    <p:sldId id="10372" r:id="rId56"/>
    <p:sldId id="2134803995" r:id="rId57"/>
    <p:sldId id="2134804033" r:id="rId58"/>
    <p:sldId id="2134804032" r:id="rId59"/>
    <p:sldId id="2134804020" r:id="rId60"/>
    <p:sldId id="2134804025" r:id="rId61"/>
    <p:sldId id="2134804028" r:id="rId62"/>
    <p:sldId id="2134804021" r:id="rId63"/>
    <p:sldId id="2134804031" r:id="rId64"/>
    <p:sldId id="2134804024" r:id="rId65"/>
    <p:sldId id="2134803990" r:id="rId66"/>
    <p:sldId id="2134803953" r:id="rId67"/>
    <p:sldId id="825" r:id="rId68"/>
    <p:sldId id="2134804017" r:id="rId6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la Heher" initials="UH" lastIdx="18" clrIdx="0">
    <p:extLst>
      <p:ext uri="{19B8F6BF-5375-455C-9EA6-DF929625EA0E}">
        <p15:presenceInfo xmlns:p15="http://schemas.microsoft.com/office/powerpoint/2012/main" userId="S::uheher@worldbank.org::0f8acd64-2e64-45a1-9043-bcd853189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2F51"/>
    <a:srgbClr val="139AF0"/>
    <a:srgbClr val="242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7" autoAdjust="0"/>
    <p:restoredTop sz="90611" autoAdjust="0"/>
  </p:normalViewPr>
  <p:slideViewPr>
    <p:cSldViewPr snapToGrid="0">
      <p:cViewPr varScale="1">
        <p:scale>
          <a:sx n="96" d="100"/>
          <a:sy n="96"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rsum Qasim" userId="5a4a5c90-70a4-4261-b0dd-ac65526186fd" providerId="ADAL" clId="{2ECF3F5D-AB3F-4F69-A587-D771A893D7D1}"/>
    <pc:docChg chg="delSld modSld sldOrd">
      <pc:chgData name="Qursum Qasim" userId="5a4a5c90-70a4-4261-b0dd-ac65526186fd" providerId="ADAL" clId="{2ECF3F5D-AB3F-4F69-A587-D771A893D7D1}" dt="2021-12-07T14:50:31.031" v="4"/>
      <pc:docMkLst>
        <pc:docMk/>
      </pc:docMkLst>
      <pc:sldChg chg="modSp mod">
        <pc:chgData name="Qursum Qasim" userId="5a4a5c90-70a4-4261-b0dd-ac65526186fd" providerId="ADAL" clId="{2ECF3F5D-AB3F-4F69-A587-D771A893D7D1}" dt="2021-12-07T14:36:01.427" v="1" actId="6549"/>
        <pc:sldMkLst>
          <pc:docMk/>
          <pc:sldMk cId="3951985539" sldId="816"/>
        </pc:sldMkLst>
        <pc:spChg chg="mod">
          <ac:chgData name="Qursum Qasim" userId="5a4a5c90-70a4-4261-b0dd-ac65526186fd" providerId="ADAL" clId="{2ECF3F5D-AB3F-4F69-A587-D771A893D7D1}" dt="2021-12-07T14:36:01.427" v="1" actId="6549"/>
          <ac:spMkLst>
            <pc:docMk/>
            <pc:sldMk cId="3951985539" sldId="816"/>
            <ac:spMk id="5" creationId="{00000000-0000-0000-0000-000000000000}"/>
          </ac:spMkLst>
        </pc:spChg>
      </pc:sldChg>
      <pc:sldChg chg="ord">
        <pc:chgData name="Qursum Qasim" userId="5a4a5c90-70a4-4261-b0dd-ac65526186fd" providerId="ADAL" clId="{2ECF3F5D-AB3F-4F69-A587-D771A893D7D1}" dt="2021-12-07T14:50:31.031" v="4"/>
        <pc:sldMkLst>
          <pc:docMk/>
          <pc:sldMk cId="1277776609" sldId="2134804021"/>
        </pc:sldMkLst>
      </pc:sldChg>
      <pc:sldChg chg="del">
        <pc:chgData name="Qursum Qasim" userId="5a4a5c90-70a4-4261-b0dd-ac65526186fd" providerId="ADAL" clId="{2ECF3F5D-AB3F-4F69-A587-D771A893D7D1}" dt="2021-12-07T14:47:13.408" v="2" actId="47"/>
        <pc:sldMkLst>
          <pc:docMk/>
          <pc:sldMk cId="3714525588" sldId="2134804026"/>
        </pc:sldMkLst>
      </pc:sldChg>
    </pc:docChg>
  </pc:docChgLst>
  <pc:docChgLst>
    <pc:chgData name="Philippe Armand De Bonneval" userId="4da2d19e-ba8d-42e9-a3c0-97eae41775e8" providerId="ADAL" clId="{F5DEB596-02AF-4F01-9B6A-C7A05644582B}"/>
    <pc:docChg chg="undo custSel addSld modSld sldOrd">
      <pc:chgData name="Philippe Armand De Bonneval" userId="4da2d19e-ba8d-42e9-a3c0-97eae41775e8" providerId="ADAL" clId="{F5DEB596-02AF-4F01-9B6A-C7A05644582B}" dt="2021-12-03T00:07:25.280" v="6491" actId="20577"/>
      <pc:docMkLst>
        <pc:docMk/>
      </pc:docMkLst>
      <pc:sldChg chg="modSp mod">
        <pc:chgData name="Philippe Armand De Bonneval" userId="4da2d19e-ba8d-42e9-a3c0-97eae41775e8" providerId="ADAL" clId="{F5DEB596-02AF-4F01-9B6A-C7A05644582B}" dt="2021-12-02T15:33:42.522" v="104" actId="20577"/>
        <pc:sldMkLst>
          <pc:docMk/>
          <pc:sldMk cId="2063385326" sldId="807"/>
        </pc:sldMkLst>
        <pc:spChg chg="mod">
          <ac:chgData name="Philippe Armand De Bonneval" userId="4da2d19e-ba8d-42e9-a3c0-97eae41775e8" providerId="ADAL" clId="{F5DEB596-02AF-4F01-9B6A-C7A05644582B}" dt="2021-12-02T15:33:42.522" v="104" actId="20577"/>
          <ac:spMkLst>
            <pc:docMk/>
            <pc:sldMk cId="2063385326" sldId="807"/>
            <ac:spMk id="6" creationId="{525187C0-94F7-40FA-A1CC-9117B7A0FE4D}"/>
          </ac:spMkLst>
        </pc:spChg>
      </pc:sldChg>
      <pc:sldChg chg="modSp mod modShow">
        <pc:chgData name="Philippe Armand De Bonneval" userId="4da2d19e-ba8d-42e9-a3c0-97eae41775e8" providerId="ADAL" clId="{F5DEB596-02AF-4F01-9B6A-C7A05644582B}" dt="2021-12-02T15:35:18.119" v="186" actId="729"/>
        <pc:sldMkLst>
          <pc:docMk/>
          <pc:sldMk cId="3451753432" sldId="2134803943"/>
        </pc:sldMkLst>
        <pc:spChg chg="mod">
          <ac:chgData name="Philippe Armand De Bonneval" userId="4da2d19e-ba8d-42e9-a3c0-97eae41775e8" providerId="ADAL" clId="{F5DEB596-02AF-4F01-9B6A-C7A05644582B}" dt="2021-12-02T15:34:44.166" v="107" actId="21"/>
          <ac:spMkLst>
            <pc:docMk/>
            <pc:sldMk cId="3451753432" sldId="2134803943"/>
            <ac:spMk id="2" creationId="{7BCD7372-9BE8-44A4-8290-5820A113DC8F}"/>
          </ac:spMkLst>
        </pc:spChg>
      </pc:sldChg>
      <pc:sldChg chg="mod modShow">
        <pc:chgData name="Philippe Armand De Bonneval" userId="4da2d19e-ba8d-42e9-a3c0-97eae41775e8" providerId="ADAL" clId="{F5DEB596-02AF-4F01-9B6A-C7A05644582B}" dt="2021-12-02T15:43:27.684" v="376" actId="729"/>
        <pc:sldMkLst>
          <pc:docMk/>
          <pc:sldMk cId="1994009899" sldId="2134803959"/>
        </pc:sldMkLst>
      </pc:sldChg>
      <pc:sldChg chg="mod modShow">
        <pc:chgData name="Philippe Armand De Bonneval" userId="4da2d19e-ba8d-42e9-a3c0-97eae41775e8" providerId="ADAL" clId="{F5DEB596-02AF-4F01-9B6A-C7A05644582B}" dt="2021-12-02T15:33:57.576" v="105" actId="729"/>
        <pc:sldMkLst>
          <pc:docMk/>
          <pc:sldMk cId="811640687" sldId="2134803961"/>
        </pc:sldMkLst>
      </pc:sldChg>
      <pc:sldChg chg="modNotesTx">
        <pc:chgData name="Philippe Armand De Bonneval" userId="4da2d19e-ba8d-42e9-a3c0-97eae41775e8" providerId="ADAL" clId="{F5DEB596-02AF-4F01-9B6A-C7A05644582B}" dt="2021-12-02T15:35:09.683" v="185"/>
        <pc:sldMkLst>
          <pc:docMk/>
          <pc:sldMk cId="2775743374" sldId="2134803962"/>
        </pc:sldMkLst>
      </pc:sldChg>
      <pc:sldChg chg="modSp mod">
        <pc:chgData name="Philippe Armand De Bonneval" userId="4da2d19e-ba8d-42e9-a3c0-97eae41775e8" providerId="ADAL" clId="{F5DEB596-02AF-4F01-9B6A-C7A05644582B}" dt="2021-12-02T16:55:25.584" v="2713" actId="20577"/>
        <pc:sldMkLst>
          <pc:docMk/>
          <pc:sldMk cId="2017831756" sldId="2134803965"/>
        </pc:sldMkLst>
        <pc:spChg chg="mod">
          <ac:chgData name="Philippe Armand De Bonneval" userId="4da2d19e-ba8d-42e9-a3c0-97eae41775e8" providerId="ADAL" clId="{F5DEB596-02AF-4F01-9B6A-C7A05644582B}" dt="2021-12-02T16:55:25.584" v="2713" actId="20577"/>
          <ac:spMkLst>
            <pc:docMk/>
            <pc:sldMk cId="2017831756" sldId="2134803965"/>
            <ac:spMk id="7" creationId="{B2E129D4-CBE9-4F38-AFA4-298A21AD5996}"/>
          </ac:spMkLst>
        </pc:spChg>
      </pc:sldChg>
      <pc:sldChg chg="modSp mod modShow">
        <pc:chgData name="Philippe Armand De Bonneval" userId="4da2d19e-ba8d-42e9-a3c0-97eae41775e8" providerId="ADAL" clId="{F5DEB596-02AF-4F01-9B6A-C7A05644582B}" dt="2021-12-02T16:54:55.833" v="2670" actId="729"/>
        <pc:sldMkLst>
          <pc:docMk/>
          <pc:sldMk cId="3337598528" sldId="2134803971"/>
        </pc:sldMkLst>
        <pc:spChg chg="mod">
          <ac:chgData name="Philippe Armand De Bonneval" userId="4da2d19e-ba8d-42e9-a3c0-97eae41775e8" providerId="ADAL" clId="{F5DEB596-02AF-4F01-9B6A-C7A05644582B}" dt="2021-12-02T15:31:48.416" v="4" actId="115"/>
          <ac:spMkLst>
            <pc:docMk/>
            <pc:sldMk cId="3337598528" sldId="2134803971"/>
            <ac:spMk id="6" creationId="{36B68128-07A4-4A0F-A0C1-93EA481F6CAD}"/>
          </ac:spMkLst>
        </pc:spChg>
      </pc:sldChg>
      <pc:sldChg chg="mod modShow">
        <pc:chgData name="Philippe Armand De Bonneval" userId="4da2d19e-ba8d-42e9-a3c0-97eae41775e8" providerId="ADAL" clId="{F5DEB596-02AF-4F01-9B6A-C7A05644582B}" dt="2021-12-02T16:54:58.830" v="2671" actId="729"/>
        <pc:sldMkLst>
          <pc:docMk/>
          <pc:sldMk cId="2998740340" sldId="2134803972"/>
        </pc:sldMkLst>
      </pc:sldChg>
      <pc:sldChg chg="modSp mod">
        <pc:chgData name="Philippe Armand De Bonneval" userId="4da2d19e-ba8d-42e9-a3c0-97eae41775e8" providerId="ADAL" clId="{F5DEB596-02AF-4F01-9B6A-C7A05644582B}" dt="2021-12-02T16:55:40.098" v="2717" actId="20577"/>
        <pc:sldMkLst>
          <pc:docMk/>
          <pc:sldMk cId="206609214" sldId="2134803983"/>
        </pc:sldMkLst>
        <pc:spChg chg="mod">
          <ac:chgData name="Philippe Armand De Bonneval" userId="4da2d19e-ba8d-42e9-a3c0-97eae41775e8" providerId="ADAL" clId="{F5DEB596-02AF-4F01-9B6A-C7A05644582B}" dt="2021-12-02T16:55:40.098" v="2717" actId="20577"/>
          <ac:spMkLst>
            <pc:docMk/>
            <pc:sldMk cId="206609214" sldId="2134803983"/>
            <ac:spMk id="5" creationId="{BD791E07-A0BB-41D8-BAD3-98CD080D149E}"/>
          </ac:spMkLst>
        </pc:spChg>
      </pc:sldChg>
      <pc:sldChg chg="mod modShow">
        <pc:chgData name="Philippe Armand De Bonneval" userId="4da2d19e-ba8d-42e9-a3c0-97eae41775e8" providerId="ADAL" clId="{F5DEB596-02AF-4F01-9B6A-C7A05644582B}" dt="2021-12-02T15:32:24.538" v="5" actId="729"/>
        <pc:sldMkLst>
          <pc:docMk/>
          <pc:sldMk cId="1934332543" sldId="2134803986"/>
        </pc:sldMkLst>
      </pc:sldChg>
      <pc:sldChg chg="mod modShow">
        <pc:chgData name="Philippe Armand De Bonneval" userId="4da2d19e-ba8d-42e9-a3c0-97eae41775e8" providerId="ADAL" clId="{F5DEB596-02AF-4F01-9B6A-C7A05644582B}" dt="2021-12-02T15:54:14.414" v="739" actId="729"/>
        <pc:sldMkLst>
          <pc:docMk/>
          <pc:sldMk cId="3246285253" sldId="2134803988"/>
        </pc:sldMkLst>
      </pc:sldChg>
      <pc:sldChg chg="ord modNotesTx">
        <pc:chgData name="Philippe Armand De Bonneval" userId="4da2d19e-ba8d-42e9-a3c0-97eae41775e8" providerId="ADAL" clId="{F5DEB596-02AF-4F01-9B6A-C7A05644582B}" dt="2021-12-02T15:43:09.140" v="375" actId="113"/>
        <pc:sldMkLst>
          <pc:docMk/>
          <pc:sldMk cId="1083653319" sldId="2134803989"/>
        </pc:sldMkLst>
      </pc:sldChg>
      <pc:sldChg chg="mod modShow">
        <pc:chgData name="Philippe Armand De Bonneval" userId="4da2d19e-ba8d-42e9-a3c0-97eae41775e8" providerId="ADAL" clId="{F5DEB596-02AF-4F01-9B6A-C7A05644582B}" dt="2021-12-02T15:37:28.695" v="331" actId="729"/>
        <pc:sldMkLst>
          <pc:docMk/>
          <pc:sldMk cId="970053829" sldId="2134803993"/>
        </pc:sldMkLst>
      </pc:sldChg>
      <pc:sldChg chg="mod modShow">
        <pc:chgData name="Philippe Armand De Bonneval" userId="4da2d19e-ba8d-42e9-a3c0-97eae41775e8" providerId="ADAL" clId="{F5DEB596-02AF-4F01-9B6A-C7A05644582B}" dt="2021-12-02T16:39:51.760" v="2113" actId="729"/>
        <pc:sldMkLst>
          <pc:docMk/>
          <pc:sldMk cId="3170386041" sldId="2134803994"/>
        </pc:sldMkLst>
      </pc:sldChg>
      <pc:sldChg chg="mod modShow">
        <pc:chgData name="Philippe Armand De Bonneval" userId="4da2d19e-ba8d-42e9-a3c0-97eae41775e8" providerId="ADAL" clId="{F5DEB596-02AF-4F01-9B6A-C7A05644582B}" dt="2021-12-02T16:49:21.203" v="2668" actId="729"/>
        <pc:sldMkLst>
          <pc:docMk/>
          <pc:sldMk cId="3054781865" sldId="2134803995"/>
        </pc:sldMkLst>
      </pc:sldChg>
      <pc:sldChg chg="modSp mod">
        <pc:chgData name="Philippe Armand De Bonneval" userId="4da2d19e-ba8d-42e9-a3c0-97eae41775e8" providerId="ADAL" clId="{F5DEB596-02AF-4F01-9B6A-C7A05644582B}" dt="2021-12-02T16:55:32.202" v="2715" actId="20577"/>
        <pc:sldMkLst>
          <pc:docMk/>
          <pc:sldMk cId="2629658074" sldId="2134804002"/>
        </pc:sldMkLst>
        <pc:spChg chg="mod">
          <ac:chgData name="Philippe Armand De Bonneval" userId="4da2d19e-ba8d-42e9-a3c0-97eae41775e8" providerId="ADAL" clId="{F5DEB596-02AF-4F01-9B6A-C7A05644582B}" dt="2021-12-02T16:55:32.202" v="2715" actId="20577"/>
          <ac:spMkLst>
            <pc:docMk/>
            <pc:sldMk cId="2629658074" sldId="2134804002"/>
            <ac:spMk id="5" creationId="{BD791E07-A0BB-41D8-BAD3-98CD080D149E}"/>
          </ac:spMkLst>
        </pc:spChg>
        <pc:spChg chg="mod">
          <ac:chgData name="Philippe Armand De Bonneval" userId="4da2d19e-ba8d-42e9-a3c0-97eae41775e8" providerId="ADAL" clId="{F5DEB596-02AF-4F01-9B6A-C7A05644582B}" dt="2021-12-02T15:32:31.735" v="6" actId="20577"/>
          <ac:spMkLst>
            <pc:docMk/>
            <pc:sldMk cId="2629658074" sldId="2134804002"/>
            <ac:spMk id="6" creationId="{36B68128-07A4-4A0F-A0C1-93EA481F6CAD}"/>
          </ac:spMkLst>
        </pc:spChg>
      </pc:sldChg>
      <pc:sldChg chg="modSp mod modShow">
        <pc:chgData name="Philippe Armand De Bonneval" userId="4da2d19e-ba8d-42e9-a3c0-97eae41775e8" providerId="ADAL" clId="{F5DEB596-02AF-4F01-9B6A-C7A05644582B}" dt="2021-12-02T16:40:10.737" v="2114" actId="729"/>
        <pc:sldMkLst>
          <pc:docMk/>
          <pc:sldMk cId="2885005042" sldId="2134804005"/>
        </pc:sldMkLst>
        <pc:spChg chg="mod">
          <ac:chgData name="Philippe Armand De Bonneval" userId="4da2d19e-ba8d-42e9-a3c0-97eae41775e8" providerId="ADAL" clId="{F5DEB596-02AF-4F01-9B6A-C7A05644582B}" dt="2021-12-02T15:38:29.904" v="336" actId="20577"/>
          <ac:spMkLst>
            <pc:docMk/>
            <pc:sldMk cId="2885005042" sldId="2134804005"/>
            <ac:spMk id="3" creationId="{65456A34-A60D-4753-A4A8-1A2581CB202D}"/>
          </ac:spMkLst>
        </pc:spChg>
      </pc:sldChg>
      <pc:sldChg chg="mod modShow">
        <pc:chgData name="Philippe Armand De Bonneval" userId="4da2d19e-ba8d-42e9-a3c0-97eae41775e8" providerId="ADAL" clId="{F5DEB596-02AF-4F01-9B6A-C7A05644582B}" dt="2021-12-02T16:54:30.578" v="2669" actId="729"/>
        <pc:sldMkLst>
          <pc:docMk/>
          <pc:sldMk cId="367324359" sldId="2134804007"/>
        </pc:sldMkLst>
      </pc:sldChg>
      <pc:sldChg chg="mod modShow">
        <pc:chgData name="Philippe Armand De Bonneval" userId="4da2d19e-ba8d-42e9-a3c0-97eae41775e8" providerId="ADAL" clId="{F5DEB596-02AF-4F01-9B6A-C7A05644582B}" dt="2021-12-02T16:21:29.598" v="1089" actId="729"/>
        <pc:sldMkLst>
          <pc:docMk/>
          <pc:sldMk cId="1665604624" sldId="2134804009"/>
        </pc:sldMkLst>
      </pc:sldChg>
      <pc:sldChg chg="mod modShow">
        <pc:chgData name="Philippe Armand De Bonneval" userId="4da2d19e-ba8d-42e9-a3c0-97eae41775e8" providerId="ADAL" clId="{F5DEB596-02AF-4F01-9B6A-C7A05644582B}" dt="2021-12-02T15:38:10.248" v="333" actId="729"/>
        <pc:sldMkLst>
          <pc:docMk/>
          <pc:sldMk cId="3114939508" sldId="2134804023"/>
        </pc:sldMkLst>
      </pc:sldChg>
      <pc:sldChg chg="modSp mod modNotesTx">
        <pc:chgData name="Philippe Armand De Bonneval" userId="4da2d19e-ba8d-42e9-a3c0-97eae41775e8" providerId="ADAL" clId="{F5DEB596-02AF-4F01-9B6A-C7A05644582B}" dt="2021-12-03T00:07:25.280" v="6491" actId="20577"/>
        <pc:sldMkLst>
          <pc:docMk/>
          <pc:sldMk cId="1638737942" sldId="2134804028"/>
        </pc:sldMkLst>
        <pc:spChg chg="mod">
          <ac:chgData name="Philippe Armand De Bonneval" userId="4da2d19e-ba8d-42e9-a3c0-97eae41775e8" providerId="ADAL" clId="{F5DEB596-02AF-4F01-9B6A-C7A05644582B}" dt="2021-12-03T00:07:02.106" v="6485" actId="20577"/>
          <ac:spMkLst>
            <pc:docMk/>
            <pc:sldMk cId="1638737942" sldId="2134804028"/>
            <ac:spMk id="3" creationId="{65456A34-A60D-4753-A4A8-1A2581CB202D}"/>
          </ac:spMkLst>
        </pc:spChg>
        <pc:picChg chg="mod">
          <ac:chgData name="Philippe Armand De Bonneval" userId="4da2d19e-ba8d-42e9-a3c0-97eae41775e8" providerId="ADAL" clId="{F5DEB596-02AF-4F01-9B6A-C7A05644582B}" dt="2021-12-02T23:38:16.689" v="4879" actId="1076"/>
          <ac:picMkLst>
            <pc:docMk/>
            <pc:sldMk cId="1638737942" sldId="2134804028"/>
            <ac:picMk id="4" creationId="{F22488AC-F23C-4D33-ACA0-972E10DE30DF}"/>
          </ac:picMkLst>
        </pc:picChg>
      </pc:sldChg>
      <pc:sldChg chg="modSp mod ord modNotesTx">
        <pc:chgData name="Philippe Armand De Bonneval" userId="4da2d19e-ba8d-42e9-a3c0-97eae41775e8" providerId="ADAL" clId="{F5DEB596-02AF-4F01-9B6A-C7A05644582B}" dt="2021-12-02T23:32:07.117" v="4774" actId="20577"/>
        <pc:sldMkLst>
          <pc:docMk/>
          <pc:sldMk cId="1995400221" sldId="2134804031"/>
        </pc:sldMkLst>
        <pc:spChg chg="mod">
          <ac:chgData name="Philippe Armand De Bonneval" userId="4da2d19e-ba8d-42e9-a3c0-97eae41775e8" providerId="ADAL" clId="{F5DEB596-02AF-4F01-9B6A-C7A05644582B}" dt="2021-12-02T23:32:07.117" v="4774" actId="20577"/>
          <ac:spMkLst>
            <pc:docMk/>
            <pc:sldMk cId="1995400221" sldId="2134804031"/>
            <ac:spMk id="3" creationId="{65456A34-A60D-4753-A4A8-1A2581CB202D}"/>
          </ac:spMkLst>
        </pc:spChg>
      </pc:sldChg>
      <pc:sldChg chg="modSp add mod ord modNotesTx">
        <pc:chgData name="Philippe Armand De Bonneval" userId="4da2d19e-ba8d-42e9-a3c0-97eae41775e8" providerId="ADAL" clId="{F5DEB596-02AF-4F01-9B6A-C7A05644582B}" dt="2021-12-02T16:49:10.201" v="2667" actId="1076"/>
        <pc:sldMkLst>
          <pc:docMk/>
          <pc:sldMk cId="738726016" sldId="2134804032"/>
        </pc:sldMkLst>
        <pc:spChg chg="mod">
          <ac:chgData name="Philippe Armand De Bonneval" userId="4da2d19e-ba8d-42e9-a3c0-97eae41775e8" providerId="ADAL" clId="{F5DEB596-02AF-4F01-9B6A-C7A05644582B}" dt="2021-12-02T15:44:45.541" v="436" actId="20577"/>
          <ac:spMkLst>
            <pc:docMk/>
            <pc:sldMk cId="738726016" sldId="2134804032"/>
            <ac:spMk id="2" creationId="{E19B27A8-CD02-4E25-9800-6E5C104378A4}"/>
          </ac:spMkLst>
        </pc:spChg>
        <pc:graphicFrameChg chg="mod modGraphic">
          <ac:chgData name="Philippe Armand De Bonneval" userId="4da2d19e-ba8d-42e9-a3c0-97eae41775e8" providerId="ADAL" clId="{F5DEB596-02AF-4F01-9B6A-C7A05644582B}" dt="2021-12-02T16:49:10.201" v="2667" actId="1076"/>
          <ac:graphicFrameMkLst>
            <pc:docMk/>
            <pc:sldMk cId="738726016" sldId="2134804032"/>
            <ac:graphicFrameMk id="4" creationId="{B909600B-EB10-49AF-9E26-7785020C2F50}"/>
          </ac:graphicFrameMkLst>
        </pc:graphicFrameChg>
      </pc:sldChg>
      <pc:sldChg chg="addSp delSp modSp add mod ord">
        <pc:chgData name="Philippe Armand De Bonneval" userId="4da2d19e-ba8d-42e9-a3c0-97eae41775e8" providerId="ADAL" clId="{F5DEB596-02AF-4F01-9B6A-C7A05644582B}" dt="2021-12-02T16:55:54.670" v="2720" actId="20577"/>
        <pc:sldMkLst>
          <pc:docMk/>
          <pc:sldMk cId="2946806957" sldId="2134804033"/>
        </pc:sldMkLst>
        <pc:spChg chg="mod">
          <ac:chgData name="Philippe Armand De Bonneval" userId="4da2d19e-ba8d-42e9-a3c0-97eae41775e8" providerId="ADAL" clId="{F5DEB596-02AF-4F01-9B6A-C7A05644582B}" dt="2021-12-02T16:55:54.670" v="2720" actId="20577"/>
          <ac:spMkLst>
            <pc:docMk/>
            <pc:sldMk cId="2946806957" sldId="2134804033"/>
            <ac:spMk id="5" creationId="{BD791E07-A0BB-41D8-BAD3-98CD080D149E}"/>
          </ac:spMkLst>
        </pc:spChg>
        <pc:spChg chg="del">
          <ac:chgData name="Philippe Armand De Bonneval" userId="4da2d19e-ba8d-42e9-a3c0-97eae41775e8" providerId="ADAL" clId="{F5DEB596-02AF-4F01-9B6A-C7A05644582B}" dt="2021-12-02T15:45:51.518" v="535" actId="478"/>
          <ac:spMkLst>
            <pc:docMk/>
            <pc:sldMk cId="2946806957" sldId="2134804033"/>
            <ac:spMk id="6" creationId="{36B68128-07A4-4A0F-A0C1-93EA481F6CAD}"/>
          </ac:spMkLst>
        </pc:spChg>
        <pc:spChg chg="add mod">
          <ac:chgData name="Philippe Armand De Bonneval" userId="4da2d19e-ba8d-42e9-a3c0-97eae41775e8" providerId="ADAL" clId="{F5DEB596-02AF-4F01-9B6A-C7A05644582B}" dt="2021-12-02T15:45:51.518" v="535" actId="478"/>
          <ac:spMkLst>
            <pc:docMk/>
            <pc:sldMk cId="2946806957" sldId="2134804033"/>
            <ac:spMk id="9" creationId="{1A293040-7480-4D6B-9F12-136EBBC2B33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JGao2\Desktop\GIC%20Presentation\GIC_Survey\Aya%20Tables%20and%20Charts%202017%2007%2016%20-%20754responden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Gao2\Desktop\GIC%20Presentation\GIC_Survey\Aya%20Tables%20and%20Charts%202017%2007%2016%20-%20754respond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a:effectLst/>
              </a:rPr>
              <a:t>FDI Inward Stock by sector (2008-2017)</a:t>
            </a:r>
            <a:endParaRPr lang="en-US"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4129967225591E-2"/>
          <c:y val="9.8599535134606828E-2"/>
          <c:w val="0.72928077240905897"/>
          <c:h val="0.77015747484706931"/>
        </c:manualLayout>
      </c:layout>
      <c:barChart>
        <c:barDir val="col"/>
        <c:grouping val="stacked"/>
        <c:varyColors val="0"/>
        <c:ser>
          <c:idx val="0"/>
          <c:order val="0"/>
          <c:tx>
            <c:strRef>
              <c:f>'Bank of Uganda'!$D$24</c:f>
              <c:strCache>
                <c:ptCount val="1"/>
                <c:pt idx="0">
                  <c:v>Agriculture</c:v>
                </c:pt>
              </c:strCache>
            </c:strRef>
          </c:tx>
          <c:spPr>
            <a:solidFill>
              <a:schemeClr val="accent1"/>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Uganda'!$D$25:$D$34</c:f>
              <c:numCache>
                <c:formatCode>0.0</c:formatCode>
                <c:ptCount val="10"/>
                <c:pt idx="0">
                  <c:v>75</c:v>
                </c:pt>
                <c:pt idx="1">
                  <c:v>92</c:v>
                </c:pt>
                <c:pt idx="2">
                  <c:v>345.33</c:v>
                </c:pt>
                <c:pt idx="3">
                  <c:v>422.4</c:v>
                </c:pt>
                <c:pt idx="4">
                  <c:v>431.4</c:v>
                </c:pt>
                <c:pt idx="5">
                  <c:v>569.5</c:v>
                </c:pt>
                <c:pt idx="6">
                  <c:v>638.4</c:v>
                </c:pt>
                <c:pt idx="7">
                  <c:v>569.5</c:v>
                </c:pt>
                <c:pt idx="8">
                  <c:v>936</c:v>
                </c:pt>
                <c:pt idx="9">
                  <c:v>1096.8</c:v>
                </c:pt>
              </c:numCache>
            </c:numRef>
          </c:val>
          <c:extLst>
            <c:ext xmlns:c16="http://schemas.microsoft.com/office/drawing/2014/chart" uri="{C3380CC4-5D6E-409C-BE32-E72D297353CC}">
              <c16:uniqueId val="{00000000-883D-40E3-9E95-B87E5339FAF0}"/>
            </c:ext>
          </c:extLst>
        </c:ser>
        <c:ser>
          <c:idx val="1"/>
          <c:order val="1"/>
          <c:tx>
            <c:strRef>
              <c:f>'Bank of Uganda'!$E$24</c:f>
              <c:strCache>
                <c:ptCount val="1"/>
                <c:pt idx="0">
                  <c:v>Mining &amp; quarrying</c:v>
                </c:pt>
              </c:strCache>
            </c:strRef>
          </c:tx>
          <c:spPr>
            <a:solidFill>
              <a:schemeClr val="accent2"/>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Uganda'!$E$25:$E$34</c:f>
              <c:numCache>
                <c:formatCode>0.0</c:formatCode>
                <c:ptCount val="10"/>
                <c:pt idx="0">
                  <c:v>746</c:v>
                </c:pt>
                <c:pt idx="1">
                  <c:v>1537</c:v>
                </c:pt>
                <c:pt idx="2">
                  <c:v>4178.3</c:v>
                </c:pt>
                <c:pt idx="3">
                  <c:v>5234.8</c:v>
                </c:pt>
                <c:pt idx="4">
                  <c:v>14713.1</c:v>
                </c:pt>
                <c:pt idx="5">
                  <c:v>15820.4</c:v>
                </c:pt>
                <c:pt idx="6">
                  <c:v>17037.7</c:v>
                </c:pt>
                <c:pt idx="7">
                  <c:v>17684.7</c:v>
                </c:pt>
                <c:pt idx="8">
                  <c:v>18352.7</c:v>
                </c:pt>
                <c:pt idx="9">
                  <c:v>19021.900000000001</c:v>
                </c:pt>
              </c:numCache>
            </c:numRef>
          </c:val>
          <c:extLst>
            <c:ext xmlns:c16="http://schemas.microsoft.com/office/drawing/2014/chart" uri="{C3380CC4-5D6E-409C-BE32-E72D297353CC}">
              <c16:uniqueId val="{00000001-883D-40E3-9E95-B87E5339FAF0}"/>
            </c:ext>
          </c:extLst>
        </c:ser>
        <c:ser>
          <c:idx val="2"/>
          <c:order val="2"/>
          <c:tx>
            <c:strRef>
              <c:f>'Bank of Uganda'!$F$24</c:f>
              <c:strCache>
                <c:ptCount val="1"/>
                <c:pt idx="0">
                  <c:v>Manufacturing</c:v>
                </c:pt>
              </c:strCache>
            </c:strRef>
          </c:tx>
          <c:spPr>
            <a:solidFill>
              <a:schemeClr val="accent3"/>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Uganda'!$F$25:$F$34</c:f>
              <c:numCache>
                <c:formatCode>0.0</c:formatCode>
                <c:ptCount val="10"/>
                <c:pt idx="0">
                  <c:v>700</c:v>
                </c:pt>
                <c:pt idx="1">
                  <c:v>890</c:v>
                </c:pt>
                <c:pt idx="2">
                  <c:v>1302.5899999999999</c:v>
                </c:pt>
                <c:pt idx="3">
                  <c:v>1571.1</c:v>
                </c:pt>
                <c:pt idx="4">
                  <c:v>1918.8</c:v>
                </c:pt>
                <c:pt idx="5">
                  <c:v>2401.5</c:v>
                </c:pt>
                <c:pt idx="6">
                  <c:v>2834.3</c:v>
                </c:pt>
                <c:pt idx="7">
                  <c:v>2972.5</c:v>
                </c:pt>
                <c:pt idx="8">
                  <c:v>3378.7</c:v>
                </c:pt>
                <c:pt idx="9">
                  <c:v>3752.3</c:v>
                </c:pt>
              </c:numCache>
            </c:numRef>
          </c:val>
          <c:extLst>
            <c:ext xmlns:c16="http://schemas.microsoft.com/office/drawing/2014/chart" uri="{C3380CC4-5D6E-409C-BE32-E72D297353CC}">
              <c16:uniqueId val="{00000002-883D-40E3-9E95-B87E5339FAF0}"/>
            </c:ext>
          </c:extLst>
        </c:ser>
        <c:ser>
          <c:idx val="3"/>
          <c:order val="3"/>
          <c:tx>
            <c:strRef>
              <c:f>'Bank of Uganda'!$G$24</c:f>
              <c:strCache>
                <c:ptCount val="1"/>
                <c:pt idx="0">
                  <c:v>Electricity &amp; gas</c:v>
                </c:pt>
              </c:strCache>
            </c:strRef>
          </c:tx>
          <c:spPr>
            <a:solidFill>
              <a:schemeClr val="accent4"/>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Uganda'!$G$25:$G$34</c:f>
              <c:numCache>
                <c:formatCode>0.0</c:formatCode>
                <c:ptCount val="10"/>
                <c:pt idx="0">
                  <c:v>403</c:v>
                </c:pt>
                <c:pt idx="1">
                  <c:v>409</c:v>
                </c:pt>
                <c:pt idx="2">
                  <c:v>708.16</c:v>
                </c:pt>
                <c:pt idx="3">
                  <c:v>846.7</c:v>
                </c:pt>
                <c:pt idx="4">
                  <c:v>944.5</c:v>
                </c:pt>
                <c:pt idx="5">
                  <c:v>968.3</c:v>
                </c:pt>
                <c:pt idx="6">
                  <c:v>894.1</c:v>
                </c:pt>
                <c:pt idx="7">
                  <c:v>1131.9000000000001</c:v>
                </c:pt>
                <c:pt idx="8">
                  <c:v>1071.9000000000001</c:v>
                </c:pt>
                <c:pt idx="9">
                  <c:v>1339</c:v>
                </c:pt>
              </c:numCache>
            </c:numRef>
          </c:val>
          <c:extLst>
            <c:ext xmlns:c16="http://schemas.microsoft.com/office/drawing/2014/chart" uri="{C3380CC4-5D6E-409C-BE32-E72D297353CC}">
              <c16:uniqueId val="{00000003-883D-40E3-9E95-B87E5339FAF0}"/>
            </c:ext>
          </c:extLst>
        </c:ser>
        <c:ser>
          <c:idx val="4"/>
          <c:order val="4"/>
          <c:tx>
            <c:strRef>
              <c:f>'Bank of Uganda'!$H$24</c:f>
              <c:strCache>
                <c:ptCount val="1"/>
                <c:pt idx="0">
                  <c:v>Water supply</c:v>
                </c:pt>
              </c:strCache>
            </c:strRef>
          </c:tx>
          <c:spPr>
            <a:solidFill>
              <a:schemeClr val="accent5"/>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Uganda'!$H$25:$H$34</c:f>
              <c:numCache>
                <c:formatCode>0.0</c:formatCode>
                <c:ptCount val="10"/>
                <c:pt idx="0">
                  <c:v>-1</c:v>
                </c:pt>
                <c:pt idx="1">
                  <c:v>-2</c:v>
                </c:pt>
                <c:pt idx="2">
                  <c:v>-5.23</c:v>
                </c:pt>
                <c:pt idx="3">
                  <c:v>-13.8</c:v>
                </c:pt>
                <c:pt idx="4">
                  <c:v>31.6</c:v>
                </c:pt>
                <c:pt idx="5">
                  <c:v>79</c:v>
                </c:pt>
                <c:pt idx="6">
                  <c:v>4.2</c:v>
                </c:pt>
                <c:pt idx="7">
                  <c:v>1.5</c:v>
                </c:pt>
                <c:pt idx="8">
                  <c:v>9.6</c:v>
                </c:pt>
                <c:pt idx="9">
                  <c:v>8.9</c:v>
                </c:pt>
              </c:numCache>
            </c:numRef>
          </c:val>
          <c:extLst>
            <c:ext xmlns:c16="http://schemas.microsoft.com/office/drawing/2014/chart" uri="{C3380CC4-5D6E-409C-BE32-E72D297353CC}">
              <c16:uniqueId val="{00000004-883D-40E3-9E95-B87E5339FAF0}"/>
            </c:ext>
          </c:extLst>
        </c:ser>
        <c:ser>
          <c:idx val="5"/>
          <c:order val="5"/>
          <c:tx>
            <c:strRef>
              <c:f>'Bank of Uganda'!$I$24</c:f>
              <c:strCache>
                <c:ptCount val="1"/>
                <c:pt idx="0">
                  <c:v>Construction</c:v>
                </c:pt>
              </c:strCache>
            </c:strRef>
          </c:tx>
          <c:spPr>
            <a:solidFill>
              <a:schemeClr val="accent6"/>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Uganda'!$I$25:$I$34</c:f>
              <c:numCache>
                <c:formatCode>0.0</c:formatCode>
                <c:ptCount val="10"/>
                <c:pt idx="0">
                  <c:v>151</c:v>
                </c:pt>
                <c:pt idx="1">
                  <c:v>162</c:v>
                </c:pt>
                <c:pt idx="2">
                  <c:v>360.15</c:v>
                </c:pt>
                <c:pt idx="3">
                  <c:v>278.5</c:v>
                </c:pt>
                <c:pt idx="4">
                  <c:v>297.89999999999998</c:v>
                </c:pt>
                <c:pt idx="5">
                  <c:v>347.4</c:v>
                </c:pt>
                <c:pt idx="6">
                  <c:v>1468.7</c:v>
                </c:pt>
                <c:pt idx="7">
                  <c:v>1450.5</c:v>
                </c:pt>
                <c:pt idx="8">
                  <c:v>799.9</c:v>
                </c:pt>
                <c:pt idx="9">
                  <c:v>982.2</c:v>
                </c:pt>
              </c:numCache>
            </c:numRef>
          </c:val>
          <c:extLst>
            <c:ext xmlns:c16="http://schemas.microsoft.com/office/drawing/2014/chart" uri="{C3380CC4-5D6E-409C-BE32-E72D297353CC}">
              <c16:uniqueId val="{00000005-883D-40E3-9E95-B87E5339FAF0}"/>
            </c:ext>
          </c:extLst>
        </c:ser>
        <c:ser>
          <c:idx val="6"/>
          <c:order val="6"/>
          <c:tx>
            <c:strRef>
              <c:f>'Bank of Uganda'!$J$24</c:f>
              <c:strCache>
                <c:ptCount val="1"/>
                <c:pt idx="0">
                  <c:v>Wholesale &amp; retail</c:v>
                </c:pt>
              </c:strCache>
            </c:strRef>
          </c:tx>
          <c:spPr>
            <a:solidFill>
              <a:schemeClr val="accent1">
                <a:lumMod val="6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Uganda'!$J$25:$J$34</c:f>
              <c:numCache>
                <c:formatCode>0.0</c:formatCode>
                <c:ptCount val="10"/>
                <c:pt idx="0">
                  <c:v>217</c:v>
                </c:pt>
                <c:pt idx="1">
                  <c:v>263</c:v>
                </c:pt>
                <c:pt idx="2">
                  <c:v>613.73</c:v>
                </c:pt>
                <c:pt idx="3">
                  <c:v>806.2</c:v>
                </c:pt>
                <c:pt idx="4">
                  <c:v>917.5</c:v>
                </c:pt>
                <c:pt idx="5">
                  <c:v>855</c:v>
                </c:pt>
                <c:pt idx="6">
                  <c:v>885.2</c:v>
                </c:pt>
                <c:pt idx="7">
                  <c:v>1137</c:v>
                </c:pt>
                <c:pt idx="8">
                  <c:v>1335.9</c:v>
                </c:pt>
                <c:pt idx="9">
                  <c:v>1349.2</c:v>
                </c:pt>
              </c:numCache>
            </c:numRef>
          </c:val>
          <c:extLst>
            <c:ext xmlns:c16="http://schemas.microsoft.com/office/drawing/2014/chart" uri="{C3380CC4-5D6E-409C-BE32-E72D297353CC}">
              <c16:uniqueId val="{00000006-883D-40E3-9E95-B87E5339FAF0}"/>
            </c:ext>
          </c:extLst>
        </c:ser>
        <c:ser>
          <c:idx val="7"/>
          <c:order val="7"/>
          <c:tx>
            <c:strRef>
              <c:f>'Bank of Uganda'!$K$24</c:f>
              <c:strCache>
                <c:ptCount val="1"/>
                <c:pt idx="0">
                  <c:v>Transportation &amp; storage</c:v>
                </c:pt>
              </c:strCache>
            </c:strRef>
          </c:tx>
          <c:spPr>
            <a:solidFill>
              <a:schemeClr val="accent2">
                <a:lumMod val="6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Uganda'!$K$25:$K$34</c:f>
              <c:numCache>
                <c:formatCode>0.0</c:formatCode>
                <c:ptCount val="10"/>
                <c:pt idx="0">
                  <c:v>-8</c:v>
                </c:pt>
                <c:pt idx="1">
                  <c:v>-21</c:v>
                </c:pt>
                <c:pt idx="2">
                  <c:v>156.52000000000001</c:v>
                </c:pt>
                <c:pt idx="3">
                  <c:v>192.3</c:v>
                </c:pt>
                <c:pt idx="4">
                  <c:v>87</c:v>
                </c:pt>
                <c:pt idx="5">
                  <c:v>179.4</c:v>
                </c:pt>
                <c:pt idx="6">
                  <c:v>232</c:v>
                </c:pt>
                <c:pt idx="7">
                  <c:v>352.8</c:v>
                </c:pt>
                <c:pt idx="8">
                  <c:v>352.8</c:v>
                </c:pt>
                <c:pt idx="9">
                  <c:v>372.6</c:v>
                </c:pt>
              </c:numCache>
            </c:numRef>
          </c:val>
          <c:extLst>
            <c:ext xmlns:c16="http://schemas.microsoft.com/office/drawing/2014/chart" uri="{C3380CC4-5D6E-409C-BE32-E72D297353CC}">
              <c16:uniqueId val="{00000007-883D-40E3-9E95-B87E5339FAF0}"/>
            </c:ext>
          </c:extLst>
        </c:ser>
        <c:ser>
          <c:idx val="8"/>
          <c:order val="8"/>
          <c:tx>
            <c:strRef>
              <c:f>'Bank of Uganda'!$L$24</c:f>
              <c:strCache>
                <c:ptCount val="1"/>
                <c:pt idx="0">
                  <c:v>Accommodation &amp; food</c:v>
                </c:pt>
              </c:strCache>
            </c:strRef>
          </c:tx>
          <c:spPr>
            <a:solidFill>
              <a:schemeClr val="accent3">
                <a:lumMod val="6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Uganda'!$L$25:$L$34</c:f>
              <c:numCache>
                <c:formatCode>0.0</c:formatCode>
                <c:ptCount val="10"/>
                <c:pt idx="0">
                  <c:v>104</c:v>
                </c:pt>
                <c:pt idx="1">
                  <c:v>117</c:v>
                </c:pt>
                <c:pt idx="2">
                  <c:v>255.16</c:v>
                </c:pt>
                <c:pt idx="3">
                  <c:v>253</c:v>
                </c:pt>
                <c:pt idx="4">
                  <c:v>209</c:v>
                </c:pt>
                <c:pt idx="5">
                  <c:v>277.2</c:v>
                </c:pt>
                <c:pt idx="6">
                  <c:v>255.8</c:v>
                </c:pt>
                <c:pt idx="7">
                  <c:v>338.5</c:v>
                </c:pt>
                <c:pt idx="8">
                  <c:v>377.5</c:v>
                </c:pt>
                <c:pt idx="9">
                  <c:v>369.6</c:v>
                </c:pt>
              </c:numCache>
            </c:numRef>
          </c:val>
          <c:extLst>
            <c:ext xmlns:c16="http://schemas.microsoft.com/office/drawing/2014/chart" uri="{C3380CC4-5D6E-409C-BE32-E72D297353CC}">
              <c16:uniqueId val="{00000008-883D-40E3-9E95-B87E5339FAF0}"/>
            </c:ext>
          </c:extLst>
        </c:ser>
        <c:ser>
          <c:idx val="9"/>
          <c:order val="9"/>
          <c:tx>
            <c:strRef>
              <c:f>'Bank of Uganda'!$M$24</c:f>
              <c:strCache>
                <c:ptCount val="1"/>
                <c:pt idx="0">
                  <c:v>I.C.T.</c:v>
                </c:pt>
              </c:strCache>
            </c:strRef>
          </c:tx>
          <c:spPr>
            <a:solidFill>
              <a:schemeClr val="accent4">
                <a:lumMod val="6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Uganda'!$M$25:$M$34</c:f>
              <c:numCache>
                <c:formatCode>0.0</c:formatCode>
                <c:ptCount val="10"/>
                <c:pt idx="0">
                  <c:v>666</c:v>
                </c:pt>
                <c:pt idx="1">
                  <c:v>726</c:v>
                </c:pt>
                <c:pt idx="2">
                  <c:v>1055.52</c:v>
                </c:pt>
                <c:pt idx="3">
                  <c:v>860</c:v>
                </c:pt>
                <c:pt idx="4">
                  <c:v>824</c:v>
                </c:pt>
                <c:pt idx="5">
                  <c:v>1124.4000000000001</c:v>
                </c:pt>
                <c:pt idx="6">
                  <c:v>687.3</c:v>
                </c:pt>
                <c:pt idx="7">
                  <c:v>336.7</c:v>
                </c:pt>
                <c:pt idx="8">
                  <c:v>115.2</c:v>
                </c:pt>
                <c:pt idx="9">
                  <c:v>384.2</c:v>
                </c:pt>
              </c:numCache>
            </c:numRef>
          </c:val>
          <c:extLst>
            <c:ext xmlns:c16="http://schemas.microsoft.com/office/drawing/2014/chart" uri="{C3380CC4-5D6E-409C-BE32-E72D297353CC}">
              <c16:uniqueId val="{00000009-883D-40E3-9E95-B87E5339FAF0}"/>
            </c:ext>
          </c:extLst>
        </c:ser>
        <c:ser>
          <c:idx val="10"/>
          <c:order val="10"/>
          <c:tx>
            <c:strRef>
              <c:f>'Bank of Uganda'!$N$24</c:f>
              <c:strCache>
                <c:ptCount val="1"/>
                <c:pt idx="0">
                  <c:v>Finance &amp; Insurance</c:v>
                </c:pt>
              </c:strCache>
            </c:strRef>
          </c:tx>
          <c:spPr>
            <a:solidFill>
              <a:schemeClr val="accent5">
                <a:lumMod val="6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Uganda'!$N$25:$N$34</c:f>
              <c:numCache>
                <c:formatCode>0.0</c:formatCode>
                <c:ptCount val="10"/>
                <c:pt idx="0">
                  <c:v>860</c:v>
                </c:pt>
                <c:pt idx="1">
                  <c:v>1083</c:v>
                </c:pt>
                <c:pt idx="2">
                  <c:v>1204.48</c:v>
                </c:pt>
                <c:pt idx="3">
                  <c:v>1646.1</c:v>
                </c:pt>
                <c:pt idx="4">
                  <c:v>2275.3000000000002</c:v>
                </c:pt>
                <c:pt idx="5">
                  <c:v>2708.8</c:v>
                </c:pt>
                <c:pt idx="6">
                  <c:v>3117.2</c:v>
                </c:pt>
                <c:pt idx="7">
                  <c:v>2995</c:v>
                </c:pt>
                <c:pt idx="8">
                  <c:v>3724.8</c:v>
                </c:pt>
                <c:pt idx="9">
                  <c:v>4425.5</c:v>
                </c:pt>
              </c:numCache>
            </c:numRef>
          </c:val>
          <c:extLst>
            <c:ext xmlns:c16="http://schemas.microsoft.com/office/drawing/2014/chart" uri="{C3380CC4-5D6E-409C-BE32-E72D297353CC}">
              <c16:uniqueId val="{0000000A-883D-40E3-9E95-B87E5339FAF0}"/>
            </c:ext>
          </c:extLst>
        </c:ser>
        <c:ser>
          <c:idx val="11"/>
          <c:order val="11"/>
          <c:tx>
            <c:strRef>
              <c:f>'Bank of Uganda'!$O$24</c:f>
              <c:strCache>
                <c:ptCount val="1"/>
                <c:pt idx="0">
                  <c:v>Real estate</c:v>
                </c:pt>
              </c:strCache>
            </c:strRef>
          </c:tx>
          <c:spPr>
            <a:solidFill>
              <a:schemeClr val="accent6">
                <a:lumMod val="6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Uganda'!$O$25:$O$34</c:f>
              <c:numCache>
                <c:formatCode>0.0</c:formatCode>
                <c:ptCount val="10"/>
                <c:pt idx="0">
                  <c:v>2</c:v>
                </c:pt>
                <c:pt idx="1">
                  <c:v>5</c:v>
                </c:pt>
                <c:pt idx="2">
                  <c:v>34.28</c:v>
                </c:pt>
                <c:pt idx="3">
                  <c:v>12.3</c:v>
                </c:pt>
                <c:pt idx="4">
                  <c:v>24.1</c:v>
                </c:pt>
                <c:pt idx="5">
                  <c:v>100.1</c:v>
                </c:pt>
                <c:pt idx="6">
                  <c:v>80.900000000000006</c:v>
                </c:pt>
                <c:pt idx="7">
                  <c:v>67.2</c:v>
                </c:pt>
                <c:pt idx="8">
                  <c:v>777</c:v>
                </c:pt>
                <c:pt idx="9">
                  <c:v>824.3</c:v>
                </c:pt>
              </c:numCache>
            </c:numRef>
          </c:val>
          <c:extLst>
            <c:ext xmlns:c16="http://schemas.microsoft.com/office/drawing/2014/chart" uri="{C3380CC4-5D6E-409C-BE32-E72D297353CC}">
              <c16:uniqueId val="{0000000B-883D-40E3-9E95-B87E5339FAF0}"/>
            </c:ext>
          </c:extLst>
        </c:ser>
        <c:ser>
          <c:idx val="12"/>
          <c:order val="12"/>
          <c:tx>
            <c:strRef>
              <c:f>'Bank of Uganda'!$P$24</c:f>
              <c:strCache>
                <c:ptCount val="1"/>
                <c:pt idx="0">
                  <c:v>Professional services</c:v>
                </c:pt>
              </c:strCache>
            </c:strRef>
          </c:tx>
          <c:spPr>
            <a:solidFill>
              <a:schemeClr val="accent1">
                <a:lumMod val="80000"/>
                <a:lumOff val="2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Uganda'!$P$25:$P$34</c:f>
              <c:numCache>
                <c:formatCode>0.0</c:formatCode>
                <c:ptCount val="10"/>
                <c:pt idx="0">
                  <c:v>0</c:v>
                </c:pt>
                <c:pt idx="1">
                  <c:v>2</c:v>
                </c:pt>
                <c:pt idx="2">
                  <c:v>4.1100000000000003</c:v>
                </c:pt>
                <c:pt idx="3">
                  <c:v>5.2</c:v>
                </c:pt>
                <c:pt idx="4">
                  <c:v>15</c:v>
                </c:pt>
                <c:pt idx="5">
                  <c:v>14.9</c:v>
                </c:pt>
                <c:pt idx="6">
                  <c:v>25</c:v>
                </c:pt>
                <c:pt idx="7">
                  <c:v>106.1</c:v>
                </c:pt>
                <c:pt idx="8">
                  <c:v>27.4</c:v>
                </c:pt>
                <c:pt idx="9">
                  <c:v>31.1</c:v>
                </c:pt>
              </c:numCache>
            </c:numRef>
          </c:val>
          <c:extLst>
            <c:ext xmlns:c16="http://schemas.microsoft.com/office/drawing/2014/chart" uri="{C3380CC4-5D6E-409C-BE32-E72D297353CC}">
              <c16:uniqueId val="{0000000C-883D-40E3-9E95-B87E5339FAF0}"/>
            </c:ext>
          </c:extLst>
        </c:ser>
        <c:ser>
          <c:idx val="13"/>
          <c:order val="13"/>
          <c:tx>
            <c:strRef>
              <c:f>'Bank of Uganda'!$Q$24</c:f>
              <c:strCache>
                <c:ptCount val="1"/>
                <c:pt idx="0">
                  <c:v>Administrative services</c:v>
                </c:pt>
              </c:strCache>
            </c:strRef>
          </c:tx>
          <c:spPr>
            <a:solidFill>
              <a:schemeClr val="accent2">
                <a:lumMod val="80000"/>
                <a:lumOff val="2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Uganda'!$Q$25:$Q$34</c:f>
              <c:numCache>
                <c:formatCode>0.0</c:formatCode>
                <c:ptCount val="10"/>
                <c:pt idx="0">
                  <c:v>6</c:v>
                </c:pt>
                <c:pt idx="1">
                  <c:v>6</c:v>
                </c:pt>
                <c:pt idx="2">
                  <c:v>19.440000000000001</c:v>
                </c:pt>
                <c:pt idx="3">
                  <c:v>98.6</c:v>
                </c:pt>
                <c:pt idx="4">
                  <c:v>642.20000000000005</c:v>
                </c:pt>
                <c:pt idx="5">
                  <c:v>652.1</c:v>
                </c:pt>
                <c:pt idx="6">
                  <c:v>660.6</c:v>
                </c:pt>
                <c:pt idx="7">
                  <c:v>820.8</c:v>
                </c:pt>
                <c:pt idx="8">
                  <c:v>167.4</c:v>
                </c:pt>
                <c:pt idx="9">
                  <c:v>152</c:v>
                </c:pt>
              </c:numCache>
            </c:numRef>
          </c:val>
          <c:extLst>
            <c:ext xmlns:c16="http://schemas.microsoft.com/office/drawing/2014/chart" uri="{C3380CC4-5D6E-409C-BE32-E72D297353CC}">
              <c16:uniqueId val="{0000000D-883D-40E3-9E95-B87E5339FAF0}"/>
            </c:ext>
          </c:extLst>
        </c:ser>
        <c:ser>
          <c:idx val="14"/>
          <c:order val="14"/>
          <c:tx>
            <c:strRef>
              <c:f>'Bank of Uganda'!$R$24</c:f>
              <c:strCache>
                <c:ptCount val="1"/>
                <c:pt idx="0">
                  <c:v>Education</c:v>
                </c:pt>
              </c:strCache>
            </c:strRef>
          </c:tx>
          <c:spPr>
            <a:solidFill>
              <a:schemeClr val="accent3">
                <a:lumMod val="80000"/>
                <a:lumOff val="2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Uganda'!$R$25:$R$34</c:f>
              <c:numCache>
                <c:formatCode>0.0</c:formatCode>
                <c:ptCount val="10"/>
                <c:pt idx="0">
                  <c:v>0</c:v>
                </c:pt>
                <c:pt idx="1">
                  <c:v>0</c:v>
                </c:pt>
                <c:pt idx="2">
                  <c:v>1.9</c:v>
                </c:pt>
                <c:pt idx="3">
                  <c:v>5.3</c:v>
                </c:pt>
                <c:pt idx="4">
                  <c:v>2.1</c:v>
                </c:pt>
                <c:pt idx="5">
                  <c:v>19.7</c:v>
                </c:pt>
                <c:pt idx="6">
                  <c:v>12</c:v>
                </c:pt>
                <c:pt idx="7">
                  <c:v>17.2</c:v>
                </c:pt>
                <c:pt idx="8">
                  <c:v>-16.100000000000001</c:v>
                </c:pt>
                <c:pt idx="9">
                  <c:v>-35.700000000000003</c:v>
                </c:pt>
              </c:numCache>
            </c:numRef>
          </c:val>
          <c:extLst>
            <c:ext xmlns:c16="http://schemas.microsoft.com/office/drawing/2014/chart" uri="{C3380CC4-5D6E-409C-BE32-E72D297353CC}">
              <c16:uniqueId val="{0000000E-883D-40E3-9E95-B87E5339FAF0}"/>
            </c:ext>
          </c:extLst>
        </c:ser>
        <c:ser>
          <c:idx val="15"/>
          <c:order val="15"/>
          <c:tx>
            <c:strRef>
              <c:f>'Bank of Uganda'!$S$24</c:f>
              <c:strCache>
                <c:ptCount val="1"/>
                <c:pt idx="0">
                  <c:v>Health</c:v>
                </c:pt>
              </c:strCache>
            </c:strRef>
          </c:tx>
          <c:spPr>
            <a:solidFill>
              <a:schemeClr val="accent4">
                <a:lumMod val="80000"/>
                <a:lumOff val="2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Uganda'!$S$25:$S$34</c:f>
              <c:numCache>
                <c:formatCode>0.0</c:formatCode>
                <c:ptCount val="10"/>
                <c:pt idx="0">
                  <c:v>-2</c:v>
                </c:pt>
                <c:pt idx="1">
                  <c:v>-3</c:v>
                </c:pt>
                <c:pt idx="2">
                  <c:v>4.47</c:v>
                </c:pt>
                <c:pt idx="3">
                  <c:v>3.8</c:v>
                </c:pt>
                <c:pt idx="4">
                  <c:v>6.8</c:v>
                </c:pt>
                <c:pt idx="5">
                  <c:v>75.8</c:v>
                </c:pt>
                <c:pt idx="6">
                  <c:v>44.6</c:v>
                </c:pt>
                <c:pt idx="7">
                  <c:v>61.4</c:v>
                </c:pt>
                <c:pt idx="8">
                  <c:v>59.2</c:v>
                </c:pt>
                <c:pt idx="9">
                  <c:v>66.8</c:v>
                </c:pt>
              </c:numCache>
            </c:numRef>
          </c:val>
          <c:extLst>
            <c:ext xmlns:c16="http://schemas.microsoft.com/office/drawing/2014/chart" uri="{C3380CC4-5D6E-409C-BE32-E72D297353CC}">
              <c16:uniqueId val="{0000000F-883D-40E3-9E95-B87E5339FAF0}"/>
            </c:ext>
          </c:extLst>
        </c:ser>
        <c:ser>
          <c:idx val="16"/>
          <c:order val="16"/>
          <c:tx>
            <c:strRef>
              <c:f>'Bank of Uganda'!$T$24</c:f>
              <c:strCache>
                <c:ptCount val="1"/>
                <c:pt idx="0">
                  <c:v>Arts &amp; entertainment</c:v>
                </c:pt>
              </c:strCache>
            </c:strRef>
          </c:tx>
          <c:spPr>
            <a:solidFill>
              <a:schemeClr val="accent5">
                <a:lumMod val="80000"/>
                <a:lumOff val="2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Uganda'!$T$25:$T$34</c:f>
              <c:numCache>
                <c:formatCode>0.0</c:formatCode>
                <c:ptCount val="10"/>
                <c:pt idx="0">
                  <c:v>-1</c:v>
                </c:pt>
                <c:pt idx="1">
                  <c:v>-1</c:v>
                </c:pt>
                <c:pt idx="2">
                  <c:v>1.7</c:v>
                </c:pt>
                <c:pt idx="3">
                  <c:v>5.6</c:v>
                </c:pt>
                <c:pt idx="4">
                  <c:v>6.4</c:v>
                </c:pt>
                <c:pt idx="5">
                  <c:v>4.9000000000000004</c:v>
                </c:pt>
                <c:pt idx="6">
                  <c:v>6.4</c:v>
                </c:pt>
                <c:pt idx="7">
                  <c:v>17.3</c:v>
                </c:pt>
                <c:pt idx="8">
                  <c:v>46.6</c:v>
                </c:pt>
                <c:pt idx="9">
                  <c:v>72.900000000000006</c:v>
                </c:pt>
              </c:numCache>
            </c:numRef>
          </c:val>
          <c:extLst>
            <c:ext xmlns:c16="http://schemas.microsoft.com/office/drawing/2014/chart" uri="{C3380CC4-5D6E-409C-BE32-E72D297353CC}">
              <c16:uniqueId val="{00000010-883D-40E3-9E95-B87E5339FAF0}"/>
            </c:ext>
          </c:extLst>
        </c:ser>
        <c:ser>
          <c:idx val="17"/>
          <c:order val="17"/>
          <c:tx>
            <c:strRef>
              <c:f>'Bank of Uganda'!$U$24</c:f>
              <c:strCache>
                <c:ptCount val="1"/>
                <c:pt idx="0">
                  <c:v>Others</c:v>
                </c:pt>
              </c:strCache>
            </c:strRef>
          </c:tx>
          <c:spPr>
            <a:solidFill>
              <a:schemeClr val="accent6">
                <a:lumMod val="80000"/>
                <a:lumOff val="20000"/>
              </a:schemeClr>
            </a:solidFill>
            <a:ln>
              <a:noFill/>
            </a:ln>
            <a:effectLst/>
          </c:spPr>
          <c:invertIfNegative val="0"/>
          <c:cat>
            <c:numRef>
              <c:f>'Bank of Uganda'!$C$25:$C$34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'Bank of Uganda'!$U$25:$U$34</c:f>
              <c:numCache>
                <c:formatCode>0.0</c:formatCode>
                <c:ptCount val="10"/>
                <c:pt idx="0">
                  <c:v>20</c:v>
                </c:pt>
                <c:pt idx="1">
                  <c:v>23</c:v>
                </c:pt>
                <c:pt idx="2">
                  <c:v>10.86</c:v>
                </c:pt>
                <c:pt idx="3">
                  <c:v>36.1</c:v>
                </c:pt>
                <c:pt idx="4">
                  <c:v>42.3</c:v>
                </c:pt>
                <c:pt idx="5">
                  <c:v>0</c:v>
                </c:pt>
                <c:pt idx="6">
                  <c:v>0</c:v>
                </c:pt>
              </c:numCache>
            </c:numRef>
          </c:val>
          <c:extLst>
            <c:ext xmlns:c16="http://schemas.microsoft.com/office/drawing/2014/chart" uri="{C3380CC4-5D6E-409C-BE32-E72D297353CC}">
              <c16:uniqueId val="{00000011-883D-40E3-9E95-B87E5339FAF0}"/>
            </c:ext>
          </c:extLst>
        </c:ser>
        <c:dLbls>
          <c:showLegendKey val="0"/>
          <c:showVal val="0"/>
          <c:showCatName val="0"/>
          <c:showSerName val="0"/>
          <c:showPercent val="0"/>
          <c:showBubbleSize val="0"/>
        </c:dLbls>
        <c:gapWidth val="219"/>
        <c:overlap val="100"/>
        <c:axId val="1903005072"/>
        <c:axId val="470798399"/>
      </c:barChart>
      <c:catAx>
        <c:axId val="190300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798399"/>
        <c:crosses val="autoZero"/>
        <c:auto val="1"/>
        <c:lblAlgn val="ctr"/>
        <c:lblOffset val="100"/>
        <c:noMultiLvlLbl val="0"/>
      </c:catAx>
      <c:valAx>
        <c:axId val="470798399"/>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billion UGA Shiilings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0050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2891429436705022"/>
          <c:y val="3.4281219000832086E-2"/>
          <c:w val="0.15826519281243689"/>
          <c:h val="0.914963173442728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827403126784"/>
          <c:y val="0.182704505686789"/>
          <c:w val="0.51013232720909896"/>
          <c:h val="0.69077172645086005"/>
        </c:manualLayout>
      </c:layout>
      <c:barChart>
        <c:barDir val="bar"/>
        <c:grouping val="percentStacked"/>
        <c:varyColors val="0"/>
        <c:ser>
          <c:idx val="4"/>
          <c:order val="0"/>
          <c:tx>
            <c:strRef>
              <c:f>'Q9'!$O$21</c:f>
              <c:strCache>
                <c:ptCount val="1"/>
                <c:pt idx="0">
                  <c:v>Critically important</c:v>
                </c:pt>
              </c:strCache>
            </c:strRef>
          </c:tx>
          <c:spPr>
            <a:solidFill>
              <a:srgbClr val="002345"/>
            </a:solidFill>
            <a:ln>
              <a:solidFill>
                <a:srgbClr val="002345"/>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'Q9'!$J$22:$J$31</c:f>
              <c:strCache>
                <c:ptCount val="10"/>
                <c:pt idx="0">
                  <c:v>Financing in the domestic market</c:v>
                </c:pt>
                <c:pt idx="1">
                  <c:v>Access to land or real estate</c:v>
                </c:pt>
                <c:pt idx="2">
                  <c:v>Low cost of labor and inputs</c:v>
                </c:pt>
                <c:pt idx="3">
                  <c:v>Low tax rates</c:v>
                </c:pt>
                <c:pt idx="4">
                  <c:v>Good physical infrastructure</c:v>
                </c:pt>
                <c:pt idx="5">
                  <c:v>Available talent and skill of labor</c:v>
                </c:pt>
                <c:pt idx="6">
                  <c:v>Macro stability and exchange rate</c:v>
                </c:pt>
                <c:pt idx="7">
                  <c:v>Large domestic market size</c:v>
                </c:pt>
                <c:pt idx="8">
                  <c:v>Legal and regulatory environment</c:v>
                </c:pt>
                <c:pt idx="9">
                  <c:v>Political stability and security</c:v>
                </c:pt>
              </c:strCache>
            </c:strRef>
          </c:cat>
          <c:val>
            <c:numRef>
              <c:f>'Q9'!$O$22:$O$31</c:f>
              <c:numCache>
                <c:formatCode>0%</c:formatCode>
                <c:ptCount val="10"/>
                <c:pt idx="0">
                  <c:v>0.156498673740053</c:v>
                </c:pt>
                <c:pt idx="1">
                  <c:v>0.139257294429708</c:v>
                </c:pt>
                <c:pt idx="2">
                  <c:v>0.181697612732096</c:v>
                </c:pt>
                <c:pt idx="3">
                  <c:v>0.18965517241379301</c:v>
                </c:pt>
                <c:pt idx="4">
                  <c:v>0.24668435013262599</c:v>
                </c:pt>
                <c:pt idx="5">
                  <c:v>0.27586206896551702</c:v>
                </c:pt>
                <c:pt idx="6">
                  <c:v>0.34482758620689702</c:v>
                </c:pt>
                <c:pt idx="7">
                  <c:v>0.42042440318302399</c:v>
                </c:pt>
                <c:pt idx="8">
                  <c:v>0.40185676392573</c:v>
                </c:pt>
                <c:pt idx="9">
                  <c:v>0.50397877984084904</c:v>
                </c:pt>
              </c:numCache>
            </c:numRef>
          </c:val>
          <c:extLst>
            <c:ext xmlns:c16="http://schemas.microsoft.com/office/drawing/2014/chart" uri="{C3380CC4-5D6E-409C-BE32-E72D297353CC}">
              <c16:uniqueId val="{00000000-1892-4C0A-94D4-847BFA1DBBD7}"/>
            </c:ext>
          </c:extLst>
        </c:ser>
        <c:ser>
          <c:idx val="3"/>
          <c:order val="1"/>
          <c:tx>
            <c:strRef>
              <c:f>'Q9'!$N$21</c:f>
              <c:strCache>
                <c:ptCount val="1"/>
                <c:pt idx="0">
                  <c:v>Important</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'Q9'!$J$22:$J$31</c:f>
              <c:strCache>
                <c:ptCount val="10"/>
                <c:pt idx="0">
                  <c:v>Financing in the domestic market</c:v>
                </c:pt>
                <c:pt idx="1">
                  <c:v>Access to land or real estate</c:v>
                </c:pt>
                <c:pt idx="2">
                  <c:v>Low cost of labor and inputs</c:v>
                </c:pt>
                <c:pt idx="3">
                  <c:v>Low tax rates</c:v>
                </c:pt>
                <c:pt idx="4">
                  <c:v>Good physical infrastructure</c:v>
                </c:pt>
                <c:pt idx="5">
                  <c:v>Available talent and skill of labor</c:v>
                </c:pt>
                <c:pt idx="6">
                  <c:v>Macro stability and exchange rate</c:v>
                </c:pt>
                <c:pt idx="7">
                  <c:v>Large domestic market size</c:v>
                </c:pt>
                <c:pt idx="8">
                  <c:v>Legal and regulatory environment</c:v>
                </c:pt>
                <c:pt idx="9">
                  <c:v>Political stability and security</c:v>
                </c:pt>
              </c:strCache>
            </c:strRef>
          </c:cat>
          <c:val>
            <c:numRef>
              <c:f>'Q9'!$N$22:$N$31</c:f>
              <c:numCache>
                <c:formatCode>0%</c:formatCode>
                <c:ptCount val="10"/>
                <c:pt idx="0">
                  <c:v>0.27586206896551702</c:v>
                </c:pt>
                <c:pt idx="1">
                  <c:v>0.30636604774535803</c:v>
                </c:pt>
                <c:pt idx="2">
                  <c:v>0.35145888594164498</c:v>
                </c:pt>
                <c:pt idx="3">
                  <c:v>0.38992042440318297</c:v>
                </c:pt>
                <c:pt idx="4">
                  <c:v>0.45755968169761302</c:v>
                </c:pt>
                <c:pt idx="5">
                  <c:v>0.45225464190981401</c:v>
                </c:pt>
                <c:pt idx="6">
                  <c:v>0.436339522546419</c:v>
                </c:pt>
                <c:pt idx="7">
                  <c:v>0.381962864721485</c:v>
                </c:pt>
                <c:pt idx="8">
                  <c:v>0.456233421750663</c:v>
                </c:pt>
                <c:pt idx="9">
                  <c:v>0.37002652519893903</c:v>
                </c:pt>
              </c:numCache>
            </c:numRef>
          </c:val>
          <c:extLst>
            <c:ext xmlns:c16="http://schemas.microsoft.com/office/drawing/2014/chart" uri="{C3380CC4-5D6E-409C-BE32-E72D297353CC}">
              <c16:uniqueId val="{00000001-1892-4C0A-94D4-847BFA1DBBD7}"/>
            </c:ext>
          </c:extLst>
        </c:ser>
        <c:ser>
          <c:idx val="2"/>
          <c:order val="2"/>
          <c:tx>
            <c:strRef>
              <c:f>'Q9'!$M$21</c:f>
              <c:strCache>
                <c:ptCount val="1"/>
                <c:pt idx="0">
                  <c:v>Somewhat important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'Q9'!$J$22:$J$31</c:f>
              <c:strCache>
                <c:ptCount val="10"/>
                <c:pt idx="0">
                  <c:v>Financing in the domestic market</c:v>
                </c:pt>
                <c:pt idx="1">
                  <c:v>Access to land or real estate</c:v>
                </c:pt>
                <c:pt idx="2">
                  <c:v>Low cost of labor and inputs</c:v>
                </c:pt>
                <c:pt idx="3">
                  <c:v>Low tax rates</c:v>
                </c:pt>
                <c:pt idx="4">
                  <c:v>Good physical infrastructure</c:v>
                </c:pt>
                <c:pt idx="5">
                  <c:v>Available talent and skill of labor</c:v>
                </c:pt>
                <c:pt idx="6">
                  <c:v>Macro stability and exchange rate</c:v>
                </c:pt>
                <c:pt idx="7">
                  <c:v>Large domestic market size</c:v>
                </c:pt>
                <c:pt idx="8">
                  <c:v>Legal and regulatory environment</c:v>
                </c:pt>
                <c:pt idx="9">
                  <c:v>Political stability and security</c:v>
                </c:pt>
              </c:strCache>
            </c:strRef>
          </c:cat>
          <c:val>
            <c:numRef>
              <c:f>'Q9'!$M$22:$M$31</c:f>
              <c:numCache>
                <c:formatCode>0%</c:formatCode>
                <c:ptCount val="10"/>
                <c:pt idx="0">
                  <c:v>0.30636604774535803</c:v>
                </c:pt>
                <c:pt idx="1">
                  <c:v>0.318302387267905</c:v>
                </c:pt>
                <c:pt idx="2">
                  <c:v>0.34615384615384598</c:v>
                </c:pt>
                <c:pt idx="3">
                  <c:v>0.31432360742705601</c:v>
                </c:pt>
                <c:pt idx="4">
                  <c:v>0.23607427055702901</c:v>
                </c:pt>
                <c:pt idx="5">
                  <c:v>0.21618037135278501</c:v>
                </c:pt>
                <c:pt idx="6">
                  <c:v>0.161803713527851</c:v>
                </c:pt>
                <c:pt idx="7">
                  <c:v>0.141909814323607</c:v>
                </c:pt>
                <c:pt idx="8">
                  <c:v>0.11936339522546401</c:v>
                </c:pt>
                <c:pt idx="9">
                  <c:v>9.4164456233421706E-2</c:v>
                </c:pt>
              </c:numCache>
            </c:numRef>
          </c:val>
          <c:extLst>
            <c:ext xmlns:c16="http://schemas.microsoft.com/office/drawing/2014/chart" uri="{C3380CC4-5D6E-409C-BE32-E72D297353CC}">
              <c16:uniqueId val="{00000002-1892-4C0A-94D4-847BFA1DBBD7}"/>
            </c:ext>
          </c:extLst>
        </c:ser>
        <c:ser>
          <c:idx val="1"/>
          <c:order val="3"/>
          <c:tx>
            <c:strRef>
              <c:f>'Q9'!$L$21</c:f>
              <c:strCache>
                <c:ptCount val="1"/>
                <c:pt idx="0">
                  <c:v>Not at all important</c:v>
                </c:pt>
              </c:strCache>
            </c:strRef>
          </c:tx>
          <c:spPr>
            <a:solidFill>
              <a:srgbClr val="94D6E4"/>
            </a:solidFill>
            <a:ln>
              <a:solidFill>
                <a:srgbClr val="94D6E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'Q9'!$J$22:$J$31</c:f>
              <c:strCache>
                <c:ptCount val="10"/>
                <c:pt idx="0">
                  <c:v>Financing in the domestic market</c:v>
                </c:pt>
                <c:pt idx="1">
                  <c:v>Access to land or real estate</c:v>
                </c:pt>
                <c:pt idx="2">
                  <c:v>Low cost of labor and inputs</c:v>
                </c:pt>
                <c:pt idx="3">
                  <c:v>Low tax rates</c:v>
                </c:pt>
                <c:pt idx="4">
                  <c:v>Good physical infrastructure</c:v>
                </c:pt>
                <c:pt idx="5">
                  <c:v>Available talent and skill of labor</c:v>
                </c:pt>
                <c:pt idx="6">
                  <c:v>Macro stability and exchange rate</c:v>
                </c:pt>
                <c:pt idx="7">
                  <c:v>Large domestic market size</c:v>
                </c:pt>
                <c:pt idx="8">
                  <c:v>Legal and regulatory environment</c:v>
                </c:pt>
                <c:pt idx="9">
                  <c:v>Political stability and security</c:v>
                </c:pt>
              </c:strCache>
            </c:strRef>
          </c:cat>
          <c:val>
            <c:numRef>
              <c:f>'Q9'!$L$22:$L$31</c:f>
              <c:numCache>
                <c:formatCode>0%</c:formatCode>
                <c:ptCount val="10"/>
                <c:pt idx="0">
                  <c:v>0.242705570291777</c:v>
                </c:pt>
                <c:pt idx="1">
                  <c:v>0.21883289124668401</c:v>
                </c:pt>
                <c:pt idx="2">
                  <c:v>0.111405835543767</c:v>
                </c:pt>
                <c:pt idx="3">
                  <c:v>9.2838196286472205E-2</c:v>
                </c:pt>
                <c:pt idx="4">
                  <c:v>5.3050397877984101E-2</c:v>
                </c:pt>
                <c:pt idx="5">
                  <c:v>4.5092838196286497E-2</c:v>
                </c:pt>
                <c:pt idx="6">
                  <c:v>4.6419098143236102E-2</c:v>
                </c:pt>
                <c:pt idx="7">
                  <c:v>4.3766578249336899E-2</c:v>
                </c:pt>
                <c:pt idx="8">
                  <c:v>1.5915119363395201E-2</c:v>
                </c:pt>
                <c:pt idx="9">
                  <c:v>2.3872679045092798E-2</c:v>
                </c:pt>
              </c:numCache>
            </c:numRef>
          </c:val>
          <c:extLst>
            <c:ext xmlns:c16="http://schemas.microsoft.com/office/drawing/2014/chart" uri="{C3380CC4-5D6E-409C-BE32-E72D297353CC}">
              <c16:uniqueId val="{00000003-1892-4C0A-94D4-847BFA1DBBD7}"/>
            </c:ext>
          </c:extLst>
        </c:ser>
        <c:ser>
          <c:idx val="0"/>
          <c:order val="4"/>
          <c:tx>
            <c:strRef>
              <c:f>'Q9'!$K$21</c:f>
              <c:strCache>
                <c:ptCount val="1"/>
                <c:pt idx="0">
                  <c:v>Don't know</c:v>
                </c:pt>
              </c:strCache>
            </c:strRef>
          </c:tx>
          <c:spPr>
            <a:solidFill>
              <a:schemeClr val="bg1">
                <a:lumMod val="85000"/>
              </a:schemeClr>
            </a:solidFill>
            <a:ln>
              <a:solidFill>
                <a:schemeClr val="bg1">
                  <a:lumMod val="85000"/>
                </a:schemeClr>
              </a:solidFill>
            </a:ln>
            <a:effectLst/>
          </c:spPr>
          <c:invertIfNegative val="0"/>
          <c:dLbls>
            <c:delete val="1"/>
          </c:dLbls>
          <c:cat>
            <c:strRef>
              <c:f>'Q9'!$J$22:$J$31</c:f>
              <c:strCache>
                <c:ptCount val="10"/>
                <c:pt idx="0">
                  <c:v>Financing in the domestic market</c:v>
                </c:pt>
                <c:pt idx="1">
                  <c:v>Access to land or real estate</c:v>
                </c:pt>
                <c:pt idx="2">
                  <c:v>Low cost of labor and inputs</c:v>
                </c:pt>
                <c:pt idx="3">
                  <c:v>Low tax rates</c:v>
                </c:pt>
                <c:pt idx="4">
                  <c:v>Good physical infrastructure</c:v>
                </c:pt>
                <c:pt idx="5">
                  <c:v>Available talent and skill of labor</c:v>
                </c:pt>
                <c:pt idx="6">
                  <c:v>Macro stability and exchange rate</c:v>
                </c:pt>
                <c:pt idx="7">
                  <c:v>Large domestic market size</c:v>
                </c:pt>
                <c:pt idx="8">
                  <c:v>Legal and regulatory environment</c:v>
                </c:pt>
                <c:pt idx="9">
                  <c:v>Political stability and security</c:v>
                </c:pt>
              </c:strCache>
            </c:strRef>
          </c:cat>
          <c:val>
            <c:numRef>
              <c:f>'Q9'!$K$22:$K$31</c:f>
              <c:numCache>
                <c:formatCode>0%</c:formatCode>
                <c:ptCount val="10"/>
                <c:pt idx="0">
                  <c:v>1.8567639257294401E-2</c:v>
                </c:pt>
                <c:pt idx="1">
                  <c:v>1.72413793103448E-2</c:v>
                </c:pt>
                <c:pt idx="2">
                  <c:v>9.2838196286472198E-3</c:v>
                </c:pt>
                <c:pt idx="3">
                  <c:v>1.3262599469495999E-2</c:v>
                </c:pt>
                <c:pt idx="4">
                  <c:v>6.6312997347480101E-3</c:v>
                </c:pt>
                <c:pt idx="5">
                  <c:v>1.0610079575596801E-2</c:v>
                </c:pt>
                <c:pt idx="6">
                  <c:v>1.0610079575596801E-2</c:v>
                </c:pt>
                <c:pt idx="7">
                  <c:v>1.1936339522546399E-2</c:v>
                </c:pt>
                <c:pt idx="8">
                  <c:v>6.6312997347480101E-3</c:v>
                </c:pt>
                <c:pt idx="9">
                  <c:v>7.9575596816976093E-3</c:v>
                </c:pt>
              </c:numCache>
            </c:numRef>
          </c:val>
          <c:extLst>
            <c:ext xmlns:c16="http://schemas.microsoft.com/office/drawing/2014/chart" uri="{C3380CC4-5D6E-409C-BE32-E72D297353CC}">
              <c16:uniqueId val="{00000004-1892-4C0A-94D4-847BFA1DBBD7}"/>
            </c:ext>
          </c:extLst>
        </c:ser>
        <c:dLbls>
          <c:dLblPos val="ctr"/>
          <c:showLegendKey val="0"/>
          <c:showVal val="1"/>
          <c:showCatName val="0"/>
          <c:showSerName val="0"/>
          <c:showPercent val="0"/>
          <c:showBubbleSize val="0"/>
        </c:dLbls>
        <c:gapWidth val="20"/>
        <c:overlap val="100"/>
        <c:axId val="-316869200"/>
        <c:axId val="-316866880"/>
      </c:barChart>
      <c:catAx>
        <c:axId val="-316869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6866880"/>
        <c:crossesAt val="-0.6"/>
        <c:auto val="1"/>
        <c:lblAlgn val="l"/>
        <c:lblOffset val="100"/>
        <c:noMultiLvlLbl val="0"/>
      </c:catAx>
      <c:valAx>
        <c:axId val="-316866880"/>
        <c:scaling>
          <c:orientation val="minMax"/>
        </c:scaling>
        <c:delete val="1"/>
        <c:axPos val="b"/>
        <c:numFmt formatCode="0%" sourceLinked="1"/>
        <c:majorTickMark val="out"/>
        <c:minorTickMark val="none"/>
        <c:tickLblPos val="nextTo"/>
        <c:crossAx val="-316869200"/>
        <c:crosses val="autoZero"/>
        <c:crossBetween val="between"/>
      </c:valAx>
      <c:spPr>
        <a:noFill/>
        <a:ln>
          <a:noFill/>
        </a:ln>
        <a:effectLst/>
      </c:spPr>
    </c:plotArea>
    <c:legend>
      <c:legendPos val="b"/>
      <c:layout>
        <c:manualLayout>
          <c:xMode val="edge"/>
          <c:yMode val="edge"/>
          <c:x val="0.1"/>
          <c:y val="0.90960316101791605"/>
          <c:w val="0.9"/>
          <c:h val="5.77881433299098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kumimoji="0" lang="en-US" sz="1100" b="0" i="0" u="none" strike="noStrike" kern="1200" cap="none" spc="0" normalizeH="0" baseline="0">
                <a:ln>
                  <a:noFill/>
                </a:ln>
                <a:solidFill>
                  <a:srgbClr val="002060"/>
                </a:solidFill>
                <a:effectLst/>
                <a:uLnTx/>
                <a:uFillTx/>
                <a:latin typeface="Calibri" panose="020F0502020204030204"/>
                <a:ea typeface="+mn-ea"/>
                <a:cs typeface="+mn-cs"/>
              </a:defRPr>
            </a:pPr>
            <a:r>
              <a:rPr lang="en-US" sz="1100" b="1" dirty="0"/>
              <a:t>Uganda's political risk form a commercial perspective </a:t>
            </a:r>
          </a:p>
          <a:p>
            <a:pPr>
              <a:defRPr sz="1100"/>
            </a:pPr>
            <a:r>
              <a:rPr lang="en-US" sz="1100" dirty="0"/>
              <a:t>(0=lowest risk, 7=highest risk)</a:t>
            </a:r>
          </a:p>
        </c:rich>
      </c:tx>
      <c:overlay val="0"/>
      <c:spPr>
        <a:noFill/>
        <a:ln>
          <a:noFill/>
        </a:ln>
        <a:effectLst/>
      </c:spPr>
      <c:txPr>
        <a:bodyPr rot="0" spcFirstLastPara="1" vertOverflow="ellipsis" vert="horz" wrap="square" anchor="ctr" anchorCtr="1"/>
        <a:lstStyle/>
        <a:p>
          <a:pPr>
            <a:defRPr kumimoji="0" lang="en-US" sz="1100" b="0" i="0" u="none" strike="noStrike" kern="1200" cap="none" spc="0" normalizeH="0" baseline="0">
              <a:ln>
                <a:noFill/>
              </a:ln>
              <a:solidFill>
                <a:srgbClr val="002060"/>
              </a:solidFill>
              <a:effectLst/>
              <a:uLnTx/>
              <a:uFillTx/>
              <a:latin typeface="Calibri" panose="020F0502020204030204"/>
              <a:ea typeface="+mn-ea"/>
              <a:cs typeface="+mn-cs"/>
            </a:defRPr>
          </a:pPr>
          <a:endParaRPr lang="en-US"/>
        </a:p>
      </c:txPr>
    </c:title>
    <c:autoTitleDeleted val="0"/>
    <c:plotArea>
      <c:layout/>
      <c:radarChart>
        <c:radarStyle val="marker"/>
        <c:varyColors val="0"/>
        <c:ser>
          <c:idx val="5"/>
          <c:order val="5"/>
          <c:tx>
            <c:strRef>
              <c:f>Sheet1!$B$31</c:f>
              <c:strCache>
                <c:ptCount val="1"/>
                <c:pt idx="0">
                  <c:v>Uganda</c:v>
                </c:pt>
              </c:strCache>
            </c:strRef>
          </c:tx>
          <c:spPr>
            <a:ln w="28575" cap="rnd">
              <a:solidFill>
                <a:schemeClr val="accent6"/>
              </a:solidFill>
              <a:round/>
            </a:ln>
            <a:effectLst/>
          </c:spPr>
          <c:marker>
            <c:symbol val="none"/>
          </c:marker>
          <c:cat>
            <c:strRef>
              <c:f>Sheet1!$C$25:$H$25</c:f>
              <c:strCache>
                <c:ptCount val="6"/>
                <c:pt idx="0">
                  <c:v>Political Risk
Short Term</c:v>
                </c:pt>
                <c:pt idx="1">
                  <c:v>Political Risk
Medium/Long
Term</c:v>
                </c:pt>
                <c:pt idx="2">
                  <c:v>Political Risk Special transcations</c:v>
                </c:pt>
                <c:pt idx="3">
                  <c:v>Political Violence Risk</c:v>
                </c:pt>
                <c:pt idx="4">
                  <c:v>Expropriation and Government Action Risk</c:v>
                </c:pt>
                <c:pt idx="5">
                  <c:v>Currency Inconvertibility and Transfer Restriction Risk</c:v>
                </c:pt>
              </c:strCache>
            </c:strRef>
          </c:cat>
          <c:val>
            <c:numRef>
              <c:f>Sheet1!$C$31:$H$31</c:f>
              <c:numCache>
                <c:formatCode>General</c:formatCode>
                <c:ptCount val="6"/>
                <c:pt idx="0">
                  <c:v>4</c:v>
                </c:pt>
                <c:pt idx="1">
                  <c:v>6</c:v>
                </c:pt>
                <c:pt idx="2">
                  <c:v>6</c:v>
                </c:pt>
                <c:pt idx="3">
                  <c:v>5</c:v>
                </c:pt>
                <c:pt idx="4">
                  <c:v>4</c:v>
                </c:pt>
                <c:pt idx="5">
                  <c:v>6</c:v>
                </c:pt>
              </c:numCache>
            </c:numRef>
          </c:val>
          <c:extLst>
            <c:ext xmlns:c16="http://schemas.microsoft.com/office/drawing/2014/chart" uri="{C3380CC4-5D6E-409C-BE32-E72D297353CC}">
              <c16:uniqueId val="{00000000-4DFE-4F65-8778-41C1BFF42709}"/>
            </c:ext>
          </c:extLst>
        </c:ser>
        <c:dLbls>
          <c:showLegendKey val="0"/>
          <c:showVal val="0"/>
          <c:showCatName val="0"/>
          <c:showSerName val="0"/>
          <c:showPercent val="0"/>
          <c:showBubbleSize val="0"/>
        </c:dLbls>
        <c:axId val="1208310223"/>
        <c:axId val="1208321455"/>
        <c:extLst>
          <c:ext xmlns:c15="http://schemas.microsoft.com/office/drawing/2012/chart" uri="{02D57815-91ED-43cb-92C2-25804820EDAC}">
            <c15:filteredRadarSeries>
              <c15:ser>
                <c:idx val="0"/>
                <c:order val="0"/>
                <c:tx>
                  <c:strRef>
                    <c:extLst>
                      <c:ext uri="{02D57815-91ED-43cb-92C2-25804820EDAC}">
                        <c15:formulaRef>
                          <c15:sqref>Sheet1!$B$26</c15:sqref>
                        </c15:formulaRef>
                      </c:ext>
                    </c:extLst>
                    <c:strCache>
                      <c:ptCount val="1"/>
                      <c:pt idx="0">
                        <c:v>Ghana</c:v>
                      </c:pt>
                    </c:strCache>
                  </c:strRef>
                </c:tx>
                <c:spPr>
                  <a:ln w="28575" cap="rnd">
                    <a:solidFill>
                      <a:schemeClr val="accent1"/>
                    </a:solidFill>
                    <a:round/>
                  </a:ln>
                  <a:effectLst/>
                </c:spPr>
                <c:marker>
                  <c:symbol val="none"/>
                </c:marker>
                <c:cat>
                  <c:strRef>
                    <c:extLst>
                      <c:ext uri="{02D57815-91ED-43cb-92C2-25804820EDAC}">
                        <c15:formulaRef>
                          <c15:sqref>Sheet1!$C$25:$H$25</c15:sqref>
                        </c15:formulaRef>
                      </c:ext>
                    </c:extLst>
                    <c:strCache>
                      <c:ptCount val="6"/>
                      <c:pt idx="0">
                        <c:v>Political Risk
Short Term</c:v>
                      </c:pt>
                      <c:pt idx="1">
                        <c:v>Political Risk
Medium/Long
Term</c:v>
                      </c:pt>
                      <c:pt idx="2">
                        <c:v>Political Risk Special transcations</c:v>
                      </c:pt>
                      <c:pt idx="3">
                        <c:v>Political Violence Risk</c:v>
                      </c:pt>
                      <c:pt idx="4">
                        <c:v>Expropriation and Government Action Risk</c:v>
                      </c:pt>
                      <c:pt idx="5">
                        <c:v>Currency Inconvertibility and Transfer Restriction Risk</c:v>
                      </c:pt>
                    </c:strCache>
                  </c:strRef>
                </c:cat>
                <c:val>
                  <c:numRef>
                    <c:extLst>
                      <c:ext uri="{02D57815-91ED-43cb-92C2-25804820EDAC}">
                        <c15:formulaRef>
                          <c15:sqref>Sheet1!$C$26:$H$26</c15:sqref>
                        </c15:formulaRef>
                      </c:ext>
                    </c:extLst>
                    <c:numCache>
                      <c:formatCode>General</c:formatCode>
                      <c:ptCount val="6"/>
                      <c:pt idx="0">
                        <c:v>4</c:v>
                      </c:pt>
                      <c:pt idx="1">
                        <c:v>5</c:v>
                      </c:pt>
                      <c:pt idx="2">
                        <c:v>6</c:v>
                      </c:pt>
                      <c:pt idx="3">
                        <c:v>2</c:v>
                      </c:pt>
                      <c:pt idx="4">
                        <c:v>3</c:v>
                      </c:pt>
                      <c:pt idx="5">
                        <c:v>5</c:v>
                      </c:pt>
                    </c:numCache>
                  </c:numRef>
                </c:val>
                <c:extLst>
                  <c:ext xmlns:c16="http://schemas.microsoft.com/office/drawing/2014/chart" uri="{C3380CC4-5D6E-409C-BE32-E72D297353CC}">
                    <c16:uniqueId val="{00000001-4DFE-4F65-8778-41C1BFF42709}"/>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Sheet1!$B$27</c15:sqref>
                        </c15:formulaRef>
                      </c:ext>
                    </c:extLst>
                    <c:strCache>
                      <c:ptCount val="1"/>
                      <c:pt idx="0">
                        <c:v>Kenya</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Sheet1!$C$25:$H$25</c15:sqref>
                        </c15:formulaRef>
                      </c:ext>
                    </c:extLst>
                    <c:strCache>
                      <c:ptCount val="6"/>
                      <c:pt idx="0">
                        <c:v>Political Risk
Short Term</c:v>
                      </c:pt>
                      <c:pt idx="1">
                        <c:v>Political Risk
Medium/Long
Term</c:v>
                      </c:pt>
                      <c:pt idx="2">
                        <c:v>Political Risk Special transcations</c:v>
                      </c:pt>
                      <c:pt idx="3">
                        <c:v>Political Violence Risk</c:v>
                      </c:pt>
                      <c:pt idx="4">
                        <c:v>Expropriation and Government Action Risk</c:v>
                      </c:pt>
                      <c:pt idx="5">
                        <c:v>Currency Inconvertibility and Transfer Restriction Risk</c:v>
                      </c:pt>
                    </c:strCache>
                  </c:strRef>
                </c:cat>
                <c:val>
                  <c:numRef>
                    <c:extLst xmlns:c15="http://schemas.microsoft.com/office/drawing/2012/chart">
                      <c:ext xmlns:c15="http://schemas.microsoft.com/office/drawing/2012/chart" uri="{02D57815-91ED-43cb-92C2-25804820EDAC}">
                        <c15:formulaRef>
                          <c15:sqref>Sheet1!$C$27:$H$27</c15:sqref>
                        </c15:formulaRef>
                      </c:ext>
                    </c:extLst>
                    <c:numCache>
                      <c:formatCode>General</c:formatCode>
                      <c:ptCount val="6"/>
                      <c:pt idx="0">
                        <c:v>5</c:v>
                      </c:pt>
                      <c:pt idx="1">
                        <c:v>7</c:v>
                      </c:pt>
                      <c:pt idx="2">
                        <c:v>6</c:v>
                      </c:pt>
                      <c:pt idx="3">
                        <c:v>4</c:v>
                      </c:pt>
                      <c:pt idx="4">
                        <c:v>4</c:v>
                      </c:pt>
                      <c:pt idx="5">
                        <c:v>7</c:v>
                      </c:pt>
                    </c:numCache>
                  </c:numRef>
                </c:val>
                <c:extLst xmlns:c15="http://schemas.microsoft.com/office/drawing/2012/chart">
                  <c:ext xmlns:c16="http://schemas.microsoft.com/office/drawing/2014/chart" uri="{C3380CC4-5D6E-409C-BE32-E72D297353CC}">
                    <c16:uniqueId val="{00000002-4DFE-4F65-8778-41C1BFF42709}"/>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Sheet1!$B$28</c15:sqref>
                        </c15:formulaRef>
                      </c:ext>
                    </c:extLst>
                    <c:strCache>
                      <c:ptCount val="1"/>
                      <c:pt idx="0">
                        <c:v>Niger</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Sheet1!$C$25:$H$25</c15:sqref>
                        </c15:formulaRef>
                      </c:ext>
                    </c:extLst>
                    <c:strCache>
                      <c:ptCount val="6"/>
                      <c:pt idx="0">
                        <c:v>Political Risk
Short Term</c:v>
                      </c:pt>
                      <c:pt idx="1">
                        <c:v>Political Risk
Medium/Long
Term</c:v>
                      </c:pt>
                      <c:pt idx="2">
                        <c:v>Political Risk Special transcations</c:v>
                      </c:pt>
                      <c:pt idx="3">
                        <c:v>Political Violence Risk</c:v>
                      </c:pt>
                      <c:pt idx="4">
                        <c:v>Expropriation and Government Action Risk</c:v>
                      </c:pt>
                      <c:pt idx="5">
                        <c:v>Currency Inconvertibility and Transfer Restriction Risk</c:v>
                      </c:pt>
                    </c:strCache>
                  </c:strRef>
                </c:cat>
                <c:val>
                  <c:numRef>
                    <c:extLst xmlns:c15="http://schemas.microsoft.com/office/drawing/2012/chart">
                      <c:ext xmlns:c15="http://schemas.microsoft.com/office/drawing/2012/chart" uri="{02D57815-91ED-43cb-92C2-25804820EDAC}">
                        <c15:formulaRef>
                          <c15:sqref>Sheet1!$C$28:$H$28</c15:sqref>
                        </c15:formulaRef>
                      </c:ext>
                    </c:extLst>
                    <c:numCache>
                      <c:formatCode>General</c:formatCode>
                      <c:ptCount val="6"/>
                      <c:pt idx="0">
                        <c:v>5</c:v>
                      </c:pt>
                      <c:pt idx="1">
                        <c:v>7</c:v>
                      </c:pt>
                      <c:pt idx="2">
                        <c:v>7</c:v>
                      </c:pt>
                      <c:pt idx="3">
                        <c:v>5</c:v>
                      </c:pt>
                      <c:pt idx="4">
                        <c:v>5</c:v>
                      </c:pt>
                      <c:pt idx="5">
                        <c:v>7</c:v>
                      </c:pt>
                    </c:numCache>
                  </c:numRef>
                </c:val>
                <c:extLst xmlns:c15="http://schemas.microsoft.com/office/drawing/2012/chart">
                  <c:ext xmlns:c16="http://schemas.microsoft.com/office/drawing/2014/chart" uri="{C3380CC4-5D6E-409C-BE32-E72D297353CC}">
                    <c16:uniqueId val="{00000003-4DFE-4F65-8778-41C1BFF42709}"/>
                  </c:ext>
                </c:extLst>
              </c15:ser>
            </c15:filteredRadarSeries>
            <c15:filteredRadarSeries>
              <c15:ser>
                <c:idx val="3"/>
                <c:order val="3"/>
                <c:tx>
                  <c:strRef>
                    <c:extLst xmlns:c15="http://schemas.microsoft.com/office/drawing/2012/chart">
                      <c:ext xmlns:c15="http://schemas.microsoft.com/office/drawing/2012/chart" uri="{02D57815-91ED-43cb-92C2-25804820EDAC}">
                        <c15:formulaRef>
                          <c15:sqref>Sheet1!$B$29</c15:sqref>
                        </c15:formulaRef>
                      </c:ext>
                    </c:extLst>
                    <c:strCache>
                      <c:ptCount val="1"/>
                      <c:pt idx="0">
                        <c:v>Rwanda</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Sheet1!$C$25:$H$25</c15:sqref>
                        </c15:formulaRef>
                      </c:ext>
                    </c:extLst>
                    <c:strCache>
                      <c:ptCount val="6"/>
                      <c:pt idx="0">
                        <c:v>Political Risk
Short Term</c:v>
                      </c:pt>
                      <c:pt idx="1">
                        <c:v>Political Risk
Medium/Long
Term</c:v>
                      </c:pt>
                      <c:pt idx="2">
                        <c:v>Political Risk Special transcations</c:v>
                      </c:pt>
                      <c:pt idx="3">
                        <c:v>Political Violence Risk</c:v>
                      </c:pt>
                      <c:pt idx="4">
                        <c:v>Expropriation and Government Action Risk</c:v>
                      </c:pt>
                      <c:pt idx="5">
                        <c:v>Currency Inconvertibility and Transfer Restriction Risk</c:v>
                      </c:pt>
                    </c:strCache>
                  </c:strRef>
                </c:cat>
                <c:val>
                  <c:numRef>
                    <c:extLst xmlns:c15="http://schemas.microsoft.com/office/drawing/2012/chart">
                      <c:ext xmlns:c15="http://schemas.microsoft.com/office/drawing/2012/chart" uri="{02D57815-91ED-43cb-92C2-25804820EDAC}">
                        <c15:formulaRef>
                          <c15:sqref>Sheet1!$C$29:$H$29</c15:sqref>
                        </c15:formulaRef>
                      </c:ext>
                    </c:extLst>
                    <c:numCache>
                      <c:formatCode>General</c:formatCode>
                      <c:ptCount val="6"/>
                      <c:pt idx="0">
                        <c:v>4</c:v>
                      </c:pt>
                      <c:pt idx="1">
                        <c:v>6</c:v>
                      </c:pt>
                      <c:pt idx="2">
                        <c:v>6</c:v>
                      </c:pt>
                      <c:pt idx="3">
                        <c:v>5</c:v>
                      </c:pt>
                      <c:pt idx="4">
                        <c:v>3</c:v>
                      </c:pt>
                      <c:pt idx="5">
                        <c:v>6</c:v>
                      </c:pt>
                    </c:numCache>
                  </c:numRef>
                </c:val>
                <c:extLst xmlns:c15="http://schemas.microsoft.com/office/drawing/2012/chart">
                  <c:ext xmlns:c16="http://schemas.microsoft.com/office/drawing/2014/chart" uri="{C3380CC4-5D6E-409C-BE32-E72D297353CC}">
                    <c16:uniqueId val="{00000004-4DFE-4F65-8778-41C1BFF42709}"/>
                  </c:ext>
                </c:extLst>
              </c15:ser>
            </c15:filteredRadarSeries>
            <c15:filteredRadarSeries>
              <c15:ser>
                <c:idx val="4"/>
                <c:order val="4"/>
                <c:tx>
                  <c:strRef>
                    <c:extLst xmlns:c15="http://schemas.microsoft.com/office/drawing/2012/chart">
                      <c:ext xmlns:c15="http://schemas.microsoft.com/office/drawing/2012/chart" uri="{02D57815-91ED-43cb-92C2-25804820EDAC}">
                        <c15:formulaRef>
                          <c15:sqref>Sheet1!$B$30</c15:sqref>
                        </c15:formulaRef>
                      </c:ext>
                    </c:extLst>
                    <c:strCache>
                      <c:ptCount val="1"/>
                      <c:pt idx="0">
                        <c:v>Tanzania</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Sheet1!$C$25:$H$25</c15:sqref>
                        </c15:formulaRef>
                      </c:ext>
                    </c:extLst>
                    <c:strCache>
                      <c:ptCount val="6"/>
                      <c:pt idx="0">
                        <c:v>Political Risk
Short Term</c:v>
                      </c:pt>
                      <c:pt idx="1">
                        <c:v>Political Risk
Medium/Long
Term</c:v>
                      </c:pt>
                      <c:pt idx="2">
                        <c:v>Political Risk Special transcations</c:v>
                      </c:pt>
                      <c:pt idx="3">
                        <c:v>Political Violence Risk</c:v>
                      </c:pt>
                      <c:pt idx="4">
                        <c:v>Expropriation and Government Action Risk</c:v>
                      </c:pt>
                      <c:pt idx="5">
                        <c:v>Currency Inconvertibility and Transfer Restriction Risk</c:v>
                      </c:pt>
                    </c:strCache>
                  </c:strRef>
                </c:cat>
                <c:val>
                  <c:numRef>
                    <c:extLst xmlns:c15="http://schemas.microsoft.com/office/drawing/2012/chart">
                      <c:ext xmlns:c15="http://schemas.microsoft.com/office/drawing/2012/chart" uri="{02D57815-91ED-43cb-92C2-25804820EDAC}">
                        <c15:formulaRef>
                          <c15:sqref>Sheet1!$C$30:$H$30</c15:sqref>
                        </c15:formulaRef>
                      </c:ext>
                    </c:extLst>
                    <c:numCache>
                      <c:formatCode>General</c:formatCode>
                      <c:ptCount val="6"/>
                      <c:pt idx="0">
                        <c:v>4</c:v>
                      </c:pt>
                      <c:pt idx="1">
                        <c:v>6</c:v>
                      </c:pt>
                      <c:pt idx="2">
                        <c:v>6</c:v>
                      </c:pt>
                      <c:pt idx="3">
                        <c:v>4</c:v>
                      </c:pt>
                      <c:pt idx="4">
                        <c:v>5</c:v>
                      </c:pt>
                      <c:pt idx="5">
                        <c:v>6</c:v>
                      </c:pt>
                    </c:numCache>
                  </c:numRef>
                </c:val>
                <c:extLst xmlns:c15="http://schemas.microsoft.com/office/drawing/2012/chart">
                  <c:ext xmlns:c16="http://schemas.microsoft.com/office/drawing/2014/chart" uri="{C3380CC4-5D6E-409C-BE32-E72D297353CC}">
                    <c16:uniqueId val="{00000005-4DFE-4F65-8778-41C1BFF42709}"/>
                  </c:ext>
                </c:extLst>
              </c15:ser>
            </c15:filteredRadarSeries>
          </c:ext>
        </c:extLst>
      </c:radarChart>
      <c:catAx>
        <c:axId val="120831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kumimoji="0" lang="en-US" sz="800" b="0" i="0" u="none" strike="noStrike" kern="1200" cap="none" spc="0" normalizeH="0" baseline="0">
                <a:ln>
                  <a:noFill/>
                </a:ln>
                <a:solidFill>
                  <a:srgbClr val="002060"/>
                </a:solidFill>
                <a:effectLst/>
                <a:uLnTx/>
                <a:uFillTx/>
                <a:latin typeface="Calibri" panose="020F0502020204030204"/>
                <a:ea typeface="+mn-ea"/>
                <a:cs typeface="+mn-cs"/>
              </a:defRPr>
            </a:pPr>
            <a:endParaRPr lang="en-US"/>
          </a:p>
        </c:txPr>
        <c:crossAx val="1208321455"/>
        <c:crosses val="autoZero"/>
        <c:auto val="1"/>
        <c:lblAlgn val="ctr"/>
        <c:lblOffset val="100"/>
        <c:noMultiLvlLbl val="0"/>
      </c:catAx>
      <c:valAx>
        <c:axId val="1208321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kumimoji="0" lang="en-US" sz="800" b="0" i="0" u="none" strike="noStrike" kern="1200" cap="none" spc="0" normalizeH="0" baseline="0">
                <a:ln>
                  <a:noFill/>
                </a:ln>
                <a:solidFill>
                  <a:srgbClr val="002060"/>
                </a:solidFill>
                <a:effectLst/>
                <a:uLnTx/>
                <a:uFillTx/>
                <a:latin typeface="Calibri" panose="020F0502020204030204"/>
                <a:ea typeface="+mn-ea"/>
                <a:cs typeface="+mn-cs"/>
              </a:defRPr>
            </a:pPr>
            <a:endParaRPr lang="en-US"/>
          </a:p>
        </c:txPr>
        <c:crossAx val="120831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marR="0" lvl="0" indent="0" algn="l" defTabSz="914400" rtl="0" eaLnBrk="1" fontAlgn="auto" latinLnBrk="0" hangingPunct="1">
        <a:lnSpc>
          <a:spcPct val="100000"/>
        </a:lnSpc>
        <a:spcBef>
          <a:spcPts val="0"/>
        </a:spcBef>
        <a:spcAft>
          <a:spcPts val="0"/>
        </a:spcAft>
        <a:buClrTx/>
        <a:buSzTx/>
        <a:buFontTx/>
        <a:buNone/>
        <a:tabLst/>
        <a:defRPr kumimoji="0" lang="en-US" sz="800" b="0" i="0" u="none" strike="noStrike" kern="1200" cap="none" spc="0" normalizeH="0" baseline="0">
          <a:ln>
            <a:noFill/>
          </a:ln>
          <a:solidFill>
            <a:srgbClr val="002060"/>
          </a:solidFill>
          <a:effectLst/>
          <a:uLnTx/>
          <a:uFillTx/>
          <a:latin typeface="Calibri" panose="020F0502020204030204"/>
          <a:ea typeface="+mn-ea"/>
          <a:cs typeface="+mn-cs"/>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1" i="0" u="none" strike="noStrike" kern="1200" spc="0" baseline="0">
                <a:solidFill>
                  <a:schemeClr val="tx2"/>
                </a:solidFill>
                <a:latin typeface="+mn-lt"/>
                <a:ea typeface="+mn-ea"/>
                <a:cs typeface="+mn-cs"/>
              </a:defRPr>
            </a:pPr>
            <a:r>
              <a:rPr lang="en-US" altLang="zh-CN" sz="1100" b="1" dirty="0">
                <a:solidFill>
                  <a:schemeClr val="tx2"/>
                </a:solidFill>
                <a:latin typeface="Arial" panose="020B0604020202020204" pitchFamily="34" charset="0"/>
                <a:cs typeface="Arial" panose="020B0604020202020204" pitchFamily="34" charset="0"/>
              </a:rPr>
              <a:t>Question:</a:t>
            </a:r>
            <a:r>
              <a:rPr lang="en-US" altLang="zh-CN" sz="1100" b="1" baseline="0" dirty="0">
                <a:solidFill>
                  <a:schemeClr val="tx2"/>
                </a:solidFill>
                <a:latin typeface="Arial" panose="020B0604020202020204" pitchFamily="34" charset="0"/>
                <a:cs typeface="Arial" panose="020B0604020202020204" pitchFamily="34" charset="0"/>
              </a:rPr>
              <a:t> How important are the following investment rules and policies in developing countries in your company’s decision to invest in developing countries?</a:t>
            </a:r>
            <a:endParaRPr lang="en-US" sz="1100" b="1" dirty="0">
              <a:solidFill>
                <a:schemeClr val="tx2"/>
              </a:solidFill>
              <a:latin typeface="Arial" panose="020B0604020202020204" pitchFamily="34" charset="0"/>
              <a:cs typeface="Arial" panose="020B0604020202020204" pitchFamily="34" charset="0"/>
            </a:endParaRPr>
          </a:p>
        </c:rich>
      </c:tx>
      <c:layout>
        <c:manualLayout>
          <c:xMode val="edge"/>
          <c:yMode val="edge"/>
          <c:x val="4.1570468244161399E-2"/>
          <c:y val="3.3402945875716898E-2"/>
        </c:manualLayout>
      </c:layout>
      <c:overlay val="0"/>
      <c:spPr>
        <a:noFill/>
        <a:ln>
          <a:noFill/>
        </a:ln>
        <a:effectLst/>
      </c:spPr>
      <c:txPr>
        <a:bodyPr rot="0" spcFirstLastPara="1" vertOverflow="ellipsis" vert="horz" wrap="square" anchor="ctr" anchorCtr="1"/>
        <a:lstStyle/>
        <a:p>
          <a:pPr algn="l">
            <a:defRPr sz="1100" b="1" i="0" u="none" strike="noStrike" kern="1200" spc="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4"/>
          <c:order val="0"/>
          <c:tx>
            <c:strRef>
              <c:f>'Q10'!$O$1</c:f>
              <c:strCache>
                <c:ptCount val="1"/>
                <c:pt idx="0">
                  <c:v>Critically important</c:v>
                </c:pt>
              </c:strCache>
            </c:strRef>
          </c:tx>
          <c:spPr>
            <a:solidFill>
              <a:srgbClr val="002345"/>
            </a:solidFill>
            <a:ln>
              <a:solidFill>
                <a:srgbClr val="00234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'Q10'!$I$22:$I$29</c:f>
              <c:strCache>
                <c:ptCount val="6"/>
                <c:pt idx="0">
                  <c:v>Having a bilateral investment treaty</c:v>
                </c:pt>
                <c:pt idx="1">
                  <c:v>Having a preferential trade agreement</c:v>
                </c:pt>
                <c:pt idx="2">
                  <c:v>Investment incentives such as tax holidays</c:v>
                </c:pt>
                <c:pt idx="3">
                  <c:v>Ease of obtaining government approvals to start a business and to own all equity in the company</c:v>
                </c:pt>
                <c:pt idx="4">
                  <c:v>Investment protection guarantees provided in the country’s laws</c:v>
                </c:pt>
                <c:pt idx="5">
                  <c:v>Transparency and predictability in the conduct of public agencies</c:v>
                </c:pt>
              </c:strCache>
            </c:strRef>
          </c:cat>
          <c:val>
            <c:numRef>
              <c:f>'Q10'!$O$22:$O$29</c:f>
              <c:numCache>
                <c:formatCode>0%</c:formatCode>
                <c:ptCount val="6"/>
                <c:pt idx="0">
                  <c:v>0.14588859416445624</c:v>
                </c:pt>
                <c:pt idx="1">
                  <c:v>0.14456233421750664</c:v>
                </c:pt>
                <c:pt idx="2">
                  <c:v>0.20557029177718833</c:v>
                </c:pt>
                <c:pt idx="3">
                  <c:v>0.35676392572944299</c:v>
                </c:pt>
                <c:pt idx="4">
                  <c:v>0.44562334217506633</c:v>
                </c:pt>
                <c:pt idx="5">
                  <c:v>0.3687002652519894</c:v>
                </c:pt>
              </c:numCache>
            </c:numRef>
          </c:val>
          <c:extLst>
            <c:ext xmlns:c16="http://schemas.microsoft.com/office/drawing/2014/chart" uri="{C3380CC4-5D6E-409C-BE32-E72D297353CC}">
              <c16:uniqueId val="{00000000-A563-44B4-862E-EC3CB9465EE0}"/>
            </c:ext>
          </c:extLst>
        </c:ser>
        <c:ser>
          <c:idx val="3"/>
          <c:order val="1"/>
          <c:tx>
            <c:strRef>
              <c:f>'Q10'!$N$1</c:f>
              <c:strCache>
                <c:ptCount val="1"/>
                <c:pt idx="0">
                  <c:v>Important</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'Q10'!$I$22:$I$29</c:f>
              <c:strCache>
                <c:ptCount val="6"/>
                <c:pt idx="0">
                  <c:v>Having a bilateral investment treaty</c:v>
                </c:pt>
                <c:pt idx="1">
                  <c:v>Having a preferential trade agreement</c:v>
                </c:pt>
                <c:pt idx="2">
                  <c:v>Investment incentives such as tax holidays</c:v>
                </c:pt>
                <c:pt idx="3">
                  <c:v>Ease of obtaining government approvals to start a business and to own all equity in the company</c:v>
                </c:pt>
                <c:pt idx="4">
                  <c:v>Investment protection guarantees provided in the country’s laws</c:v>
                </c:pt>
                <c:pt idx="5">
                  <c:v>Transparency and predictability in the conduct of public agencies</c:v>
                </c:pt>
              </c:strCache>
            </c:strRef>
          </c:cat>
          <c:val>
            <c:numRef>
              <c:f>'Q10'!$N$22:$N$29</c:f>
              <c:numCache>
                <c:formatCode>0%</c:formatCode>
                <c:ptCount val="6"/>
                <c:pt idx="0">
                  <c:v>0.36206896551724138</c:v>
                </c:pt>
                <c:pt idx="1">
                  <c:v>0.39655172413793105</c:v>
                </c:pt>
                <c:pt idx="2">
                  <c:v>0.35145888594164454</c:v>
                </c:pt>
                <c:pt idx="3">
                  <c:v>0.40716180371352784</c:v>
                </c:pt>
                <c:pt idx="4">
                  <c:v>0.36074270557029176</c:v>
                </c:pt>
                <c:pt idx="5">
                  <c:v>0.4469496021220159</c:v>
                </c:pt>
              </c:numCache>
            </c:numRef>
          </c:val>
          <c:extLst>
            <c:ext xmlns:c16="http://schemas.microsoft.com/office/drawing/2014/chart" uri="{C3380CC4-5D6E-409C-BE32-E72D297353CC}">
              <c16:uniqueId val="{00000001-A563-44B4-862E-EC3CB9465EE0}"/>
            </c:ext>
          </c:extLst>
        </c:ser>
        <c:ser>
          <c:idx val="2"/>
          <c:order val="2"/>
          <c:tx>
            <c:strRef>
              <c:f>'Q10'!$M$1</c:f>
              <c:strCache>
                <c:ptCount val="1"/>
                <c:pt idx="0">
                  <c:v>Somewhat important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'Q10'!$I$22:$I$29</c:f>
              <c:strCache>
                <c:ptCount val="6"/>
                <c:pt idx="0">
                  <c:v>Having a bilateral investment treaty</c:v>
                </c:pt>
                <c:pt idx="1">
                  <c:v>Having a preferential trade agreement</c:v>
                </c:pt>
                <c:pt idx="2">
                  <c:v>Investment incentives such as tax holidays</c:v>
                </c:pt>
                <c:pt idx="3">
                  <c:v>Ease of obtaining government approvals to start a business and to own all equity in the company</c:v>
                </c:pt>
                <c:pt idx="4">
                  <c:v>Investment protection guarantees provided in the country’s laws</c:v>
                </c:pt>
                <c:pt idx="5">
                  <c:v>Transparency and predictability in the conduct of public agencies</c:v>
                </c:pt>
              </c:strCache>
            </c:strRef>
          </c:cat>
          <c:val>
            <c:numRef>
              <c:f>'Q10'!$M$22:$M$29</c:f>
              <c:numCache>
                <c:formatCode>0%</c:formatCode>
                <c:ptCount val="6"/>
                <c:pt idx="0">
                  <c:v>0.32625994694960214</c:v>
                </c:pt>
                <c:pt idx="1">
                  <c:v>0.3156498673740053</c:v>
                </c:pt>
                <c:pt idx="2">
                  <c:v>0.32228116710875332</c:v>
                </c:pt>
                <c:pt idx="3">
                  <c:v>0.17639257294429708</c:v>
                </c:pt>
                <c:pt idx="4">
                  <c:v>0.14456233421750664</c:v>
                </c:pt>
                <c:pt idx="5">
                  <c:v>0.14588859416445624</c:v>
                </c:pt>
              </c:numCache>
            </c:numRef>
          </c:val>
          <c:extLst>
            <c:ext xmlns:c16="http://schemas.microsoft.com/office/drawing/2014/chart" uri="{C3380CC4-5D6E-409C-BE32-E72D297353CC}">
              <c16:uniqueId val="{00000002-A563-44B4-862E-EC3CB9465EE0}"/>
            </c:ext>
          </c:extLst>
        </c:ser>
        <c:ser>
          <c:idx val="1"/>
          <c:order val="3"/>
          <c:tx>
            <c:strRef>
              <c:f>'Q10'!$L$1</c:f>
              <c:strCache>
                <c:ptCount val="1"/>
                <c:pt idx="0">
                  <c:v>Not at all important</c:v>
                </c:pt>
              </c:strCache>
            </c:strRef>
          </c:tx>
          <c:spPr>
            <a:solidFill>
              <a:srgbClr val="94D6E4"/>
            </a:solidFill>
            <a:ln>
              <a:solidFill>
                <a:srgbClr val="94D6E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'Q10'!$I$22:$I$29</c:f>
              <c:strCache>
                <c:ptCount val="6"/>
                <c:pt idx="0">
                  <c:v>Having a bilateral investment treaty</c:v>
                </c:pt>
                <c:pt idx="1">
                  <c:v>Having a preferential trade agreement</c:v>
                </c:pt>
                <c:pt idx="2">
                  <c:v>Investment incentives such as tax holidays</c:v>
                </c:pt>
                <c:pt idx="3">
                  <c:v>Ease of obtaining government approvals to start a business and to own all equity in the company</c:v>
                </c:pt>
                <c:pt idx="4">
                  <c:v>Investment protection guarantees provided in the country’s laws</c:v>
                </c:pt>
                <c:pt idx="5">
                  <c:v>Transparency and predictability in the conduct of public agencies</c:v>
                </c:pt>
              </c:strCache>
            </c:strRef>
          </c:cat>
          <c:val>
            <c:numRef>
              <c:f>'Q10'!$L$22:$L$29</c:f>
              <c:numCache>
                <c:formatCode>0%</c:formatCode>
                <c:ptCount val="6"/>
                <c:pt idx="0">
                  <c:v>0.129973474801061</c:v>
                </c:pt>
                <c:pt idx="1">
                  <c:v>0.11007957559681697</c:v>
                </c:pt>
                <c:pt idx="2">
                  <c:v>0.10212201591511937</c:v>
                </c:pt>
                <c:pt idx="3">
                  <c:v>4.5092838196286469E-2</c:v>
                </c:pt>
                <c:pt idx="4">
                  <c:v>3.7135278514588858E-2</c:v>
                </c:pt>
                <c:pt idx="5">
                  <c:v>3.0503978779840849E-2</c:v>
                </c:pt>
              </c:numCache>
            </c:numRef>
          </c:val>
          <c:extLst>
            <c:ext xmlns:c16="http://schemas.microsoft.com/office/drawing/2014/chart" uri="{C3380CC4-5D6E-409C-BE32-E72D297353CC}">
              <c16:uniqueId val="{00000003-A563-44B4-862E-EC3CB9465EE0}"/>
            </c:ext>
          </c:extLst>
        </c:ser>
        <c:ser>
          <c:idx val="0"/>
          <c:order val="4"/>
          <c:tx>
            <c:strRef>
              <c:f>'Q10'!$K$1</c:f>
              <c:strCache>
                <c:ptCount val="1"/>
                <c:pt idx="0">
                  <c:v>Don't know</c:v>
                </c:pt>
              </c:strCache>
            </c:strRef>
          </c:tx>
          <c:spPr>
            <a:solidFill>
              <a:schemeClr val="bg1">
                <a:lumMod val="85000"/>
              </a:schemeClr>
            </a:solidFill>
            <a:ln>
              <a:solidFill>
                <a:schemeClr val="bg1">
                  <a:lumMod val="85000"/>
                </a:schemeClr>
              </a:solidFill>
            </a:ln>
            <a:effectLst/>
          </c:spPr>
          <c:invertIfNegative val="0"/>
          <c:cat>
            <c:strRef>
              <c:f>'Q10'!$I$22:$I$29</c:f>
              <c:strCache>
                <c:ptCount val="6"/>
                <c:pt idx="0">
                  <c:v>Having a bilateral investment treaty</c:v>
                </c:pt>
                <c:pt idx="1">
                  <c:v>Having a preferential trade agreement</c:v>
                </c:pt>
                <c:pt idx="2">
                  <c:v>Investment incentives such as tax holidays</c:v>
                </c:pt>
                <c:pt idx="3">
                  <c:v>Ease of obtaining government approvals to start a business and to own all equity in the company</c:v>
                </c:pt>
                <c:pt idx="4">
                  <c:v>Investment protection guarantees provided in the country’s laws</c:v>
                </c:pt>
                <c:pt idx="5">
                  <c:v>Transparency and predictability in the conduct of public agencies</c:v>
                </c:pt>
              </c:strCache>
            </c:strRef>
          </c:cat>
          <c:val>
            <c:numRef>
              <c:f>'Q10'!$K$22:$K$29</c:f>
              <c:numCache>
                <c:formatCode>0%</c:formatCode>
                <c:ptCount val="6"/>
                <c:pt idx="0">
                  <c:v>3.580901856763926E-2</c:v>
                </c:pt>
                <c:pt idx="1">
                  <c:v>3.3156498673740056E-2</c:v>
                </c:pt>
                <c:pt idx="2">
                  <c:v>1.8567639257294429E-2</c:v>
                </c:pt>
                <c:pt idx="3">
                  <c:v>1.4588859416445624E-2</c:v>
                </c:pt>
                <c:pt idx="4">
                  <c:v>1.1936339522546418E-2</c:v>
                </c:pt>
                <c:pt idx="5">
                  <c:v>7.9575596816976128E-3</c:v>
                </c:pt>
              </c:numCache>
            </c:numRef>
          </c:val>
          <c:extLst>
            <c:ext xmlns:c16="http://schemas.microsoft.com/office/drawing/2014/chart" uri="{C3380CC4-5D6E-409C-BE32-E72D297353CC}">
              <c16:uniqueId val="{00000004-A563-44B4-862E-EC3CB9465EE0}"/>
            </c:ext>
          </c:extLst>
        </c:ser>
        <c:dLbls>
          <c:showLegendKey val="0"/>
          <c:showVal val="0"/>
          <c:showCatName val="0"/>
          <c:showSerName val="0"/>
          <c:showPercent val="0"/>
          <c:showBubbleSize val="0"/>
        </c:dLbls>
        <c:gapWidth val="20"/>
        <c:overlap val="100"/>
        <c:axId val="-317648032"/>
        <c:axId val="-317646256"/>
      </c:barChart>
      <c:catAx>
        <c:axId val="-3176480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7646256"/>
        <c:crosses val="autoZero"/>
        <c:auto val="1"/>
        <c:lblAlgn val="ctr"/>
        <c:lblOffset val="100"/>
        <c:noMultiLvlLbl val="0"/>
      </c:catAx>
      <c:valAx>
        <c:axId val="-3176462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7648032"/>
        <c:crosses val="autoZero"/>
        <c:crossBetween val="between"/>
      </c:valAx>
      <c:spPr>
        <a:noFill/>
        <a:ln>
          <a:noFill/>
        </a:ln>
        <a:effectLst/>
      </c:spPr>
    </c:plotArea>
    <c:legend>
      <c:legendPos val="b"/>
      <c:layout>
        <c:manualLayout>
          <c:xMode val="edge"/>
          <c:yMode val="edge"/>
          <c:x val="4.4853309137194403E-2"/>
          <c:y val="0.84826937939685798"/>
          <c:w val="0.92140463692038499"/>
          <c:h val="9.838072324292790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17T20:22:21.787" idx="4">
    <p:pos x="7212" y="644"/>
    <p:text>Adapt to Uganda</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66178-4B94-4251-B52D-9BE54213F109}" type="doc">
      <dgm:prSet loTypeId="urn:microsoft.com/office/officeart/2005/8/layout/pyramid2" loCatId="pyramid" qsTypeId="urn:microsoft.com/office/officeart/2005/8/quickstyle/simple1" qsCatId="simple" csTypeId="urn:microsoft.com/office/officeart/2005/8/colors/accent1_2" csCatId="accent1" phldr="1"/>
      <dgm:spPr/>
    </dgm:pt>
    <dgm:pt modelId="{67C7A132-E6F3-474B-804C-8A7F842FD2A7}">
      <dgm:prSet phldrT="[Text]"/>
      <dgm:spPr>
        <a:xfrm>
          <a:off x="2464376" y="359606"/>
          <a:ext cx="2395879" cy="872537"/>
        </a:xfrm>
        <a:prstGeom prst="roundRect">
          <a:avLst/>
        </a:prstGeo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gm:spPr>
      <dgm:t>
        <a:bodyPr/>
        <a:lstStyle/>
        <a:p>
          <a:pPr>
            <a:buNone/>
          </a:pPr>
          <a:r>
            <a:rPr lang="en-US" dirty="0">
              <a:solidFill>
                <a:srgbClr val="002345">
                  <a:hueOff val="0"/>
                  <a:satOff val="0"/>
                  <a:lumOff val="0"/>
                  <a:alphaOff val="0"/>
                </a:srgbClr>
              </a:solidFill>
              <a:latin typeface="Trebuchet MS"/>
              <a:ea typeface="+mn-ea"/>
              <a:cs typeface="+mn-cs"/>
            </a:rPr>
            <a:t>Development Strategy</a:t>
          </a:r>
        </a:p>
      </dgm:t>
    </dgm:pt>
    <dgm:pt modelId="{B60FCC8F-507F-42BE-A516-1AA5211907F8}" type="parTrans" cxnId="{2A66CCCA-81F2-4937-9F0C-0D99A851C488}">
      <dgm:prSet/>
      <dgm:spPr/>
      <dgm:t>
        <a:bodyPr/>
        <a:lstStyle/>
        <a:p>
          <a:endParaRPr lang="en-US"/>
        </a:p>
      </dgm:t>
    </dgm:pt>
    <dgm:pt modelId="{D930CAF4-BCA6-4904-88C3-A34457627141}" type="sibTrans" cxnId="{2A66CCCA-81F2-4937-9F0C-0D99A851C488}">
      <dgm:prSet/>
      <dgm:spPr/>
      <dgm:t>
        <a:bodyPr/>
        <a:lstStyle/>
        <a:p>
          <a:endParaRPr lang="en-US"/>
        </a:p>
      </dgm:t>
    </dgm:pt>
    <dgm:pt modelId="{6E29368F-70AF-4E98-BE9E-B062F3022DF3}">
      <dgm:prSet phldrT="[Text]"/>
      <dgm:spPr>
        <a:xfrm>
          <a:off x="2497295" y="1319270"/>
          <a:ext cx="2395879" cy="872537"/>
        </a:xfrm>
        <a:prstGeom prst="roundRect">
          <a:avLst/>
        </a:prstGeom>
        <a:solidFill>
          <a:sysClr val="window" lastClr="FFFFFF">
            <a:alpha val="90000"/>
            <a:hueOff val="0"/>
            <a:satOff val="0"/>
            <a:lumOff val="0"/>
            <a:alphaOff val="0"/>
          </a:sysClr>
        </a:solidFill>
        <a:ln w="25400" cap="flat" cmpd="sng" algn="ctr">
          <a:solidFill>
            <a:schemeClr val="tx1"/>
          </a:solidFill>
          <a:prstDash val="solid"/>
        </a:ln>
        <a:effectLst/>
      </dgm:spPr>
      <dgm:t>
        <a:bodyPr/>
        <a:lstStyle/>
        <a:p>
          <a:pPr>
            <a:buNone/>
          </a:pPr>
          <a:r>
            <a:rPr lang="en-US" dirty="0">
              <a:solidFill>
                <a:srgbClr val="002345">
                  <a:hueOff val="0"/>
                  <a:satOff val="0"/>
                  <a:lumOff val="0"/>
                  <a:alphaOff val="0"/>
                </a:srgbClr>
              </a:solidFill>
              <a:latin typeface="Trebuchet MS"/>
              <a:ea typeface="+mn-ea"/>
              <a:cs typeface="+mn-cs"/>
            </a:rPr>
            <a:t>Investment laws &amp;  regulations</a:t>
          </a:r>
        </a:p>
      </dgm:t>
    </dgm:pt>
    <dgm:pt modelId="{B23AB1FA-FB2D-4BD3-B412-E8713D85BFEF}" type="parTrans" cxnId="{A3E946C7-C04F-4F2D-A223-6ADA4029B137}">
      <dgm:prSet/>
      <dgm:spPr/>
      <dgm:t>
        <a:bodyPr/>
        <a:lstStyle/>
        <a:p>
          <a:endParaRPr lang="en-US"/>
        </a:p>
      </dgm:t>
    </dgm:pt>
    <dgm:pt modelId="{2BC3E570-0EC4-4F48-9391-E5DC92DB0E55}" type="sibTrans" cxnId="{A3E946C7-C04F-4F2D-A223-6ADA4029B137}">
      <dgm:prSet/>
      <dgm:spPr/>
      <dgm:t>
        <a:bodyPr/>
        <a:lstStyle/>
        <a:p>
          <a:endParaRPr lang="en-US"/>
        </a:p>
      </dgm:t>
    </dgm:pt>
    <dgm:pt modelId="{7C503455-BE22-4766-B8F5-1A81E10B14C8}">
      <dgm:prSet phldrT="[Text]"/>
      <dgm:spPr>
        <a:xfrm>
          <a:off x="2497295" y="2289906"/>
          <a:ext cx="2395879" cy="872537"/>
        </a:xfrm>
        <a:prstGeom prst="roundRect">
          <a:avLst/>
        </a:prstGeo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gm:spPr>
      <dgm:t>
        <a:bodyPr/>
        <a:lstStyle/>
        <a:p>
          <a:pPr>
            <a:buNone/>
          </a:pPr>
          <a:r>
            <a:rPr lang="en-US" dirty="0">
              <a:solidFill>
                <a:srgbClr val="002345">
                  <a:hueOff val="0"/>
                  <a:satOff val="0"/>
                  <a:lumOff val="0"/>
                  <a:alphaOff val="0"/>
                </a:srgbClr>
              </a:solidFill>
              <a:latin typeface="Trebuchet MS"/>
              <a:ea typeface="+mn-ea"/>
              <a:cs typeface="+mn-cs"/>
            </a:rPr>
            <a:t>Implementation: Administration &amp; Procedures</a:t>
          </a:r>
        </a:p>
      </dgm:t>
    </dgm:pt>
    <dgm:pt modelId="{E114F7FF-CEA3-4B2A-A0F6-612FC29D2C3C}" type="parTrans" cxnId="{84015249-096D-4384-8A87-665F617126F2}">
      <dgm:prSet/>
      <dgm:spPr/>
      <dgm:t>
        <a:bodyPr/>
        <a:lstStyle/>
        <a:p>
          <a:endParaRPr lang="en-US"/>
        </a:p>
      </dgm:t>
    </dgm:pt>
    <dgm:pt modelId="{3C245A28-A95C-48CC-B50E-79E4235AB4EC}" type="sibTrans" cxnId="{84015249-096D-4384-8A87-665F617126F2}">
      <dgm:prSet/>
      <dgm:spPr/>
      <dgm:t>
        <a:bodyPr/>
        <a:lstStyle/>
        <a:p>
          <a:endParaRPr lang="en-US"/>
        </a:p>
      </dgm:t>
    </dgm:pt>
    <dgm:pt modelId="{B3710F28-2B18-4CC8-8E19-FBA0E02520ED}">
      <dgm:prSet phldrT="[Text]"/>
      <dgm:spPr>
        <a:xfrm>
          <a:off x="2464376" y="359606"/>
          <a:ext cx="2395879" cy="872537"/>
        </a:xfr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gm:spPr>
      <dgm:t>
        <a:bodyPr/>
        <a:lstStyle/>
        <a:p>
          <a:pPr>
            <a:buNone/>
          </a:pPr>
          <a:r>
            <a:rPr lang="en-US" dirty="0">
              <a:solidFill>
                <a:srgbClr val="002345">
                  <a:hueOff val="0"/>
                  <a:satOff val="0"/>
                  <a:lumOff val="0"/>
                  <a:alphaOff val="0"/>
                </a:srgbClr>
              </a:solidFill>
              <a:latin typeface="Trebuchet MS"/>
              <a:ea typeface="+mn-ea"/>
              <a:cs typeface="+mn-cs"/>
            </a:rPr>
            <a:t>Investment Policy</a:t>
          </a:r>
        </a:p>
      </dgm:t>
    </dgm:pt>
    <dgm:pt modelId="{2DAFDE6E-D785-4CF4-8BB0-DFBEC7C6A6E0}" type="parTrans" cxnId="{0A506B5F-3941-4968-8976-7B01F067C11A}">
      <dgm:prSet/>
      <dgm:spPr/>
      <dgm:t>
        <a:bodyPr/>
        <a:lstStyle/>
        <a:p>
          <a:endParaRPr lang="en-US"/>
        </a:p>
      </dgm:t>
    </dgm:pt>
    <dgm:pt modelId="{A158AED4-C3A1-4F43-8BE6-2394B7B2171F}" type="sibTrans" cxnId="{0A506B5F-3941-4968-8976-7B01F067C11A}">
      <dgm:prSet/>
      <dgm:spPr/>
      <dgm:t>
        <a:bodyPr/>
        <a:lstStyle/>
        <a:p>
          <a:endParaRPr lang="en-US"/>
        </a:p>
      </dgm:t>
    </dgm:pt>
    <dgm:pt modelId="{273D4D52-94B1-4E28-BD57-0F1DEEFC1CCD}" type="pres">
      <dgm:prSet presAssocID="{47E66178-4B94-4251-B52D-9BE54213F109}" presName="compositeShape" presStyleCnt="0">
        <dgm:presLayoutVars>
          <dgm:dir/>
          <dgm:resizeHandles/>
        </dgm:presLayoutVars>
      </dgm:prSet>
      <dgm:spPr/>
    </dgm:pt>
    <dgm:pt modelId="{DA61B1A4-1B1D-4EF1-9E92-A8BD67058B0D}" type="pres">
      <dgm:prSet presAssocID="{47E66178-4B94-4251-B52D-9BE54213F109}" presName="pyramid" presStyleLbl="node1" presStyleIdx="0" presStyleCnt="1" custLinFactNeighborX="-10301" custLinFactNeighborY="2912">
        <dgm:style>
          <a:lnRef idx="1">
            <a:schemeClr val="accent3"/>
          </a:lnRef>
          <a:fillRef idx="3">
            <a:schemeClr val="accent3"/>
          </a:fillRef>
          <a:effectRef idx="2">
            <a:schemeClr val="accent3"/>
          </a:effectRef>
          <a:fontRef idx="minor">
            <a:schemeClr val="lt1"/>
          </a:fontRef>
        </dgm:style>
      </dgm:prSet>
      <dgm:spPr>
        <a:xfrm>
          <a:off x="566568" y="0"/>
          <a:ext cx="3685969" cy="3685969"/>
        </a:xfrm>
        <a:prstGeom prst="triangle">
          <a:avLst/>
        </a:prstGeom>
        <a:gradFill rotWithShape="1">
          <a:gsLst>
            <a:gs pos="0">
              <a:srgbClr val="00ADE4">
                <a:shade val="51000"/>
                <a:satMod val="130000"/>
              </a:srgbClr>
            </a:gs>
            <a:gs pos="80000">
              <a:srgbClr val="00ADE4">
                <a:shade val="93000"/>
                <a:satMod val="130000"/>
              </a:srgbClr>
            </a:gs>
            <a:gs pos="100000">
              <a:srgbClr val="00ADE4">
                <a:shade val="94000"/>
                <a:satMod val="135000"/>
              </a:srgbClr>
            </a:gs>
          </a:gsLst>
          <a:lin ang="16200000" scaled="0"/>
        </a:gradFill>
        <a:ln w="9525" cap="flat" cmpd="sng" algn="ctr">
          <a:solidFill>
            <a:srgbClr val="00ADE4">
              <a:shade val="95000"/>
              <a:satMod val="105000"/>
            </a:srgbClr>
          </a:solidFill>
          <a:prstDash val="solid"/>
        </a:ln>
        <a:effectLst>
          <a:outerShdw blurRad="40000" dist="23000" dir="5400000" rotWithShape="0">
            <a:srgbClr val="000000">
              <a:alpha val="35000"/>
            </a:srgbClr>
          </a:outerShdw>
        </a:effectLst>
      </dgm:spPr>
    </dgm:pt>
    <dgm:pt modelId="{D8D60C08-417A-412E-808E-5498D25A14F2}" type="pres">
      <dgm:prSet presAssocID="{47E66178-4B94-4251-B52D-9BE54213F109}" presName="theList" presStyleCnt="0"/>
      <dgm:spPr/>
    </dgm:pt>
    <dgm:pt modelId="{D16C9FF9-EC02-43CB-AE4A-222C60A5222F}" type="pres">
      <dgm:prSet presAssocID="{67C7A132-E6F3-474B-804C-8A7F842FD2A7}" presName="aNode" presStyleLbl="fgAcc1" presStyleIdx="0" presStyleCnt="4" custLinFactNeighborX="-12821" custLinFactNeighborY="-10058">
        <dgm:presLayoutVars>
          <dgm:bulletEnabled val="1"/>
        </dgm:presLayoutVars>
      </dgm:prSet>
      <dgm:spPr/>
    </dgm:pt>
    <dgm:pt modelId="{50F86920-646F-4CF1-9794-9157AC01B60E}" type="pres">
      <dgm:prSet presAssocID="{67C7A132-E6F3-474B-804C-8A7F842FD2A7}" presName="aSpace" presStyleCnt="0"/>
      <dgm:spPr/>
    </dgm:pt>
    <dgm:pt modelId="{CDC61DBF-DAB8-4B44-B78D-D0410A909405}" type="pres">
      <dgm:prSet presAssocID="{B3710F28-2B18-4CC8-8E19-FBA0E02520ED}" presName="aNode" presStyleLbl="fgAcc1" presStyleIdx="1" presStyleCnt="4" custLinFactNeighborX="-12821" custLinFactNeighborY="-10058">
        <dgm:presLayoutVars>
          <dgm:bulletEnabled val="1"/>
        </dgm:presLayoutVars>
      </dgm:prSet>
      <dgm:spPr>
        <a:prstGeom prst="roundRect">
          <a:avLst/>
        </a:prstGeom>
      </dgm:spPr>
    </dgm:pt>
    <dgm:pt modelId="{3BCC11A0-08A8-4286-936A-AC561E0FF2F2}" type="pres">
      <dgm:prSet presAssocID="{B3710F28-2B18-4CC8-8E19-FBA0E02520ED}" presName="aSpace" presStyleCnt="0"/>
      <dgm:spPr/>
    </dgm:pt>
    <dgm:pt modelId="{CA19DA10-9661-4CA8-BBFF-FD6216813606}" type="pres">
      <dgm:prSet presAssocID="{6E29368F-70AF-4E98-BE9E-B062F3022DF3}" presName="aNode" presStyleLbl="fgAcc1" presStyleIdx="2" presStyleCnt="4" custLinFactNeighborX="-11447" custLinFactNeighborY="-30175">
        <dgm:presLayoutVars>
          <dgm:bulletEnabled val="1"/>
        </dgm:presLayoutVars>
      </dgm:prSet>
      <dgm:spPr/>
    </dgm:pt>
    <dgm:pt modelId="{B6717511-B05B-4379-8EFA-32313D5E2C48}" type="pres">
      <dgm:prSet presAssocID="{6E29368F-70AF-4E98-BE9E-B062F3022DF3}" presName="aSpace" presStyleCnt="0"/>
      <dgm:spPr/>
    </dgm:pt>
    <dgm:pt modelId="{8DA4DFB1-090B-44B0-920A-051732E16067}" type="pres">
      <dgm:prSet presAssocID="{7C503455-BE22-4766-B8F5-1A81E10B14C8}" presName="aNode" presStyleLbl="fgAcc1" presStyleIdx="3" presStyleCnt="4" custLinFactNeighborX="-11447" custLinFactNeighborY="-40233">
        <dgm:presLayoutVars>
          <dgm:bulletEnabled val="1"/>
        </dgm:presLayoutVars>
      </dgm:prSet>
      <dgm:spPr/>
    </dgm:pt>
    <dgm:pt modelId="{6453C4C8-9DFA-48CB-940A-49AE323D5C7A}" type="pres">
      <dgm:prSet presAssocID="{7C503455-BE22-4766-B8F5-1A81E10B14C8}" presName="aSpace" presStyleCnt="0"/>
      <dgm:spPr/>
    </dgm:pt>
  </dgm:ptLst>
  <dgm:cxnLst>
    <dgm:cxn modelId="{68FB9D16-C567-8848-9B4A-323EAA4975BC}" type="presOf" srcId="{6E29368F-70AF-4E98-BE9E-B062F3022DF3}" destId="{CA19DA10-9661-4CA8-BBFF-FD6216813606}" srcOrd="0" destOrd="0" presId="urn:microsoft.com/office/officeart/2005/8/layout/pyramid2"/>
    <dgm:cxn modelId="{A9857736-B9F6-4B41-B188-0A21C0E4559A}" type="presOf" srcId="{7C503455-BE22-4766-B8F5-1A81E10B14C8}" destId="{8DA4DFB1-090B-44B0-920A-051732E16067}" srcOrd="0" destOrd="0" presId="urn:microsoft.com/office/officeart/2005/8/layout/pyramid2"/>
    <dgm:cxn modelId="{0A506B5F-3941-4968-8976-7B01F067C11A}" srcId="{47E66178-4B94-4251-B52D-9BE54213F109}" destId="{B3710F28-2B18-4CC8-8E19-FBA0E02520ED}" srcOrd="1" destOrd="0" parTransId="{2DAFDE6E-D785-4CF4-8BB0-DFBEC7C6A6E0}" sibTransId="{A158AED4-C3A1-4F43-8BE6-2394B7B2171F}"/>
    <dgm:cxn modelId="{84015249-096D-4384-8A87-665F617126F2}" srcId="{47E66178-4B94-4251-B52D-9BE54213F109}" destId="{7C503455-BE22-4766-B8F5-1A81E10B14C8}" srcOrd="3" destOrd="0" parTransId="{E114F7FF-CEA3-4B2A-A0F6-612FC29D2C3C}" sibTransId="{3C245A28-A95C-48CC-B50E-79E4235AB4EC}"/>
    <dgm:cxn modelId="{6C38506B-A21A-4E3C-A94A-880669B82820}" type="presOf" srcId="{B3710F28-2B18-4CC8-8E19-FBA0E02520ED}" destId="{CDC61DBF-DAB8-4B44-B78D-D0410A909405}" srcOrd="0" destOrd="0" presId="urn:microsoft.com/office/officeart/2005/8/layout/pyramid2"/>
    <dgm:cxn modelId="{0972097E-DAED-4845-ACC5-24D4F5EEDE63}" type="presOf" srcId="{67C7A132-E6F3-474B-804C-8A7F842FD2A7}" destId="{D16C9FF9-EC02-43CB-AE4A-222C60A5222F}" srcOrd="0" destOrd="0" presId="urn:microsoft.com/office/officeart/2005/8/layout/pyramid2"/>
    <dgm:cxn modelId="{A3E946C7-C04F-4F2D-A223-6ADA4029B137}" srcId="{47E66178-4B94-4251-B52D-9BE54213F109}" destId="{6E29368F-70AF-4E98-BE9E-B062F3022DF3}" srcOrd="2" destOrd="0" parTransId="{B23AB1FA-FB2D-4BD3-B412-E8713D85BFEF}" sibTransId="{2BC3E570-0EC4-4F48-9391-E5DC92DB0E55}"/>
    <dgm:cxn modelId="{2A66CCCA-81F2-4937-9F0C-0D99A851C488}" srcId="{47E66178-4B94-4251-B52D-9BE54213F109}" destId="{67C7A132-E6F3-474B-804C-8A7F842FD2A7}" srcOrd="0" destOrd="0" parTransId="{B60FCC8F-507F-42BE-A516-1AA5211907F8}" sibTransId="{D930CAF4-BCA6-4904-88C3-A34457627141}"/>
    <dgm:cxn modelId="{C70EDEE3-901D-9344-8C4D-6F44D82CB469}" type="presOf" srcId="{47E66178-4B94-4251-B52D-9BE54213F109}" destId="{273D4D52-94B1-4E28-BD57-0F1DEEFC1CCD}" srcOrd="0" destOrd="0" presId="urn:microsoft.com/office/officeart/2005/8/layout/pyramid2"/>
    <dgm:cxn modelId="{CADB0666-BA39-0A41-8045-568CD76EEF69}" type="presParOf" srcId="{273D4D52-94B1-4E28-BD57-0F1DEEFC1CCD}" destId="{DA61B1A4-1B1D-4EF1-9E92-A8BD67058B0D}" srcOrd="0" destOrd="0" presId="urn:microsoft.com/office/officeart/2005/8/layout/pyramid2"/>
    <dgm:cxn modelId="{65B73239-9AA0-E545-B377-88F0B0C81BD1}" type="presParOf" srcId="{273D4D52-94B1-4E28-BD57-0F1DEEFC1CCD}" destId="{D8D60C08-417A-412E-808E-5498D25A14F2}" srcOrd="1" destOrd="0" presId="urn:microsoft.com/office/officeart/2005/8/layout/pyramid2"/>
    <dgm:cxn modelId="{01A724E2-F46A-FC40-832E-5B51479CCFE1}" type="presParOf" srcId="{D8D60C08-417A-412E-808E-5498D25A14F2}" destId="{D16C9FF9-EC02-43CB-AE4A-222C60A5222F}" srcOrd="0" destOrd="0" presId="urn:microsoft.com/office/officeart/2005/8/layout/pyramid2"/>
    <dgm:cxn modelId="{42E239B1-2B16-B644-90F6-9A36C1C8957E}" type="presParOf" srcId="{D8D60C08-417A-412E-808E-5498D25A14F2}" destId="{50F86920-646F-4CF1-9794-9157AC01B60E}" srcOrd="1" destOrd="0" presId="urn:microsoft.com/office/officeart/2005/8/layout/pyramid2"/>
    <dgm:cxn modelId="{616507B5-4773-4455-AE77-D4F70D609E2F}" type="presParOf" srcId="{D8D60C08-417A-412E-808E-5498D25A14F2}" destId="{CDC61DBF-DAB8-4B44-B78D-D0410A909405}" srcOrd="2" destOrd="0" presId="urn:microsoft.com/office/officeart/2005/8/layout/pyramid2"/>
    <dgm:cxn modelId="{86AFF2F7-B4D7-42F0-84ED-4059CA4F9EBF}" type="presParOf" srcId="{D8D60C08-417A-412E-808E-5498D25A14F2}" destId="{3BCC11A0-08A8-4286-936A-AC561E0FF2F2}" srcOrd="3" destOrd="0" presId="urn:microsoft.com/office/officeart/2005/8/layout/pyramid2"/>
    <dgm:cxn modelId="{0E440B8F-D512-1148-B73C-F6D15A5B9BCC}" type="presParOf" srcId="{D8D60C08-417A-412E-808E-5498D25A14F2}" destId="{CA19DA10-9661-4CA8-BBFF-FD6216813606}" srcOrd="4" destOrd="0" presId="urn:microsoft.com/office/officeart/2005/8/layout/pyramid2"/>
    <dgm:cxn modelId="{815B5B78-ADE7-E04F-B788-F84CF81B0FE6}" type="presParOf" srcId="{D8D60C08-417A-412E-808E-5498D25A14F2}" destId="{B6717511-B05B-4379-8EFA-32313D5E2C48}" srcOrd="5" destOrd="0" presId="urn:microsoft.com/office/officeart/2005/8/layout/pyramid2"/>
    <dgm:cxn modelId="{80098517-DD48-EC40-BD03-AC1D7070D3DE}" type="presParOf" srcId="{D8D60C08-417A-412E-808E-5498D25A14F2}" destId="{8DA4DFB1-090B-44B0-920A-051732E16067}" srcOrd="6" destOrd="0" presId="urn:microsoft.com/office/officeart/2005/8/layout/pyramid2"/>
    <dgm:cxn modelId="{9626545C-32EF-AC43-A3B6-F2406EA4EB17}" type="presParOf" srcId="{D8D60C08-417A-412E-808E-5498D25A14F2}" destId="{6453C4C8-9DFA-48CB-940A-49AE323D5C7A}"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B1A4-1B1D-4EF1-9E92-A8BD67058B0D}">
      <dsp:nvSpPr>
        <dsp:cNvPr id="0" name=""/>
        <dsp:cNvSpPr/>
      </dsp:nvSpPr>
      <dsp:spPr>
        <a:xfrm>
          <a:off x="828426" y="0"/>
          <a:ext cx="3229661" cy="3229661"/>
        </a:xfrm>
        <a:prstGeom prst="triangle">
          <a:avLst/>
        </a:prstGeom>
        <a:gradFill rotWithShape="1">
          <a:gsLst>
            <a:gs pos="0">
              <a:srgbClr val="00ADE4">
                <a:shade val="51000"/>
                <a:satMod val="130000"/>
              </a:srgbClr>
            </a:gs>
            <a:gs pos="80000">
              <a:srgbClr val="00ADE4">
                <a:shade val="93000"/>
                <a:satMod val="130000"/>
              </a:srgbClr>
            </a:gs>
            <a:gs pos="100000">
              <a:srgbClr val="00ADE4">
                <a:shade val="94000"/>
                <a:satMod val="135000"/>
              </a:srgbClr>
            </a:gs>
          </a:gsLst>
          <a:lin ang="16200000" scaled="0"/>
        </a:gradFill>
        <a:ln w="9525" cap="flat" cmpd="sng" algn="ctr">
          <a:solidFill>
            <a:srgbClr val="00ADE4">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D16C9FF9-EC02-43CB-AE4A-222C60A5222F}">
      <dsp:nvSpPr>
        <dsp:cNvPr id="0" name=""/>
        <dsp:cNvSpPr/>
      </dsp:nvSpPr>
      <dsp:spPr>
        <a:xfrm>
          <a:off x="2506795" y="316064"/>
          <a:ext cx="2099279" cy="574021"/>
        </a:xfrm>
        <a:prstGeom prst="roundRect">
          <a:avLst/>
        </a:prstGeo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345">
                  <a:hueOff val="0"/>
                  <a:satOff val="0"/>
                  <a:lumOff val="0"/>
                  <a:alphaOff val="0"/>
                </a:srgbClr>
              </a:solidFill>
              <a:latin typeface="Trebuchet MS"/>
              <a:ea typeface="+mn-ea"/>
              <a:cs typeface="+mn-cs"/>
            </a:rPr>
            <a:t>Development Strategy</a:t>
          </a:r>
        </a:p>
      </dsp:txBody>
      <dsp:txXfrm>
        <a:off x="2534816" y="344085"/>
        <a:ext cx="2043237" cy="517979"/>
      </dsp:txXfrm>
    </dsp:sp>
    <dsp:sp modelId="{CDC61DBF-DAB8-4B44-B78D-D0410A909405}">
      <dsp:nvSpPr>
        <dsp:cNvPr id="0" name=""/>
        <dsp:cNvSpPr/>
      </dsp:nvSpPr>
      <dsp:spPr>
        <a:xfrm>
          <a:off x="2506795" y="961839"/>
          <a:ext cx="2099279" cy="574021"/>
        </a:xfrm>
        <a:prstGeom prst="roundRect">
          <a:avLst/>
        </a:prstGeo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345">
                  <a:hueOff val="0"/>
                  <a:satOff val="0"/>
                  <a:lumOff val="0"/>
                  <a:alphaOff val="0"/>
                </a:srgbClr>
              </a:solidFill>
              <a:latin typeface="Trebuchet MS"/>
              <a:ea typeface="+mn-ea"/>
              <a:cs typeface="+mn-cs"/>
            </a:rPr>
            <a:t>Investment Policy</a:t>
          </a:r>
        </a:p>
      </dsp:txBody>
      <dsp:txXfrm>
        <a:off x="2534816" y="989860"/>
        <a:ext cx="2043237" cy="517979"/>
      </dsp:txXfrm>
    </dsp:sp>
    <dsp:sp modelId="{CA19DA10-9661-4CA8-BBFF-FD6216813606}">
      <dsp:nvSpPr>
        <dsp:cNvPr id="0" name=""/>
        <dsp:cNvSpPr/>
      </dsp:nvSpPr>
      <dsp:spPr>
        <a:xfrm>
          <a:off x="2535639" y="1593179"/>
          <a:ext cx="2099279" cy="574021"/>
        </a:xfrm>
        <a:prstGeom prst="roundRect">
          <a:avLst/>
        </a:prstGeom>
        <a:solidFill>
          <a:sysClr val="window" lastClr="FFFFFF">
            <a:alpha val="90000"/>
            <a:hueOff val="0"/>
            <a:satOff val="0"/>
            <a:lumOff val="0"/>
            <a:alphaOff val="0"/>
          </a:sys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345">
                  <a:hueOff val="0"/>
                  <a:satOff val="0"/>
                  <a:lumOff val="0"/>
                  <a:alphaOff val="0"/>
                </a:srgbClr>
              </a:solidFill>
              <a:latin typeface="Trebuchet MS"/>
              <a:ea typeface="+mn-ea"/>
              <a:cs typeface="+mn-cs"/>
            </a:rPr>
            <a:t>Investment laws &amp;  regulations</a:t>
          </a:r>
        </a:p>
      </dsp:txBody>
      <dsp:txXfrm>
        <a:off x="2563660" y="1621200"/>
        <a:ext cx="2043237" cy="517979"/>
      </dsp:txXfrm>
    </dsp:sp>
    <dsp:sp modelId="{8DA4DFB1-090B-44B0-920A-051732E16067}">
      <dsp:nvSpPr>
        <dsp:cNvPr id="0" name=""/>
        <dsp:cNvSpPr/>
      </dsp:nvSpPr>
      <dsp:spPr>
        <a:xfrm>
          <a:off x="2535639" y="2231736"/>
          <a:ext cx="2099279" cy="574021"/>
        </a:xfrm>
        <a:prstGeom prst="roundRect">
          <a:avLst/>
        </a:prstGeom>
        <a:solidFill>
          <a:sysClr val="window" lastClr="FFFFFF">
            <a:alpha val="90000"/>
            <a:hueOff val="0"/>
            <a:satOff val="0"/>
            <a:lumOff val="0"/>
            <a:alphaOff val="0"/>
          </a:sysClr>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345">
                  <a:hueOff val="0"/>
                  <a:satOff val="0"/>
                  <a:lumOff val="0"/>
                  <a:alphaOff val="0"/>
                </a:srgbClr>
              </a:solidFill>
              <a:latin typeface="Trebuchet MS"/>
              <a:ea typeface="+mn-ea"/>
              <a:cs typeface="+mn-cs"/>
            </a:rPr>
            <a:t>Implementation: Administration &amp; Procedures</a:t>
          </a:r>
        </a:p>
      </dsp:txBody>
      <dsp:txXfrm>
        <a:off x="2563660" y="2259757"/>
        <a:ext cx="2043237" cy="5179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7CA8BF7-5DA1-4EA6-AE68-26E117722050}" type="datetimeFigureOut">
              <a:rPr lang="en-US" smtClean="0"/>
              <a:t>12/7/2021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A011618-5045-4CD3-8E92-B99313251630}" type="slidenum">
              <a:rPr lang="en-US" smtClean="0"/>
              <a:t>‹#›</a:t>
            </a:fld>
            <a:endParaRPr lang="en-US"/>
          </a:p>
        </p:txBody>
      </p:sp>
    </p:spTree>
    <p:extLst>
      <p:ext uri="{BB962C8B-B14F-4D97-AF65-F5344CB8AC3E}">
        <p14:creationId xmlns:p14="http://schemas.microsoft.com/office/powerpoint/2010/main" val="351093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A27274-2620-46C1-84F7-AA11A76C8EF1}" type="slidenum">
              <a:rPr kumimoji="0" lang="en-US" sz="1200" b="1" i="0" u="none" strike="noStrike" kern="1200" cap="none" spc="0" normalizeH="0" baseline="0" noProof="0" smtClean="0">
                <a:ln>
                  <a:noFill/>
                </a:ln>
                <a:solidFill>
                  <a:prstClr val="black"/>
                </a:solidFill>
                <a:effectLst/>
                <a:uLnTx/>
                <a:uFillTx/>
                <a:latin typeface="Trebuchet MS" pitchFamily="-101"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prstClr val="black"/>
              </a:solidFill>
              <a:effectLst/>
              <a:uLnTx/>
              <a:uFillTx/>
              <a:latin typeface="Trebuchet MS" pitchFamily="-101" charset="0"/>
              <a:ea typeface="MS PGothic" charset="0"/>
              <a:cs typeface="+mn-cs"/>
            </a:endParaRPr>
          </a:p>
        </p:txBody>
      </p:sp>
    </p:spTree>
    <p:extLst>
      <p:ext uri="{BB962C8B-B14F-4D97-AF65-F5344CB8AC3E}">
        <p14:creationId xmlns:p14="http://schemas.microsoft.com/office/powerpoint/2010/main" val="324987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comparative strengths and weaknesses</a:t>
            </a:r>
          </a:p>
          <a:p>
            <a:endParaRPr lang="en-US" dirty="0"/>
          </a:p>
          <a:p>
            <a:r>
              <a:rPr lang="en-US" b="0" i="0" dirty="0">
                <a:solidFill>
                  <a:srgbClr val="000000"/>
                </a:solidFill>
                <a:effectLst/>
                <a:latin typeface="Arial" panose="020B0604020202020204" pitchFamily="34" charset="0"/>
              </a:rPr>
              <a:t>The premium category set for political risk related to (special) cash transactions is based on </a:t>
            </a:r>
            <a:r>
              <a:rPr lang="en-US" b="0" i="0" dirty="0" err="1">
                <a:solidFill>
                  <a:srgbClr val="000000"/>
                </a:solidFill>
                <a:effectLst/>
                <a:latin typeface="Arial" panose="020B0604020202020204" pitchFamily="34" charset="0"/>
              </a:rPr>
              <a:t>Credendo’s</a:t>
            </a:r>
            <a:r>
              <a:rPr lang="en-US" b="0" i="0" dirty="0">
                <a:solidFill>
                  <a:srgbClr val="000000"/>
                </a:solidFill>
                <a:effectLst/>
                <a:latin typeface="Arial" panose="020B0604020202020204" pitchFamily="34" charset="0"/>
              </a:rPr>
              <a:t> classification for respectively short-term and medium-/long-term political risks related to credit transactions. </a:t>
            </a:r>
            <a:r>
              <a:rPr lang="en-US" b="0" i="0" dirty="0" err="1">
                <a:solidFill>
                  <a:srgbClr val="000000"/>
                </a:solidFill>
                <a:effectLst/>
                <a:latin typeface="Arial" panose="020B0604020202020204" pitchFamily="34" charset="0"/>
              </a:rPr>
              <a:t>Credendo</a:t>
            </a:r>
            <a:r>
              <a:rPr lang="en-US" b="0" i="0" dirty="0">
                <a:solidFill>
                  <a:srgbClr val="000000"/>
                </a:solidFill>
                <a:effectLst/>
                <a:latin typeface="Arial" panose="020B0604020202020204" pitchFamily="34" charset="0"/>
              </a:rPr>
              <a:t> – Export Credit Agency’s premium classification is aligned with the OECD’s premium classification. </a:t>
            </a:r>
          </a:p>
          <a:p>
            <a:r>
              <a:rPr lang="en-US" b="0" i="0" dirty="0">
                <a:solidFill>
                  <a:srgbClr val="000000"/>
                </a:solidFill>
                <a:effectLst/>
                <a:latin typeface="Arial" panose="020B0604020202020204" pitchFamily="34" charset="0"/>
              </a:rPr>
              <a:t>More details on the political risk for special transactions can be found here: The premium classification OECD is the country risk classification of the Participants to the Arrangement on Officially Supported Export Credits (the "Arrangement"). They are one of the most fundamental building blocks of the Arrangement rules on minimum premium rates for credit risk. The country risk classifications are meant to reflect country risk. Under the Participants’ system, country risk is composed of transfer and convertibility risk (i.e. the risk a government imposes capital or exchange controls that prevent an entity from converting local currency into foreign currency and/or transferring funds to creditors located outside the country) and cases of force majeure (e.g. war, expropriation, revolution, civil disturbance, floods, earthquakes). More details on Premium classification OECD can be found on http://www.oecd.org/tad/xcred/crc.htm</a:t>
            </a:r>
          </a:p>
        </p:txBody>
      </p:sp>
      <p:sp>
        <p:nvSpPr>
          <p:cNvPr id="4" name="Slide Number Placeholder 3"/>
          <p:cNvSpPr>
            <a:spLocks noGrp="1"/>
          </p:cNvSpPr>
          <p:nvPr>
            <p:ph type="sldNum" sz="quarter" idx="5"/>
          </p:nvPr>
        </p:nvSpPr>
        <p:spPr/>
        <p:txBody>
          <a:bodyPr/>
          <a:lstStyle/>
          <a:p>
            <a:fld id="{EA011618-5045-4CD3-8E92-B99313251630}" type="slidenum">
              <a:rPr lang="en-US" smtClean="0"/>
              <a:t>17</a:t>
            </a:fld>
            <a:endParaRPr lang="en-US"/>
          </a:p>
        </p:txBody>
      </p:sp>
    </p:spTree>
    <p:extLst>
      <p:ext uri="{BB962C8B-B14F-4D97-AF65-F5344CB8AC3E}">
        <p14:creationId xmlns:p14="http://schemas.microsoft.com/office/powerpoint/2010/main" val="86191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crops e.g. coffee</a:t>
            </a:r>
          </a:p>
          <a:p>
            <a:endParaRPr lang="en-US" dirty="0"/>
          </a:p>
          <a:p>
            <a:r>
              <a:rPr lang="en-US" sz="12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and LLDC (-31%) </a:t>
            </a:r>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18</a:t>
            </a:fld>
            <a:endParaRPr lang="en-US"/>
          </a:p>
        </p:txBody>
      </p:sp>
    </p:spTree>
    <p:extLst>
      <p:ext uri="{BB962C8B-B14F-4D97-AF65-F5344CB8AC3E}">
        <p14:creationId xmlns:p14="http://schemas.microsoft.com/office/powerpoint/2010/main" val="2955242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Symbol" panose="05050102010706020507" pitchFamily="18" charset="2"/>
              <a:buChar char="Þ"/>
            </a:pPr>
            <a:r>
              <a:rPr lang="en-US" dirty="0"/>
              <a:t>Uganda has attracted resource-seeking FDI but to realize real potential would require focusing more on outward-oriented FDI</a:t>
            </a:r>
          </a:p>
          <a:p>
            <a:pPr>
              <a:buFont typeface="Symbol" panose="05050102010706020507" pitchFamily="18" charset="2"/>
              <a:buChar char="Þ"/>
            </a:pPr>
            <a:r>
              <a:rPr lang="en-US" dirty="0"/>
              <a:t>Regional integration via </a:t>
            </a:r>
            <a:r>
              <a:rPr lang="en-US" dirty="0" err="1"/>
              <a:t>AfCFTA</a:t>
            </a:r>
            <a:r>
              <a:rPr lang="en-US" dirty="0"/>
              <a:t> could help (positive that Uganda already ratified)</a:t>
            </a:r>
          </a:p>
          <a:p>
            <a:pPr>
              <a:buFont typeface="Symbol" panose="05050102010706020507" pitchFamily="18" charset="2"/>
              <a:buChar char="Þ"/>
            </a:pPr>
            <a:r>
              <a:rPr lang="en-US" dirty="0"/>
              <a:t>Boost exports and GVC participation</a:t>
            </a:r>
          </a:p>
          <a:p>
            <a:pPr>
              <a:buFont typeface="Symbol" panose="05050102010706020507" pitchFamily="18" charset="2"/>
              <a:buChar char="Þ"/>
            </a:pPr>
            <a:r>
              <a:rPr lang="en-US" dirty="0"/>
              <a:t>Improve external balance</a:t>
            </a:r>
          </a:p>
          <a:p>
            <a:pPr>
              <a:buFont typeface="Symbol" panose="05050102010706020507" pitchFamily="18" charset="2"/>
              <a:buChar char="Þ"/>
            </a:pPr>
            <a:r>
              <a:rPr lang="en-US" dirty="0"/>
              <a:t>These investors care more about risks, volatility, and improving cost and quality factors.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19</a:t>
            </a:fld>
            <a:endParaRPr lang="en-US"/>
          </a:p>
        </p:txBody>
      </p:sp>
    </p:spTree>
    <p:extLst>
      <p:ext uri="{BB962C8B-B14F-4D97-AF65-F5344CB8AC3E}">
        <p14:creationId xmlns:p14="http://schemas.microsoft.com/office/powerpoint/2010/main" val="418662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r>
              <a:rPr lang="en-US" dirty="0"/>
              <a:t>Mention as intro to this slide that the IPP team can assist Uganda in navigating the challenges created by C19 and assist in using FDI as a tool for recovery.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A27274-2620-46C1-84F7-AA11A76C8EF1}" type="slidenum">
              <a:rPr kumimoji="0" lang="en-US" sz="1200" b="1" i="0" u="none" strike="noStrike" kern="1200" cap="none" spc="0" normalizeH="0" baseline="0" noProof="0" smtClean="0">
                <a:ln>
                  <a:noFill/>
                </a:ln>
                <a:solidFill>
                  <a:prstClr val="black"/>
                </a:solidFill>
                <a:effectLst/>
                <a:uLnTx/>
                <a:uFillTx/>
                <a:latin typeface="Trebuchet MS" pitchFamily="-101"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dirty="0">
              <a:ln>
                <a:noFill/>
              </a:ln>
              <a:solidFill>
                <a:prstClr val="black"/>
              </a:solidFill>
              <a:effectLst/>
              <a:uLnTx/>
              <a:uFillTx/>
              <a:latin typeface="Trebuchet MS" pitchFamily="-101" charset="0"/>
              <a:ea typeface="MS PGothic" charset="0"/>
              <a:cs typeface="+mn-cs"/>
            </a:endParaRPr>
          </a:p>
        </p:txBody>
      </p:sp>
    </p:spTree>
    <p:extLst>
      <p:ext uri="{BB962C8B-B14F-4D97-AF65-F5344CB8AC3E}">
        <p14:creationId xmlns:p14="http://schemas.microsoft.com/office/powerpoint/2010/main" val="160708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MNCs in most commodity sectors create large share of exports; question is though also to achieve higher value addition; </a:t>
            </a:r>
          </a:p>
          <a:p>
            <a:r>
              <a:rPr lang="en-US" dirty="0"/>
              <a:t>Competition leading to better service and lower prices for consumers;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value of knowledge in the global economy is high and rising. Progress in advanced economies depends mainly on innovation and new ideas. </a:t>
            </a:r>
          </a:p>
          <a:p>
            <a:r>
              <a:rPr lang="en-US" dirty="0"/>
              <a:t>Learning by doing.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59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r>
              <a:rPr lang="en-US" dirty="0"/>
              <a:t>Different investment motives: </a:t>
            </a:r>
            <a:r>
              <a:rPr lang="en-US" dirty="0" err="1"/>
              <a:t>naural</a:t>
            </a:r>
            <a:r>
              <a:rPr lang="en-US" dirty="0"/>
              <a:t>-resource seeking, efficiency, market, strategic asset seeking. Not mutual exclusive. </a:t>
            </a:r>
          </a:p>
          <a:p>
            <a:r>
              <a:rPr lang="en-US" dirty="0"/>
              <a:t>Understanding and proactively planning is how to capture the most: e.g. extractives have a rather set project cycle; prepare the workforce; </a:t>
            </a:r>
          </a:p>
          <a:p>
            <a:r>
              <a:rPr lang="en-US" dirty="0"/>
              <a:t>Different up-front investment size and intensity over the lifecycle – protections are important</a:t>
            </a:r>
          </a:p>
          <a:p>
            <a:r>
              <a:rPr lang="en-US" dirty="0"/>
              <a:t>Tourism for example often via non-equity modes of investment e.g. management contracts; require ease for visa; </a:t>
            </a:r>
          </a:p>
          <a:p>
            <a:r>
              <a:rPr lang="en-US" dirty="0"/>
              <a:t>Also in terms of what the factors are that make it competitive e.g. market size vs. low cost inputs </a:t>
            </a:r>
            <a:r>
              <a:rPr lang="en-US" dirty="0" err="1"/>
              <a:t>etc</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A27274-2620-46C1-84F7-AA11A76C8EF1}" type="slidenum">
              <a:rPr kumimoji="0" lang="en-US" sz="1200" b="1" i="0" u="none" strike="noStrike" kern="1200" cap="none" spc="0" normalizeH="0" baseline="0" noProof="0" smtClean="0">
                <a:ln>
                  <a:noFill/>
                </a:ln>
                <a:solidFill>
                  <a:prstClr val="black"/>
                </a:solidFill>
                <a:effectLst/>
                <a:uLnTx/>
                <a:uFillTx/>
                <a:latin typeface="Trebuchet MS" pitchFamily="-101"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dirty="0">
              <a:ln>
                <a:noFill/>
              </a:ln>
              <a:solidFill>
                <a:prstClr val="black"/>
              </a:solidFill>
              <a:effectLst/>
              <a:uLnTx/>
              <a:uFillTx/>
              <a:latin typeface="Trebuchet MS" pitchFamily="-101" charset="0"/>
              <a:ea typeface="MS PGothic" charset="0"/>
              <a:cs typeface="+mn-cs"/>
            </a:endParaRPr>
          </a:p>
        </p:txBody>
      </p:sp>
    </p:spTree>
    <p:extLst>
      <p:ext uri="{BB962C8B-B14F-4D97-AF65-F5344CB8AC3E}">
        <p14:creationId xmlns:p14="http://schemas.microsoft.com/office/powerpoint/2010/main" val="46405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A27274-2620-46C1-84F7-AA11A76C8EF1}" type="slidenum">
              <a:rPr kumimoji="0" lang="en-US" sz="1200" b="1" i="0" u="none" strike="noStrike" kern="1200" cap="none" spc="0" normalizeH="0" baseline="0" noProof="0" smtClean="0">
                <a:ln>
                  <a:noFill/>
                </a:ln>
                <a:solidFill>
                  <a:prstClr val="black"/>
                </a:solidFill>
                <a:effectLst/>
                <a:uLnTx/>
                <a:uFillTx/>
                <a:latin typeface="Trebuchet MS" pitchFamily="-101"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dirty="0">
              <a:ln>
                <a:noFill/>
              </a:ln>
              <a:solidFill>
                <a:prstClr val="black"/>
              </a:solidFill>
              <a:effectLst/>
              <a:uLnTx/>
              <a:uFillTx/>
              <a:latin typeface="Trebuchet MS" pitchFamily="-101" charset="0"/>
              <a:ea typeface="MS PGothic" charset="0"/>
              <a:cs typeface="+mn-cs"/>
            </a:endParaRPr>
          </a:p>
        </p:txBody>
      </p:sp>
    </p:spTree>
    <p:extLst>
      <p:ext uri="{BB962C8B-B14F-4D97-AF65-F5344CB8AC3E}">
        <p14:creationId xmlns:p14="http://schemas.microsoft.com/office/powerpoint/2010/main" val="3247426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6"/>
              </a:buClr>
              <a:buFont typeface="Wingdings" panose="05000000000000000000" pitchFamily="2" charset="2"/>
              <a:buChar char="Ø"/>
            </a:pPr>
            <a:r>
              <a:rPr lang="en-US" dirty="0">
                <a:latin typeface="Calibri  "/>
              </a:rPr>
              <a:t>Potential questions to answer are:</a:t>
            </a:r>
            <a:endParaRPr lang="en-US" sz="1800" dirty="0">
              <a:latin typeface="Calibri  "/>
            </a:endParaRPr>
          </a:p>
          <a:p>
            <a:pPr lvl="1">
              <a:buClr>
                <a:schemeClr val="accent6"/>
              </a:buCl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Why does Uganda need foreign investment (in addition to domestic investment)? </a:t>
            </a:r>
          </a:p>
          <a:p>
            <a:pPr lvl="1">
              <a:buClr>
                <a:schemeClr val="accent6"/>
              </a:buCl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What type of investments does it need to ensure a fast recovery from the pandemic ; </a:t>
            </a:r>
          </a:p>
          <a:p>
            <a:pPr lvl="1">
              <a:buClr>
                <a:schemeClr val="accent6"/>
              </a:buCl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In what sectors and parts of global value chains can it succeed given the changing global FDI landscape; </a:t>
            </a:r>
          </a:p>
          <a:p>
            <a:pPr lvl="1">
              <a:buClr>
                <a:schemeClr val="accent6"/>
              </a:buCl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What exact policies will be implemented to attract, retain and link these investments to domestic economy, and </a:t>
            </a:r>
          </a:p>
          <a:p>
            <a:pPr lvl="1">
              <a:buClr>
                <a:schemeClr val="accent6"/>
              </a:buClr>
              <a:buFont typeface="Arial" panose="020B0604020202020204" pitchFamily="34" charset="0"/>
              <a:buChar char="•"/>
            </a:pPr>
            <a:r>
              <a:rPr lang="en-US" sz="1400" dirty="0">
                <a:solidFill>
                  <a:schemeClr val="accent6"/>
                </a:solidFill>
                <a:latin typeface="Calibri" panose="020F0502020204030204" pitchFamily="34" charset="0"/>
                <a:cs typeface="Calibri" panose="020F0502020204030204" pitchFamily="34" charset="0"/>
              </a:rPr>
              <a:t>Which agencies will be in charge of their implementation.</a:t>
            </a:r>
          </a:p>
          <a:p>
            <a:endParaRPr lang="en-US" dirty="0"/>
          </a:p>
          <a:p>
            <a:endParaRPr lang="en-US" dirty="0"/>
          </a:p>
          <a:p>
            <a:r>
              <a:rPr lang="en-US" dirty="0"/>
              <a:t>CPSD: </a:t>
            </a:r>
            <a:r>
              <a:rPr lang="en-US" sz="1800" dirty="0">
                <a:effectLst/>
                <a:latin typeface="Calibri" panose="020F0502020204030204" pitchFamily="34" charset="0"/>
                <a:ea typeface="Times New Roman" panose="02020603050405020304" pitchFamily="18" charset="0"/>
              </a:rPr>
              <a:t>Uganda needs to build on the positive outcomes achieved in the previous reform process, including through significant participation and operation by the private sector, rather than reverse those reforms</a:t>
            </a:r>
            <a:r>
              <a:rPr lang="en-US" sz="1800" dirty="0">
                <a:effectLst/>
                <a:highlight>
                  <a:srgbClr val="FFFF00"/>
                </a:highlight>
                <a:latin typeface="Calibri" panose="020F0502020204030204" pitchFamily="34" charset="0"/>
                <a:ea typeface="Times New Roman" panose="02020603050405020304" pitchFamily="18" charset="0"/>
              </a:rPr>
              <a:t>.  Signals to the contrary emanating from the recent remerge of previously unbundled sector institutions as well as those surrounding the concession negotiation for Umeme may send unwanted messages to private investors so need to be more fully analyzed to ensure that development benefits are not reversed.</a:t>
            </a:r>
            <a:r>
              <a:rPr lang="en-US" sz="1800" dirty="0">
                <a:effectLst/>
                <a:latin typeface="Calibri" panose="020F0502020204030204" pitchFamily="34" charset="0"/>
                <a:ea typeface="Times New Roman" panose="02020603050405020304" pitchFamily="18" charset="0"/>
              </a:rPr>
              <a:t>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Example of unwarranted gov action: in 2019, gov approved the Communications Licensing Framework which imposed a 20% mandatory stock listing requirement on mobile telecom services </a:t>
            </a:r>
            <a:r>
              <a:rPr lang="en-US" sz="1800" dirty="0" err="1">
                <a:effectLst/>
                <a:latin typeface="Calibri" panose="020F0502020204030204" pitchFamily="34" charset="0"/>
                <a:ea typeface="Times New Roman" panose="02020603050405020304" pitchFamily="18" charset="0"/>
              </a:rPr>
              <a:t>proviers</a:t>
            </a:r>
            <a:r>
              <a:rPr lang="en-US" sz="1800" dirty="0">
                <a:effectLst/>
                <a:latin typeface="Calibri" panose="020F0502020204030204" pitchFamily="34" charset="0"/>
                <a:ea typeface="Times New Roman" panose="02020603050405020304" pitchFamily="18" charset="0"/>
              </a:rPr>
              <a:t>. Same Frameworks requires telecoms infrastructure companies to see 20% of their equity to Ugandan citizens. </a:t>
            </a:r>
          </a:p>
          <a:p>
            <a:endParaRPr lang="en-US" sz="1800" dirty="0">
              <a:effectLst/>
              <a:latin typeface="Calibri" panose="020F0502020204030204" pitchFamily="34" charset="0"/>
            </a:endParaRPr>
          </a:p>
          <a:p>
            <a:r>
              <a:rPr lang="en-US" sz="1800" dirty="0">
                <a:effectLst/>
                <a:latin typeface="Calibri" panose="020F0502020204030204" pitchFamily="34" charset="0"/>
              </a:rPr>
              <a:t>Questions: </a:t>
            </a:r>
          </a:p>
          <a:p>
            <a:pPr>
              <a:buFont typeface="Arial" panose="020B0604020202020204" pitchFamily="34" charset="0"/>
              <a:buChar char="•"/>
            </a:pPr>
            <a:r>
              <a:rPr lang="en-US" dirty="0"/>
              <a:t>Where does finalization of the investment policy framework stand? Questions/feedback on the WBG comments shared in July? Who is the main sponsor, who are important stakeholders?</a:t>
            </a:r>
          </a:p>
          <a:p>
            <a:pPr>
              <a:buFont typeface="Arial" panose="020B0604020202020204" pitchFamily="34" charset="0"/>
              <a:buChar char="•"/>
            </a:pPr>
            <a:r>
              <a:rPr lang="en-US" dirty="0"/>
              <a:t>Institutional landscape – are any missing? Are there consultative mechanisms, incl. private sector?</a:t>
            </a:r>
          </a:p>
          <a:p>
            <a:pPr>
              <a:buFont typeface="Arial" panose="020B0604020202020204" pitchFamily="34" charset="0"/>
              <a:buChar char="•"/>
            </a:pPr>
            <a:r>
              <a:rPr lang="en-US" dirty="0"/>
              <a:t>How have recent changes impacted UIA? (new leadership, new mandates/services (e.g. OSS)</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27</a:t>
            </a:fld>
            <a:endParaRPr lang="en-US"/>
          </a:p>
        </p:txBody>
      </p:sp>
    </p:spTree>
    <p:extLst>
      <p:ext uri="{BB962C8B-B14F-4D97-AF65-F5344CB8AC3E}">
        <p14:creationId xmlns:p14="http://schemas.microsoft.com/office/powerpoint/2010/main" val="1020258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Calibri" panose="020F0502020204030204" pitchFamily="34" charset="0"/>
                <a:cs typeface="Calibri" panose="020F0502020204030204" pitchFamily="34" charset="0"/>
              </a:rPr>
              <a:t>WBG can provide assistance to client governments on how to organize their investment promotion efforts to maximize FDI attraction. </a:t>
            </a:r>
            <a:r>
              <a:rPr lang="en-US" sz="1200" dirty="0">
                <a:solidFill>
                  <a:srgbClr val="002060"/>
                </a:solidFill>
                <a:latin typeface="Calibri" panose="020F0502020204030204" pitchFamily="34" charset="0"/>
                <a:cs typeface="Calibri" panose="020F0502020204030204" pitchFamily="34" charset="0"/>
              </a:rPr>
              <a:t>Effective investment promotion rests upon three pillars: strategy, institutions and services. Assistance under the Investment Promotion offering provides support to assess countries’ institutional frameworks for investment and/or investor service delivery and guide on developing a reform agenda and road map to improve the implementation of the three pillars for best IPA performance and development impact, namely strategy, institutions, and services for Investment Promotion. </a:t>
            </a:r>
            <a:endParaRPr lang="en-GB" sz="1200" dirty="0">
              <a:solidFill>
                <a:srgbClr val="00206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29</a:t>
            </a:fld>
            <a:endParaRPr lang="en-US"/>
          </a:p>
        </p:txBody>
      </p:sp>
    </p:spTree>
    <p:extLst>
      <p:ext uri="{BB962C8B-B14F-4D97-AF65-F5344CB8AC3E}">
        <p14:creationId xmlns:p14="http://schemas.microsoft.com/office/powerpoint/2010/main" val="394621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DFID (2020)</a:t>
            </a:r>
          </a:p>
          <a:p>
            <a:r>
              <a:rPr lang="en-US" dirty="0"/>
              <a:t>There is correlation between comprehensive and strong investor services delivery and increase in FDI inflow. The quality of these services cannot be established by desk review. </a:t>
            </a:r>
          </a:p>
          <a:p>
            <a:r>
              <a:rPr lang="en-US" dirty="0"/>
              <a:t>UIA website only list investment ‘’opportunities’’ but not the total list of priority</a:t>
            </a:r>
          </a:p>
          <a:p>
            <a:r>
              <a:rPr lang="en-US" dirty="0"/>
              <a:t>The Investment Code Section 2 goes into too much detail on IPA set up, should be regulated by decree to offer more flexibility. </a:t>
            </a:r>
          </a:p>
          <a:p>
            <a:r>
              <a:rPr lang="en-US" dirty="0"/>
              <a:t>See Section 10 and 21 of Investment Code for OSS and screening </a:t>
            </a:r>
          </a:p>
          <a:p>
            <a:r>
              <a:rPr lang="en-US" dirty="0"/>
              <a:t>Regulatory functions also tend to increase risk of abuse of power especially when the IPA charge for regulatory services like in Uganda. See section 26.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30</a:t>
            </a:fld>
            <a:endParaRPr lang="en-US"/>
          </a:p>
        </p:txBody>
      </p:sp>
    </p:spTree>
    <p:extLst>
      <p:ext uri="{BB962C8B-B14F-4D97-AF65-F5344CB8AC3E}">
        <p14:creationId xmlns:p14="http://schemas.microsoft.com/office/powerpoint/2010/main" val="290233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8</a:t>
            </a:fld>
            <a:endParaRPr lang="en-US"/>
          </a:p>
        </p:txBody>
      </p:sp>
    </p:spTree>
    <p:extLst>
      <p:ext uri="{BB962C8B-B14F-4D97-AF65-F5344CB8AC3E}">
        <p14:creationId xmlns:p14="http://schemas.microsoft.com/office/powerpoint/2010/main" val="416356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EAA48A-2639-4F5E-BCAB-DF1B9E53BF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(left graph): Affiliates of multinational enterprises were surveyed in 10 middle-income countries: Brazil, China, India, Indonesia, Malaysia, Mexico, Nigeria, Thailand, Turkey, and Vietnam.</a:t>
            </a:r>
          </a:p>
          <a:p>
            <a:r>
              <a:rPr lang="en-US" dirty="0"/>
              <a:t>Note (right graph): Note: Stages are grouped according to the World Bank Group’s investment policy and promotion life cycle (attraction, entry and establishment, retention and expansion, and linkages and spillovers). IPAs were asked which specific services they provided to investors. Their responses were grouped across the four investment life cycle stages and four service categories. </a:t>
            </a:r>
          </a:p>
          <a:p>
            <a:r>
              <a:rPr lang="en-US" dirty="0"/>
              <a:t>This survey was conducted prior to the onset of COVID-19</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distortions:</a:t>
            </a:r>
          </a:p>
          <a:p>
            <a:pPr marL="171450" indent="-171450">
              <a:buFontTx/>
              <a:buChar char="-"/>
            </a:pPr>
            <a:r>
              <a:rPr lang="en-US" dirty="0"/>
              <a:t>Established firms have it easier to lobby for incentives </a:t>
            </a:r>
          </a:p>
          <a:p>
            <a:pPr marL="171450" indent="-171450">
              <a:buFontTx/>
              <a:buChar char="-"/>
            </a:pPr>
            <a:r>
              <a:rPr lang="en-US" dirty="0"/>
              <a:t>New activities may be less profitable in the beginning (when investors may face highest cost)</a:t>
            </a:r>
          </a:p>
          <a:p>
            <a:pPr marL="171450" indent="-171450">
              <a:buFontTx/>
              <a:buChar char="-"/>
            </a:pPr>
            <a:endParaRPr lang="en-US" dirty="0"/>
          </a:p>
          <a:p>
            <a:r>
              <a:rPr lang="en-US" dirty="0"/>
              <a:t>Profit-based instruments:</a:t>
            </a:r>
          </a:p>
          <a:p>
            <a:r>
              <a:rPr lang="en-US" dirty="0"/>
              <a:t>Tax holidays (time-bound exemption form CIT), preferential tax rates (reduced rate)</a:t>
            </a:r>
          </a:p>
          <a:p>
            <a:r>
              <a:rPr lang="en-US" dirty="0"/>
              <a:t>+ strong signaling to investors, easy to communicate and advertise</a:t>
            </a:r>
          </a:p>
          <a:p>
            <a:r>
              <a:rPr lang="en-US" dirty="0"/>
              <a:t>+ tax holidays only (exemption from corporate income tax): investors appreciate liberation from interaction with tax authorities</a:t>
            </a:r>
          </a:p>
          <a:p>
            <a:pPr marL="171450" indent="-171450">
              <a:buFontTx/>
              <a:buChar char="-"/>
            </a:pPr>
            <a:r>
              <a:rPr lang="en-US" dirty="0"/>
              <a:t>Favors high profit investment that would likely have invested anyways</a:t>
            </a:r>
          </a:p>
          <a:p>
            <a:pPr marL="171450" indent="-171450">
              <a:buFontTx/>
              <a:buChar char="-"/>
            </a:pPr>
            <a:r>
              <a:rPr lang="en-US" dirty="0"/>
              <a:t>typically granted against up-front assurances from investor, rather than actual performance in terms of investment or jobs generated</a:t>
            </a:r>
          </a:p>
          <a:p>
            <a:pPr marL="171450" indent="-171450">
              <a:buFontTx/>
              <a:buChar char="-"/>
            </a:pPr>
            <a:r>
              <a:rPr lang="en-US" dirty="0"/>
              <a:t>Prone to abuse through profit sharing within firms</a:t>
            </a:r>
          </a:p>
          <a:p>
            <a:pPr marL="171450" indent="-171450">
              <a:buFontTx/>
              <a:buChar char="-"/>
            </a:pPr>
            <a:r>
              <a:rPr lang="en-US" dirty="0"/>
              <a:t>High fiscal risk </a:t>
            </a:r>
            <a:r>
              <a:rPr lang="en-US" dirty="0" err="1"/>
              <a:t>bc</a:t>
            </a:r>
            <a:r>
              <a:rPr lang="en-US" dirty="0"/>
              <a:t> of little predictability or actual fiscal cost (</a:t>
            </a:r>
            <a:r>
              <a:rPr lang="en-US" dirty="0" err="1"/>
              <a:t>esp</a:t>
            </a:r>
            <a:r>
              <a:rPr lang="en-US" dirty="0"/>
              <a:t> when no interaction with tax authorities =&gt; no way to monitor costs of incentive)</a:t>
            </a:r>
          </a:p>
          <a:p>
            <a:pPr marL="171450" indent="-171450">
              <a:buFontTx/>
              <a:buChar char="-"/>
            </a:pPr>
            <a:endParaRPr lang="en-US" dirty="0"/>
          </a:p>
          <a:p>
            <a:pPr marL="0" indent="0">
              <a:buFontTx/>
              <a:buNone/>
            </a:pPr>
            <a:r>
              <a:rPr lang="en-US" dirty="0"/>
              <a:t>Cost-based incentives: </a:t>
            </a:r>
          </a:p>
          <a:p>
            <a:pPr marL="0" indent="0">
              <a:buFontTx/>
              <a:buNone/>
            </a:pPr>
            <a:r>
              <a:rPr lang="en-US" dirty="0"/>
              <a:t>Tax </a:t>
            </a:r>
            <a:r>
              <a:rPr lang="en-US" dirty="0" err="1"/>
              <a:t>allowences</a:t>
            </a:r>
            <a:r>
              <a:rPr lang="en-US" dirty="0"/>
              <a:t> (deduction of cost from taxable income), tax credit (deduction of cost from taxes owed), accelerated depreciation (</a:t>
            </a:r>
            <a:r>
              <a:rPr lang="en-US" dirty="0" err="1"/>
              <a:t>depr</a:t>
            </a:r>
            <a:r>
              <a:rPr lang="en-US" dirty="0"/>
              <a:t> of fixed assets faster scheduled)</a:t>
            </a:r>
          </a:p>
          <a:p>
            <a:pPr marL="0" indent="0">
              <a:buFontTx/>
              <a:buNone/>
            </a:pPr>
            <a:r>
              <a:rPr lang="en-US" dirty="0"/>
              <a:t>+ benefit to investor is directly linked to amount invested</a:t>
            </a:r>
          </a:p>
          <a:p>
            <a:pPr marL="0" indent="0">
              <a:buFontTx/>
              <a:buNone/>
            </a:pPr>
            <a:r>
              <a:rPr lang="en-US" dirty="0"/>
              <a:t>Tax revenue loss is more predictable</a:t>
            </a:r>
          </a:p>
          <a:p>
            <a:pPr marL="0" indent="0">
              <a:buFontTx/>
              <a:buNone/>
            </a:pPr>
            <a:r>
              <a:rPr lang="en-US" dirty="0"/>
              <a:t>Less prone to abuse through profit shifting </a:t>
            </a:r>
          </a:p>
          <a:p>
            <a:pPr marL="0" indent="0">
              <a:buFontTx/>
              <a:buNone/>
            </a:pPr>
            <a:r>
              <a:rPr lang="en-US" dirty="0"/>
              <a:t>Does not liberate from filing taxes which makes it more transparent and allows cost tracking</a:t>
            </a:r>
          </a:p>
          <a:p>
            <a:pPr marL="171450" indent="-171450">
              <a:buFontTx/>
              <a:buChar char="-"/>
            </a:pPr>
            <a:r>
              <a:rPr lang="en-US" dirty="0"/>
              <a:t>More challenging to administer</a:t>
            </a:r>
          </a:p>
          <a:p>
            <a:pPr marL="171450" indent="-171450">
              <a:buFontTx/>
              <a:buChar char="-"/>
            </a:pPr>
            <a:r>
              <a:rPr lang="en-US" dirty="0"/>
              <a:t>Bias production technology toward more capital-intensive </a:t>
            </a:r>
            <a:r>
              <a:rPr lang="en-US" dirty="0" err="1"/>
              <a:t>investmen</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32</a:t>
            </a:fld>
            <a:endParaRPr lang="en-US"/>
          </a:p>
        </p:txBody>
      </p:sp>
    </p:spTree>
    <p:extLst>
      <p:ext uri="{BB962C8B-B14F-4D97-AF65-F5344CB8AC3E}">
        <p14:creationId xmlns:p14="http://schemas.microsoft.com/office/powerpoint/2010/main" val="3375526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RE renewable energy sector: </a:t>
            </a:r>
          </a:p>
          <a:p>
            <a:pPr marL="0" indent="0">
              <a:buFontTx/>
              <a:buNone/>
            </a:pPr>
            <a:r>
              <a:rPr lang="en-US" dirty="0"/>
              <a:t>See the link here that detailed the creation of the Uganda Solar Energy Association which advocated for fiscal incentives in the solar energy and argues that thanks to it Uganda was able to get 1.5 million new connection to the grid.  I am also attaching this study by the International Growth Centre that shows the negative impact that incentives in Uganda have on tax revenue. The conclusion of the report (p.17) is very well aligned with what we would suggest related to giving incentives based on cost benefit analysis and avoid discretionary power when awarding them. (https://www.monitor.co.ug/OpEd/Commentary/Tax-incentives-promoting-Uganda-s-solar-energy-sector-/689364-5071490-oh8hdiz/index.html)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33</a:t>
            </a:fld>
            <a:endParaRPr lang="en-US"/>
          </a:p>
        </p:txBody>
      </p:sp>
    </p:spTree>
    <p:extLst>
      <p:ext uri="{BB962C8B-B14F-4D97-AF65-F5344CB8AC3E}">
        <p14:creationId xmlns:p14="http://schemas.microsoft.com/office/powerpoint/2010/main" val="244552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 new business has been the weakest DB indicator for Uganda in 2020.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restriction in a sectoral regulation: </a:t>
            </a:r>
            <a:r>
              <a:rPr lang="en-US" b="1" dirty="0">
                <a:latin typeface="Calibri" panose="020F0502020204030204" pitchFamily="34" charset="0"/>
                <a:ea typeface="Times New Roman" panose="02020603050405020304" pitchFamily="18" charset="0"/>
              </a:rPr>
              <a:t>Market Access Requirements are found also on sectoral regulations</a:t>
            </a:r>
            <a:r>
              <a:rPr lang="en-US" dirty="0">
                <a:latin typeface="Calibri" panose="020F0502020204030204" pitchFamily="34" charset="0"/>
                <a:ea typeface="Times New Roman" panose="02020603050405020304" pitchFamily="18" charset="0"/>
              </a:rPr>
              <a:t>. Uganda mandates that every FDI in the Telecom sector carries a minimum of a 20% investment in the local stock exchange.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36</a:t>
            </a:fld>
            <a:endParaRPr lang="en-US"/>
          </a:p>
        </p:txBody>
      </p:sp>
    </p:spTree>
    <p:extLst>
      <p:ext uri="{BB962C8B-B14F-4D97-AF65-F5344CB8AC3E}">
        <p14:creationId xmlns:p14="http://schemas.microsoft.com/office/powerpoint/2010/main" val="1784927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FCE5-8C5C-4A85-9723-CA78BC461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09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See section 15 of the investment act </a:t>
            </a:r>
          </a:p>
          <a:p>
            <a:endParaRPr lang="en-US" dirty="0"/>
          </a:p>
          <a:p>
            <a:r>
              <a:rPr lang="en-US" dirty="0"/>
              <a:t>Because telecom is a priority sector have that Market Access Requirement  may hinder the ability to attract the desire FDI inflow and truly develop the sector. </a:t>
            </a:r>
          </a:p>
          <a:p>
            <a:endParaRPr lang="en-US" dirty="0"/>
          </a:p>
          <a:p>
            <a:r>
              <a:rPr lang="en-US" dirty="0" err="1"/>
              <a:t>Marekt</a:t>
            </a:r>
            <a:r>
              <a:rPr lang="en-US" dirty="0"/>
              <a:t> access requirement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FCE5-8C5C-4A85-9723-CA78BC461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880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See Investment Act section 16, 21 and 22 </a:t>
            </a:r>
          </a:p>
          <a:p>
            <a:endParaRPr lang="en-US" dirty="0"/>
          </a:p>
        </p:txBody>
      </p:sp>
      <p:sp>
        <p:nvSpPr>
          <p:cNvPr id="4" name="Slide Number Placeholder 3"/>
          <p:cNvSpPr>
            <a:spLocks noGrp="1"/>
          </p:cNvSpPr>
          <p:nvPr>
            <p:ph type="sldNum" sz="quarter" idx="10"/>
          </p:nvPr>
        </p:nvSpPr>
        <p:spPr/>
        <p:txBody>
          <a:bodyPr/>
          <a:lstStyle/>
          <a:p>
            <a:fld id="{8B20FCE5-8C5C-4A85-9723-CA78BC461727}" type="slidenum">
              <a:rPr lang="en-US" smtClean="0"/>
              <a:t>39</a:t>
            </a:fld>
            <a:endParaRPr lang="en-US"/>
          </a:p>
        </p:txBody>
      </p:sp>
    </p:spTree>
    <p:extLst>
      <p:ext uri="{BB962C8B-B14F-4D97-AF65-F5344CB8AC3E}">
        <p14:creationId xmlns:p14="http://schemas.microsoft.com/office/powerpoint/2010/main" val="1094724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lnSpc>
                <a:spcPct val="80000"/>
              </a:lnSpc>
              <a:buClr>
                <a:srgbClr val="002060"/>
              </a:buClr>
              <a:buFont typeface="Wingdings" panose="05000000000000000000" pitchFamily="2" charset="2"/>
              <a:buChar char="Ø"/>
              <a:defRPr/>
            </a:pPr>
            <a:r>
              <a:rPr lang="en-US" sz="1200" b="1" dirty="0">
                <a:solidFill>
                  <a:srgbClr val="002060"/>
                </a:solidFill>
                <a:latin typeface="Calibri" panose="020F0502020204030204" pitchFamily="34" charset="0"/>
                <a:cs typeface="Calibri" panose="020F0502020204030204" pitchFamily="34" charset="0"/>
              </a:rPr>
              <a:t>There</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200" b="1" dirty="0">
                <a:solidFill>
                  <a:srgbClr val="002060"/>
                </a:solidFill>
                <a:latin typeface="Calibri" panose="020F0502020204030204" pitchFamily="34" charset="0"/>
                <a:cs typeface="Calibri" panose="020F0502020204030204" pitchFamily="34" charset="0"/>
              </a:rPr>
              <a:t>is a direct connection between the level of investment protection granted to investors in a given host economy and the level of investor confidence. </a:t>
            </a:r>
            <a:r>
              <a:rPr lang="en-US" sz="1200" dirty="0">
                <a:solidFill>
                  <a:srgbClr val="002060"/>
                </a:solidFill>
                <a:latin typeface="Calibri" panose="020F0502020204030204" pitchFamily="34" charset="0"/>
                <a:cs typeface="Calibri" panose="020F0502020204030204" pitchFamily="34" charset="0"/>
              </a:rPr>
              <a:t>This is a key factor in investor’s decisions to invest in a new location, expand their existing operations, or withdraw from a given investment location. Accordingly, host governments seek to provide good practice investor protections that balance the rights and obligations of incoming investors, which continue to evolve.</a:t>
            </a:r>
          </a:p>
          <a:p>
            <a:pPr lvl="1" algn="just">
              <a:lnSpc>
                <a:spcPct val="80000"/>
              </a:lnSpc>
              <a:buClr>
                <a:srgbClr val="002060"/>
              </a:buClr>
              <a:buFont typeface="Wingdings" panose="05000000000000000000" pitchFamily="2" charset="2"/>
              <a:buChar char="Ø"/>
              <a:defRPr/>
            </a:pPr>
            <a:endParaRPr lang="en-US" sz="1200" dirty="0">
              <a:solidFill>
                <a:srgbClr val="002060"/>
              </a:solidFill>
              <a:latin typeface="Calibri" panose="020F0502020204030204" pitchFamily="34" charset="0"/>
              <a:cs typeface="Calibri" panose="020F0502020204030204" pitchFamily="34" charset="0"/>
            </a:endParaRPr>
          </a:p>
          <a:p>
            <a:pPr lvl="1" algn="just">
              <a:lnSpc>
                <a:spcPct val="80000"/>
              </a:lnSpc>
              <a:buClr>
                <a:srgbClr val="002060"/>
              </a:buClr>
              <a:buFont typeface="Wingdings" panose="05000000000000000000" pitchFamily="2" charset="2"/>
              <a:buChar char="Ø"/>
              <a:defRPr/>
            </a:pPr>
            <a:r>
              <a:rPr lang="en-US" sz="1400" b="1" dirty="0">
                <a:solidFill>
                  <a:srgbClr val="002060"/>
                </a:solidFill>
                <a:latin typeface="Calibri" panose="020F0502020204030204" pitchFamily="34" charset="0"/>
                <a:cs typeface="Calibri" panose="020F0502020204030204" pitchFamily="34" charset="0"/>
              </a:rPr>
              <a:t>The support that can be offered to host government will seek to align existing guarantees in the country’s legal framework with the best international practices that investors may expect. </a:t>
            </a:r>
            <a:r>
              <a:rPr lang="en-US" sz="1400" dirty="0">
                <a:solidFill>
                  <a:srgbClr val="002060"/>
                </a:solidFill>
                <a:latin typeface="Calibri" panose="020F0502020204030204" pitchFamily="34" charset="0"/>
                <a:cs typeface="Calibri" panose="020F0502020204030204" pitchFamily="34" charset="0"/>
              </a:rPr>
              <a:t>Therefore, WBG may assist in the development of a gap analysis between levels of guarantee and offer training on the specific provision so that government agencies may be aware of their scope and better address a potential violation before a grievance may turn into a dispute.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42</a:t>
            </a:fld>
            <a:endParaRPr lang="en-US"/>
          </a:p>
        </p:txBody>
      </p:sp>
    </p:spTree>
    <p:extLst>
      <p:ext uri="{BB962C8B-B14F-4D97-AF65-F5344CB8AC3E}">
        <p14:creationId xmlns:p14="http://schemas.microsoft.com/office/powerpoint/2010/main" val="712332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0" lvl="2" indent="0" algn="just">
              <a:buFont typeface="Wingdings" panose="05000000000000000000" pitchFamily="2" charset="2"/>
              <a:buNone/>
              <a:defRPr/>
            </a:pPr>
            <a:r>
              <a:rPr lang="en-US" sz="1200" i="1" dirty="0">
                <a:solidFill>
                  <a:srgbClr val="002060"/>
                </a:solidFill>
                <a:latin typeface="Calibri" panose="020F0502020204030204" pitchFamily="34" charset="0"/>
                <a:cs typeface="Calibri" panose="020F0502020204030204" pitchFamily="34" charset="0"/>
              </a:rPr>
              <a:t>FET:</a:t>
            </a:r>
          </a:p>
          <a:p>
            <a:pPr marL="361950" lvl="2" indent="0" algn="just">
              <a:buFont typeface="Wingdings" panose="05000000000000000000" pitchFamily="2" charset="2"/>
              <a:buNone/>
              <a:defRPr/>
            </a:pPr>
            <a:r>
              <a:rPr lang="en-US" sz="1200" i="1" dirty="0">
                <a:solidFill>
                  <a:srgbClr val="002060"/>
                </a:solidFill>
                <a:latin typeface="Calibri" panose="020F0502020204030204" pitchFamily="34" charset="0"/>
                <a:cs typeface="Calibri" panose="020F0502020204030204" pitchFamily="34" charset="0"/>
              </a:rPr>
              <a:t>The guarantee most commonly invoked by investors in international arbitration </a:t>
            </a:r>
          </a:p>
          <a:p>
            <a:pPr marL="361950" lvl="2" indent="0" algn="just">
              <a:buFont typeface="Wingdings" panose="05000000000000000000" pitchFamily="2" charset="2"/>
              <a:buNone/>
              <a:defRPr/>
            </a:pPr>
            <a:r>
              <a:rPr lang="en-US" sz="1200" i="1" dirty="0">
                <a:solidFill>
                  <a:srgbClr val="002060"/>
                </a:solidFill>
                <a:latin typeface="Calibri" panose="020F0502020204030204" pitchFamily="34" charset="0"/>
                <a:cs typeface="Calibri" panose="020F0502020204030204" pitchFamily="34" charset="0"/>
              </a:rPr>
              <a:t>Adverse regulatory changes and breach of contract, which if proven are both violation of the Fair and Equitable Treatment, are the most important causes of financial losses incurred by investors; and therefore, the matter that investors pay the most attention to. </a:t>
            </a:r>
          </a:p>
          <a:p>
            <a:pPr marL="704850" lvl="2" indent="-342900" algn="just">
              <a:buFont typeface="Wingdings" panose="05000000000000000000" pitchFamily="2" charset="2"/>
              <a:buChar char="Ø"/>
              <a:defRPr/>
            </a:pPr>
            <a:r>
              <a:rPr lang="en-US" sz="1200" i="1" dirty="0">
                <a:solidFill>
                  <a:srgbClr val="002060"/>
                </a:solidFill>
                <a:latin typeface="Calibri" panose="020F0502020204030204" pitchFamily="34" charset="0"/>
                <a:cs typeface="Calibri" panose="020F0502020204030204" pitchFamily="34" charset="0"/>
              </a:rPr>
              <a:t>Frustration of an investor’s legitimate expectations and failure to act in good faith </a:t>
            </a:r>
          </a:p>
          <a:p>
            <a:pPr marL="704850" lvl="2" indent="-342900" algn="just">
              <a:buFont typeface="Wingdings" panose="05000000000000000000" pitchFamily="2" charset="2"/>
              <a:buChar char="Ø"/>
              <a:defRPr/>
            </a:pPr>
            <a:r>
              <a:rPr lang="en-US" sz="1200" i="1" dirty="0">
                <a:solidFill>
                  <a:srgbClr val="002060"/>
                </a:solidFill>
                <a:latin typeface="Calibri" panose="020F0502020204030204" pitchFamily="34" charset="0"/>
                <a:cs typeface="Calibri" panose="020F0502020204030204" pitchFamily="34" charset="0"/>
              </a:rPr>
              <a:t>Lack of a stable, consistent legal regime</a:t>
            </a:r>
          </a:p>
          <a:p>
            <a:pPr marL="704850" lvl="2" indent="-342900" algn="just">
              <a:buFont typeface="Wingdings" panose="05000000000000000000" pitchFamily="2" charset="2"/>
              <a:buChar char="Ø"/>
              <a:defRPr/>
            </a:pPr>
            <a:r>
              <a:rPr lang="en-US" sz="1200" i="1" dirty="0">
                <a:solidFill>
                  <a:srgbClr val="002060"/>
                </a:solidFill>
                <a:latin typeface="Calibri" panose="020F0502020204030204" pitchFamily="34" charset="0"/>
                <a:cs typeface="Calibri" panose="020F0502020204030204" pitchFamily="34" charset="0"/>
              </a:rPr>
              <a:t>Arbitrary, discriminatory conduct / lack of due process / denial of justice</a:t>
            </a:r>
          </a:p>
          <a:p>
            <a:pPr marL="704850" lvl="2" indent="-342900" algn="just">
              <a:buFont typeface="Wingdings" panose="05000000000000000000" pitchFamily="2" charset="2"/>
              <a:buChar char="Ø"/>
              <a:defRPr/>
            </a:pPr>
            <a:r>
              <a:rPr lang="en-US" sz="1200" i="1" dirty="0">
                <a:solidFill>
                  <a:srgbClr val="002060"/>
                </a:solidFill>
                <a:latin typeface="Calibri" panose="020F0502020204030204" pitchFamily="34" charset="0"/>
                <a:cs typeface="Calibri" panose="020F0502020204030204" pitchFamily="34" charset="0"/>
              </a:rPr>
              <a:t>Failure to act transparently</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43</a:t>
            </a:fld>
            <a:endParaRPr lang="en-US"/>
          </a:p>
        </p:txBody>
      </p:sp>
    </p:spTree>
    <p:extLst>
      <p:ext uri="{BB962C8B-B14F-4D97-AF65-F5344CB8AC3E}">
        <p14:creationId xmlns:p14="http://schemas.microsoft.com/office/powerpoint/2010/main" val="1480776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mention what those guarantees are: </a:t>
            </a:r>
          </a:p>
          <a:p>
            <a:r>
              <a:rPr lang="en-US" dirty="0"/>
              <a:t>NT=non discrimination on a relative standard of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FET=</a:t>
            </a:r>
            <a:r>
              <a:rPr lang="en-US" sz="1200" dirty="0">
                <a:solidFill>
                  <a:srgbClr val="002060"/>
                </a:solidFill>
                <a:latin typeface="Calibri" panose="020F0502020204030204" pitchFamily="34" charset="0"/>
                <a:cs typeface="Calibri" panose="020F0502020204030204" pitchFamily="34" charset="0"/>
              </a:rPr>
              <a:t>A rule of international law not determined by the laws of the host state. Over 60% of all ISDs.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Exprop</a:t>
            </a:r>
            <a:r>
              <a:rPr kumimoji="0" lang="en-US" sz="12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lang="en-US" sz="1200" dirty="0">
                <a:solidFill>
                  <a:srgbClr val="002060"/>
                </a:solidFill>
                <a:latin typeface="Calibri" panose="020F0502020204030204" pitchFamily="34" charset="0"/>
                <a:cs typeface="Calibri" panose="020F0502020204030204" pitchFamily="34" charset="0"/>
              </a:rPr>
              <a:t>Distinguish direct vs indirect expropriation (i.e. state interferes with intended use of property)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Mention ISDS info: </a:t>
            </a:r>
            <a:r>
              <a:rPr lang="en-US" sz="1200" b="0" kern="0" dirty="0">
                <a:latin typeface="Calibri" panose="020F0502020204030204" pitchFamily="34" charset="0"/>
                <a:ea typeface="MS PGothic" pitchFamily="34" charset="-128"/>
                <a:cs typeface="Calibri" panose="020F0502020204030204" pitchFamily="34" charset="0"/>
              </a:rPr>
              <a:t>Most of ISDS tends to concentrate in natural resource-seeking FDI (mining, extractives, land) and highly regulated domestic-market seeking FDI (services and public/private partnerships contracts) </a:t>
            </a:r>
            <a:r>
              <a:rPr lang="en-US" sz="1200" b="0" i="1" kern="0" dirty="0">
                <a:solidFill>
                  <a:schemeClr val="accent6"/>
                </a:solidFill>
                <a:latin typeface="Calibri" panose="020F0502020204030204" pitchFamily="34" charset="0"/>
                <a:ea typeface="MS PGothic" pitchFamily="34" charset="-128"/>
                <a:cs typeface="Calibri" panose="020F0502020204030204" pitchFamily="34" charset="0"/>
              </a:rPr>
              <a:t>ISDS Case from 2015 in Uganda was in that sector (BIT with Netherlands; case settled)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44</a:t>
            </a:fld>
            <a:endParaRPr lang="en-US"/>
          </a:p>
        </p:txBody>
      </p:sp>
    </p:spTree>
    <p:extLst>
      <p:ext uri="{BB962C8B-B14F-4D97-AF65-F5344CB8AC3E}">
        <p14:creationId xmlns:p14="http://schemas.microsoft.com/office/powerpoint/2010/main" val="52419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AfDB 2019: Uganda Economic Outlook</a:t>
            </a:r>
          </a:p>
        </p:txBody>
      </p:sp>
      <p:sp>
        <p:nvSpPr>
          <p:cNvPr id="4" name="Slide Number Placeholder 3"/>
          <p:cNvSpPr>
            <a:spLocks noGrp="1"/>
          </p:cNvSpPr>
          <p:nvPr>
            <p:ph type="sldNum" sz="quarter" idx="5"/>
          </p:nvPr>
        </p:nvSpPr>
        <p:spPr/>
        <p:txBody>
          <a:bodyPr/>
          <a:lstStyle/>
          <a:p>
            <a:fld id="{EA011618-5045-4CD3-8E92-B99313251630}" type="slidenum">
              <a:rPr lang="en-US" smtClean="0"/>
              <a:t>10</a:t>
            </a:fld>
            <a:endParaRPr lang="en-US"/>
          </a:p>
        </p:txBody>
      </p:sp>
    </p:spTree>
    <p:extLst>
      <p:ext uri="{BB962C8B-B14F-4D97-AF65-F5344CB8AC3E}">
        <p14:creationId xmlns:p14="http://schemas.microsoft.com/office/powerpoint/2010/main" val="1214545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on ISDS case: </a:t>
            </a:r>
            <a:r>
              <a:rPr lang="en-US" b="0" i="0" dirty="0">
                <a:solidFill>
                  <a:srgbClr val="333333"/>
                </a:solidFill>
                <a:effectLst/>
                <a:latin typeface="Lato"/>
              </a:rPr>
              <a:t>Investor: Total </a:t>
            </a:r>
          </a:p>
          <a:p>
            <a:r>
              <a:rPr lang="en-US" b="0" i="0" dirty="0">
                <a:solidFill>
                  <a:srgbClr val="333333"/>
                </a:solidFill>
                <a:effectLst/>
                <a:latin typeface="Lato"/>
              </a:rPr>
              <a:t>Investment: Shareholding in four oil and gas blocks in the Lake Albert Rift basin.</a:t>
            </a:r>
            <a:br>
              <a:rPr lang="en-US" dirty="0"/>
            </a:br>
            <a:r>
              <a:rPr lang="en-US" dirty="0"/>
              <a:t>Grievance: </a:t>
            </a:r>
            <a:r>
              <a:rPr lang="en-US" b="0" i="0" dirty="0">
                <a:solidFill>
                  <a:srgbClr val="333333"/>
                </a:solidFill>
                <a:effectLst/>
                <a:latin typeface="Lato"/>
              </a:rPr>
              <a:t>Claims arising out of an allegedly unlawful tax levied by the Government.</a:t>
            </a:r>
          </a:p>
          <a:p>
            <a:r>
              <a:rPr lang="en-US" b="0" i="0" dirty="0">
                <a:solidFill>
                  <a:srgbClr val="333333"/>
                </a:solidFill>
                <a:effectLst/>
                <a:latin typeface="Lato"/>
              </a:rPr>
              <a:t>Alleged violation: because the case was settled this information is not available. </a:t>
            </a:r>
            <a:endParaRPr lang="en-US" dirty="0"/>
          </a:p>
          <a:p>
            <a:endParaRPr lang="en-US" dirty="0"/>
          </a:p>
          <a:p>
            <a:r>
              <a:rPr lang="en-US" dirty="0" err="1"/>
              <a:t>AfCFTA</a:t>
            </a:r>
            <a:r>
              <a:rPr lang="en-US" dirty="0"/>
              <a:t> 4 goals:</a:t>
            </a:r>
          </a:p>
          <a:p>
            <a:pPr marL="171450" indent="-171450">
              <a:buFont typeface="Arial" panose="020B0604020202020204" pitchFamily="34" charset="0"/>
              <a:buChar char="•"/>
            </a:pPr>
            <a:r>
              <a:rPr lang="en-US" dirty="0"/>
              <a:t>Create a single continental market for goods and services, with free movement of business persons and investments, and thus pave the way for accelerating the establishment of the Continental Customs Union and the African customs union.</a:t>
            </a:r>
          </a:p>
          <a:p>
            <a:pPr marL="171450" indent="-171450">
              <a:buFont typeface="Arial" panose="020B0604020202020204" pitchFamily="34" charset="0"/>
              <a:buChar char="•"/>
            </a:pPr>
            <a:r>
              <a:rPr lang="en-US" dirty="0"/>
              <a:t>Expand intra African trade through better harmonization and coordination of trade liberalization and facilitation regimes and instruments across  Regional Economic Communities (RECs) and across Africa in general.</a:t>
            </a:r>
          </a:p>
          <a:p>
            <a:pPr marL="171450" indent="-171450">
              <a:buFont typeface="Arial" panose="020B0604020202020204" pitchFamily="34" charset="0"/>
              <a:buChar char="•"/>
            </a:pPr>
            <a:r>
              <a:rPr lang="en-US" dirty="0"/>
              <a:t>Resolve the challenges of multiple and overlapping memberships and expedite the regional and continental integration processes.</a:t>
            </a:r>
          </a:p>
          <a:p>
            <a:pPr marL="171450" indent="-171450">
              <a:buFont typeface="Arial" panose="020B0604020202020204" pitchFamily="34" charset="0"/>
              <a:buChar char="•"/>
            </a:pPr>
            <a:r>
              <a:rPr lang="en-US" dirty="0"/>
              <a:t>Enhance competitiveness at the industry and enterprise level through exploiting opportunities for scale production, continental market access and better reallocation of resources. </a:t>
            </a:r>
          </a:p>
          <a:p>
            <a:endParaRPr lang="en-US" dirty="0"/>
          </a:p>
          <a:p>
            <a:endParaRPr lang="en-US" dirty="0"/>
          </a:p>
          <a:p>
            <a:r>
              <a:rPr lang="en-US" dirty="0"/>
              <a:t>BELU=Belgium Luxemburg economic union </a:t>
            </a:r>
          </a:p>
          <a:p>
            <a:r>
              <a:rPr lang="en-US" dirty="0"/>
              <a:t>It would be very beneficial to see text of UAE BIT as it is the most recent and could shed more light on level of coverage that Uganda may offer if the agreement enters into force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4155B-A8FE-4BD1-8531-FB8B10EF9BD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882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on GVC participation based on national accounts and I-O tables availability. </a:t>
            </a:r>
          </a:p>
          <a:p>
            <a:r>
              <a:rPr lang="en-US" dirty="0"/>
              <a:t>WBG (2021): GVCs- an investment perspective</a:t>
            </a:r>
          </a:p>
          <a:p>
            <a:pPr marL="171450" indent="-171450">
              <a:buFont typeface="Arial" panose="020B0604020202020204" pitchFamily="34" charset="0"/>
              <a:buChar char="•"/>
            </a:pPr>
            <a:r>
              <a:rPr lang="en-US" dirty="0"/>
              <a:t>Uganda ‘downgraded’ its GVC participation from labor-intensive services being the dominant GVC archetype in 1990, it is commodities in 2015. </a:t>
            </a:r>
          </a:p>
          <a:p>
            <a:pPr marL="171450" indent="-171450">
              <a:buFont typeface="Arial" panose="020B0604020202020204" pitchFamily="34" charset="0"/>
              <a:buChar char="•"/>
            </a:pPr>
            <a:r>
              <a:rPr lang="en-US" dirty="0"/>
              <a:t>Forward participation is high in agriculture due to supply of coffee.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49</a:t>
            </a:fld>
            <a:endParaRPr lang="en-US"/>
          </a:p>
        </p:txBody>
      </p:sp>
    </p:spTree>
    <p:extLst>
      <p:ext uri="{BB962C8B-B14F-4D97-AF65-F5344CB8AC3E}">
        <p14:creationId xmlns:p14="http://schemas.microsoft.com/office/powerpoint/2010/main" val="4227409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2016 Oil Regulation: </a:t>
            </a:r>
          </a:p>
          <a:p>
            <a:pPr marL="0" marR="0">
              <a:lnSpc>
                <a:spcPct val="107000"/>
              </a:lnSpc>
              <a:spcBef>
                <a:spcPts val="0"/>
              </a:spcBef>
              <a:spcAft>
                <a:spcPts val="0"/>
              </a:spcAft>
            </a:pPr>
            <a:r>
              <a:rPr lang="en-US" dirty="0"/>
              <a:t>- Conditions for hiring local staff: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Article 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for management staff, at least 30% percent from the start of petroleum activities and the percentage must increase to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least 70% percent within five years after the start of the petroleum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for technical staff, at least 40% percent from the start of petroleum activities and the percentage must increase to at least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60% percent within five years after the start of the petroleum activities and 90% within ten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Support and middle staff, at least 95% from start of operations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-Conditions for biding process: </a:t>
            </a:r>
            <a:r>
              <a:rPr lang="en-US" b="1" dirty="0"/>
              <a:t>Article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licensee, contractor and subcontractor should ensure that the bidding process includes national content (local goods, local employment and technology transfer) as one of the requirements for qualification and it should be allocated 10% of the evaluation score. When bids are closed by 5% the bid with the highest level of national content should be selected.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Main takeaways on BUBU </a:t>
            </a:r>
          </a:p>
          <a:p>
            <a:r>
              <a:rPr lang="en-US" sz="1200" kern="1200" dirty="0">
                <a:solidFill>
                  <a:schemeClr val="tx1"/>
                </a:solidFill>
                <a:effectLst/>
                <a:latin typeface="+mn-lt"/>
                <a:ea typeface="+mn-ea"/>
                <a:cs typeface="+mn-cs"/>
              </a:rPr>
              <a:t>The policy objectives of the policy are described in the section 4.4 of the BUBU: </a:t>
            </a:r>
          </a:p>
          <a:p>
            <a:pPr lvl="0"/>
            <a:r>
              <a:rPr lang="en-US" sz="1200" kern="1200" dirty="0">
                <a:solidFill>
                  <a:schemeClr val="tx1"/>
                </a:solidFill>
                <a:effectLst/>
                <a:latin typeface="+mn-lt"/>
                <a:ea typeface="+mn-ea"/>
                <a:cs typeface="+mn-cs"/>
              </a:rPr>
              <a:t>20% of government procurement by value should be of local products and services </a:t>
            </a:r>
          </a:p>
          <a:p>
            <a:pPr lvl="0"/>
            <a:r>
              <a:rPr lang="en-US" sz="1200" kern="1200" dirty="0">
                <a:solidFill>
                  <a:schemeClr val="tx1"/>
                </a:solidFill>
                <a:effectLst/>
                <a:latin typeface="+mn-lt"/>
                <a:ea typeface="+mn-ea"/>
                <a:cs typeface="+mn-cs"/>
              </a:rPr>
              <a:t>50% of shelf space in supermarkets should be populated by local products </a:t>
            </a:r>
          </a:p>
          <a:p>
            <a:pPr lvl="0"/>
            <a:r>
              <a:rPr lang="en-US" sz="1200" kern="1200" dirty="0">
                <a:solidFill>
                  <a:schemeClr val="tx1"/>
                </a:solidFill>
                <a:effectLst/>
                <a:latin typeface="+mn-lt"/>
                <a:ea typeface="+mn-ea"/>
                <a:cs typeface="+mn-cs"/>
              </a:rPr>
              <a:t>50% of local products conform to national standards</a:t>
            </a:r>
          </a:p>
          <a:p>
            <a:pPr lvl="0"/>
            <a:r>
              <a:rPr lang="en-US" sz="1200" kern="1200" dirty="0">
                <a:solidFill>
                  <a:schemeClr val="tx1"/>
                </a:solidFill>
                <a:effectLst/>
                <a:latin typeface="+mn-lt"/>
                <a:ea typeface="+mn-ea"/>
                <a:cs typeface="+mn-cs"/>
              </a:rPr>
              <a:t>50% local resources and raw materials utilized in productions  </a:t>
            </a:r>
          </a:p>
          <a:p>
            <a:r>
              <a:rPr lang="en-US" sz="1200" kern="1200" dirty="0">
                <a:solidFill>
                  <a:schemeClr val="tx1"/>
                </a:solidFill>
                <a:effectLst/>
                <a:latin typeface="+mn-lt"/>
                <a:ea typeface="+mn-ea"/>
                <a:cs typeface="+mn-cs"/>
              </a:rPr>
              <a:t>BUBU Policy p.17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August 23,2017 by </a:t>
            </a:r>
            <a:r>
              <a:rPr lang="en-US" sz="1200" i="1" kern="1200" dirty="0">
                <a:solidFill>
                  <a:schemeClr val="tx1"/>
                </a:solidFill>
                <a:effectLst/>
                <a:latin typeface="+mn-lt"/>
                <a:ea typeface="+mn-ea"/>
                <a:cs typeface="+mn-cs"/>
              </a:rPr>
              <a:t>New Vision </a:t>
            </a:r>
            <a:r>
              <a:rPr lang="en-US" sz="1200" kern="1200" dirty="0">
                <a:solidFill>
                  <a:schemeClr val="tx1"/>
                </a:solidFill>
                <a:effectLst/>
                <a:latin typeface="+mn-lt"/>
                <a:ea typeface="+mn-ea"/>
                <a:cs typeface="+mn-cs"/>
              </a:rPr>
              <a:t>the Central Bank sees the policy as </a:t>
            </a:r>
            <a:r>
              <a:rPr lang="en-US" sz="1200" i="1" kern="1200" dirty="0">
                <a:solidFill>
                  <a:schemeClr val="tx1"/>
                </a:solidFill>
                <a:effectLst/>
                <a:latin typeface="+mn-lt"/>
                <a:ea typeface="+mn-ea"/>
                <a:cs typeface="+mn-cs"/>
              </a:rPr>
              <a:t>‘’protectionist and could and jeopardize Uganda’s exports to the regional market.’’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0FCE5-8C5C-4A85-9723-CA78BC461727}" type="slidenum">
              <a:rPr lang="en-US" smtClean="0"/>
              <a:t>51</a:t>
            </a:fld>
            <a:endParaRPr lang="en-US"/>
          </a:p>
        </p:txBody>
      </p:sp>
    </p:spTree>
    <p:extLst>
      <p:ext uri="{BB962C8B-B14F-4D97-AF65-F5344CB8AC3E}">
        <p14:creationId xmlns:p14="http://schemas.microsoft.com/office/powerpoint/2010/main" val="995548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Forcing linkages would hurt the competitiveness of (i) FDI located in Uganda, (ii) Uganda has an attractive location, and (iii) ultimately domestic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Promoting linkages as part or substitute for an import substitution policy usually fails </a:t>
            </a:r>
            <a:r>
              <a:rPr lang="en-US" dirty="0">
                <a:latin typeface="Calibri" panose="020F0502020204030204" pitchFamily="34" charset="0"/>
                <a:cs typeface="Calibri" panose="020F0502020204030204" pitchFamily="34" charset="0"/>
              </a:rPr>
              <a:t>because it works against comparative advantages and restricted access to imports tend to hurt local firm competitiveness.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FDI linkages require a level of trust and partnership between public and private sectors</a:t>
            </a:r>
            <a:r>
              <a:rPr lang="en-US" dirty="0">
                <a:latin typeface="Calibri" panose="020F0502020204030204" pitchFamily="34" charset="0"/>
                <a:cs typeface="Calibri" panose="020F0502020204030204" pitchFamily="34" charset="0"/>
              </a:rPr>
              <a:t>, FDI firms in particular. </a:t>
            </a:r>
          </a:p>
          <a:p>
            <a:r>
              <a:rPr lang="en-US" dirty="0">
                <a:latin typeface="Calibri" panose="020F0502020204030204" pitchFamily="34"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52</a:t>
            </a:fld>
            <a:endParaRPr lang="en-US"/>
          </a:p>
        </p:txBody>
      </p:sp>
    </p:spTree>
    <p:extLst>
      <p:ext uri="{BB962C8B-B14F-4D97-AF65-F5344CB8AC3E}">
        <p14:creationId xmlns:p14="http://schemas.microsoft.com/office/powerpoint/2010/main" val="1443916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6"/>
              </a:buClr>
              <a:buFont typeface="Wingdings" panose="05000000000000000000" pitchFamily="2" charset="2"/>
              <a:buChar char="Ø"/>
            </a:pPr>
            <a:r>
              <a:rPr lang="en-US" dirty="0"/>
              <a:t>Investment strategy: Mention that the National Investment Plan should take into account the comment from the </a:t>
            </a:r>
            <a:r>
              <a:rPr lang="en-US" b="0" dirty="0" err="1">
                <a:latin typeface="Calibri  "/>
              </a:rPr>
              <a:t>MoFE</a:t>
            </a:r>
            <a:r>
              <a:rPr lang="en-US" b="1" dirty="0">
                <a:latin typeface="Calibri  "/>
              </a:rPr>
              <a:t> </a:t>
            </a:r>
            <a:r>
              <a:rPr lang="en-US" b="0" dirty="0">
                <a:latin typeface="Calibri  "/>
              </a:rPr>
              <a:t>(</a:t>
            </a:r>
            <a:r>
              <a:rPr lang="en-US" b="0" dirty="0" err="1">
                <a:latin typeface="Calibri  "/>
              </a:rPr>
              <a:t>i.e</a:t>
            </a:r>
            <a:r>
              <a:rPr lang="en-US" b="0" dirty="0">
                <a:latin typeface="Calibri  "/>
              </a:rPr>
              <a:t> </a:t>
            </a:r>
            <a:r>
              <a:rPr lang="en-US" sz="1400" dirty="0">
                <a:latin typeface="Calibri  "/>
              </a:rPr>
              <a:t>Clear distinction of investment types and consideration for their different roles; make FDI diversification the central goal and measured in the targets set out. Also include reinvestments and FDI linkages, avoid regulatory functions for the IPA)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54</a:t>
            </a:fld>
            <a:endParaRPr lang="en-US"/>
          </a:p>
        </p:txBody>
      </p:sp>
    </p:spTree>
    <p:extLst>
      <p:ext uri="{BB962C8B-B14F-4D97-AF65-F5344CB8AC3E}">
        <p14:creationId xmlns:p14="http://schemas.microsoft.com/office/powerpoint/2010/main" val="1320397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DFID Industrial Policy stock take and sector deep dives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11618-5045-4CD3-8E92-B993132516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83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See </a:t>
            </a:r>
            <a:r>
              <a:rPr lang="en-US" sz="1800" b="0" i="0" u="none" strike="noStrike" baseline="0" dirty="0">
                <a:solidFill>
                  <a:srgbClr val="000000"/>
                </a:solidFill>
                <a:latin typeface="Times New Roman" panose="02020603050405020304" pitchFamily="18" charset="0"/>
              </a:rPr>
              <a:t> </a:t>
            </a:r>
            <a:r>
              <a:rPr lang="en-US" sz="1800" b="0" i="0" u="none" strike="noStrike" baseline="0">
                <a:solidFill>
                  <a:srgbClr val="000000"/>
                </a:solidFill>
                <a:latin typeface="Times New Roman" panose="02020603050405020304" pitchFamily="18" charset="0"/>
              </a:rPr>
              <a:t>ICT </a:t>
            </a:r>
            <a:r>
              <a:rPr lang="en-US" sz="1800" b="0" i="0" u="none" strike="noStrike" baseline="0" dirty="0">
                <a:solidFill>
                  <a:srgbClr val="000000"/>
                </a:solidFill>
                <a:latin typeface="Times New Roman" panose="02020603050405020304" pitchFamily="18" charset="0"/>
              </a:rPr>
              <a:t>Sector Strategic and Investment Plan</a:t>
            </a:r>
          </a:p>
          <a:p>
            <a:r>
              <a:rPr lang="en-US" sz="1800" b="0" i="0" u="none" strike="noStrike" baseline="0" dirty="0">
                <a:solidFill>
                  <a:srgbClr val="000000"/>
                </a:solidFill>
                <a:latin typeface="Times New Roman" panose="02020603050405020304" pitchFamily="18" charset="0"/>
              </a:rPr>
              <a:t>(2015/16 –2019/20 </a:t>
            </a:r>
            <a:r>
              <a:rPr lang="en-US" dirty="0"/>
              <a:t>p. 26-30, p. 69, p.80 </a:t>
            </a:r>
          </a:p>
        </p:txBody>
      </p:sp>
      <p:sp>
        <p:nvSpPr>
          <p:cNvPr id="4" name="Slide Number Placeholder 3"/>
          <p:cNvSpPr>
            <a:spLocks noGrp="1"/>
          </p:cNvSpPr>
          <p:nvPr>
            <p:ph type="sldNum" sz="quarter" idx="5"/>
          </p:nvPr>
        </p:nvSpPr>
        <p:spPr/>
        <p:txBody>
          <a:bodyPr/>
          <a:lstStyle/>
          <a:p>
            <a:fld id="{EA011618-5045-4CD3-8E92-B99313251630}" type="slidenum">
              <a:rPr lang="en-US" smtClean="0"/>
              <a:t>57</a:t>
            </a:fld>
            <a:endParaRPr lang="en-US"/>
          </a:p>
        </p:txBody>
      </p:sp>
    </p:spTree>
    <p:extLst>
      <p:ext uri="{BB962C8B-B14F-4D97-AF65-F5344CB8AC3E}">
        <p14:creationId xmlns:p14="http://schemas.microsoft.com/office/powerpoint/2010/main" val="4156620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Tourism Investment Profile and also </a:t>
            </a:r>
          </a:p>
          <a:p>
            <a:r>
              <a:rPr lang="en-US" dirty="0"/>
              <a:t>See https://africanarguments.org/2017/07/uganda-why-the-unrest-in-rwenzori-is-far-from-over/ for violence in the region </a:t>
            </a:r>
          </a:p>
        </p:txBody>
      </p:sp>
      <p:sp>
        <p:nvSpPr>
          <p:cNvPr id="4" name="Slide Number Placeholder 3"/>
          <p:cNvSpPr>
            <a:spLocks noGrp="1"/>
          </p:cNvSpPr>
          <p:nvPr>
            <p:ph type="sldNum" sz="quarter" idx="5"/>
          </p:nvPr>
        </p:nvSpPr>
        <p:spPr/>
        <p:txBody>
          <a:bodyPr/>
          <a:lstStyle/>
          <a:p>
            <a:fld id="{EA011618-5045-4CD3-8E92-B99313251630}" type="slidenum">
              <a:rPr lang="en-US" smtClean="0"/>
              <a:t>59</a:t>
            </a:fld>
            <a:endParaRPr lang="en-US"/>
          </a:p>
        </p:txBody>
      </p:sp>
    </p:spTree>
    <p:extLst>
      <p:ext uri="{BB962C8B-B14F-4D97-AF65-F5344CB8AC3E}">
        <p14:creationId xmlns:p14="http://schemas.microsoft.com/office/powerpoint/2010/main" val="3843271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importance that procedural barriers are ‘’horizontal’’ barriers that affect all sectors of the economy and by fixing them a country can greatly increase its FDI attraction. Both types of barriers are legal in nature.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FCE5-8C5C-4A85-9723-CA78BC461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260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0FCE5-8C5C-4A85-9723-CA78BC461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75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FDI project announcements are based on the Financial Times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fDi</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Markets database, the most comprehensive database tracking greenfield announcements of FDI projects. As the data is based on media announcements of FDI projects, not all greenfield FDI projects are fully captured and capital expenditures and job creation figures are often estimated. Such data is, however, useful for understanding trends and comparing with other economies.</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11</a:t>
            </a:fld>
            <a:endParaRPr lang="en-US"/>
          </a:p>
        </p:txBody>
      </p:sp>
    </p:spTree>
    <p:extLst>
      <p:ext uri="{BB962C8B-B14F-4D97-AF65-F5344CB8AC3E}">
        <p14:creationId xmlns:p14="http://schemas.microsoft.com/office/powerpoint/2010/main" val="2766795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64</a:t>
            </a:fld>
            <a:endParaRPr lang="en-US"/>
          </a:p>
        </p:txBody>
      </p:sp>
    </p:spTree>
    <p:extLst>
      <p:ext uri="{BB962C8B-B14F-4D97-AF65-F5344CB8AC3E}">
        <p14:creationId xmlns:p14="http://schemas.microsoft.com/office/powerpoint/2010/main" val="228481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Source: Author’s calculation of Bank of Uganda Private Sector Investment Surveys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Private Sector Investment Surveys were collated based on the availability of the reports from the Bank of Uganda. The surveys are subjected to sample size and based on the Bank of Uganda methodology.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Calibri" panose="020F0502020204030204" pitchFamily="34" charset="0"/>
                <a:ea typeface="MS PGothic" panose="020B0600070205080204" pitchFamily="34" charset="-128"/>
                <a:cs typeface="Arial" panose="020B0604020202020204" pitchFamily="34" charset="0"/>
              </a:rPr>
              <a:t>Extractives contributed 55% to FDI inflow over the period based on </a:t>
            </a:r>
            <a:r>
              <a:rPr lang="en-US" sz="1200" dirty="0" err="1">
                <a:solidFill>
                  <a:srgbClr val="002060"/>
                </a:solidFill>
                <a:latin typeface="Calibri" panose="020F0502020204030204" pitchFamily="34" charset="0"/>
                <a:ea typeface="MS PGothic" panose="020B0600070205080204" pitchFamily="34" charset="-128"/>
                <a:cs typeface="Arial" panose="020B0604020202020204" pitchFamily="34" charset="0"/>
              </a:rPr>
              <a:t>BoU</a:t>
            </a:r>
            <a:r>
              <a:rPr lang="en-US" sz="1200" dirty="0">
                <a:solidFill>
                  <a:srgbClr val="002060"/>
                </a:solidFill>
                <a:latin typeface="Calibri" panose="020F0502020204030204" pitchFamily="34" charset="0"/>
                <a:ea typeface="MS PGothic" panose="020B0600070205080204" pitchFamily="34" charset="-128"/>
                <a:cs typeface="Arial" panose="020B0604020202020204" pitchFamily="34" charset="0"/>
              </a:rPr>
              <a:t> data.</a:t>
            </a:r>
            <a:endParaRPr kumimoji="0" lang="en-US" sz="12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12</a:t>
            </a:fld>
            <a:endParaRPr lang="en-US"/>
          </a:p>
        </p:txBody>
      </p:sp>
    </p:spTree>
    <p:extLst>
      <p:ext uri="{BB962C8B-B14F-4D97-AF65-F5344CB8AC3E}">
        <p14:creationId xmlns:p14="http://schemas.microsoft.com/office/powerpoint/2010/main" val="114494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13</a:t>
            </a:fld>
            <a:endParaRPr lang="en-US"/>
          </a:p>
        </p:txBody>
      </p:sp>
    </p:spTree>
    <p:extLst>
      <p:ext uri="{BB962C8B-B14F-4D97-AF65-F5344CB8AC3E}">
        <p14:creationId xmlns:p14="http://schemas.microsoft.com/office/powerpoint/2010/main" val="427847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ISIC 4.1 sector classification, we analyzed investment performance based on their locational relevance using the revealed comparative advantage index (RCA). This RCA is based on greenfield investment projects available through the FT </a:t>
            </a:r>
            <a:r>
              <a:rPr lang="en-US" dirty="0" err="1"/>
              <a:t>fDi</a:t>
            </a:r>
            <a:r>
              <a:rPr lang="en-US" dirty="0"/>
              <a:t> market database.</a:t>
            </a:r>
          </a:p>
          <a:p>
            <a:pPr marL="0" indent="0">
              <a:buFont typeface="Arial" panose="020B0604020202020204" pitchFamily="34" charset="0"/>
              <a:buNone/>
            </a:pPr>
            <a:r>
              <a:rPr lang="en-US" dirty="0"/>
              <a:t>RCA: rising for accommodation, agriculture, construction, education, financial services, trade </a:t>
            </a:r>
          </a:p>
          <a:p>
            <a:pPr marL="0" indent="0">
              <a:buFont typeface="Arial" panose="020B0604020202020204" pitchFamily="34" charset="0"/>
              <a:buNone/>
            </a:pPr>
            <a:r>
              <a:rPr lang="en-US" dirty="0"/>
              <a:t>Previously high RCAs in electricity/utilities, mining and real estate reduced to zero. </a:t>
            </a:r>
          </a:p>
          <a:p>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14</a:t>
            </a:fld>
            <a:endParaRPr lang="en-US"/>
          </a:p>
        </p:txBody>
      </p:sp>
    </p:spTree>
    <p:extLst>
      <p:ext uri="{BB962C8B-B14F-4D97-AF65-F5344CB8AC3E}">
        <p14:creationId xmlns:p14="http://schemas.microsoft.com/office/powerpoint/2010/main" val="309517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Herfindahl-Hirschman Index (HHI) of geographic concentration is defined as the sum of the squares of FDI inward stock from a given country. It would take the value of 1 in a case where all FDI originates from one country and approach zero the more dispersed FDI projects are across source countries. Calculation excludes FDI from countries designated as tax havens. Negative bilateral stocks are treated as zeros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ndes" panose="02000000000000000000" pitchFamily="2" charset="0"/>
                <a:ea typeface="+mn-ea"/>
                <a:cs typeface="+mn-cs"/>
              </a:rPr>
              <a:t>Comparators are Ghana, Kenya, Nigeria, Rwanda, Tanzania</a:t>
            </a:r>
          </a:p>
          <a:p>
            <a:r>
              <a:rPr lang="en-US" dirty="0"/>
              <a:t>							</a:t>
            </a:r>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15</a:t>
            </a:fld>
            <a:endParaRPr lang="en-US"/>
          </a:p>
        </p:txBody>
      </p:sp>
    </p:spTree>
    <p:extLst>
      <p:ext uri="{BB962C8B-B14F-4D97-AF65-F5344CB8AC3E}">
        <p14:creationId xmlns:p14="http://schemas.microsoft.com/office/powerpoint/2010/main" val="156314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Benchmarking of locational FDI determinants. </a:t>
            </a:r>
            <a:r>
              <a:rPr lang="en-US" dirty="0"/>
              <a:t>Not all can be addressed through policy changes (e.g. market size) but it includes those factors known to be relevant to foreign investors in their location decision-making =&gt; affective Uganda’s attractiveness as an FDI destination.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Economic fundamentals are the most important determinants of FDI </a:t>
            </a:r>
            <a:r>
              <a:rPr lang="en-US" dirty="0"/>
              <a:t>(</a:t>
            </a:r>
            <a:r>
              <a:rPr lang="en-US" dirty="0" err="1"/>
              <a:t>Blonigen</a:t>
            </a:r>
            <a:r>
              <a:rPr lang="en-US" dirty="0"/>
              <a:t>, Bruce A. 2005; Neha and Singhania 2018). An economy’s market size and growth, industry structure, infrastructure and human capital largely determine the type and amount of FDI inflows.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A011618-5045-4CD3-8E92-B99313251630}" type="slidenum">
              <a:rPr lang="en-US" smtClean="0"/>
              <a:t>16</a:t>
            </a:fld>
            <a:endParaRPr lang="en-US"/>
          </a:p>
        </p:txBody>
      </p:sp>
    </p:spTree>
    <p:extLst>
      <p:ext uri="{BB962C8B-B14F-4D97-AF65-F5344CB8AC3E}">
        <p14:creationId xmlns:p14="http://schemas.microsoft.com/office/powerpoint/2010/main" val="377298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A7C3-783F-45C9-9F7C-D84093E4C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1D1F6-2CAF-4CC0-87C8-A4E0DBE22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BE6BBA-3614-43B3-AD9B-322E04CC2332}"/>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5" name="Footer Placeholder 4">
            <a:extLst>
              <a:ext uri="{FF2B5EF4-FFF2-40B4-BE49-F238E27FC236}">
                <a16:creationId xmlns:a16="http://schemas.microsoft.com/office/drawing/2014/main" id="{767E0460-7066-41C1-92C0-0D5051A2D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41BAC-5063-4146-8E3E-D7C6BF5497E7}"/>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31009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A4B8-0651-4F3C-88E4-9EF6CDD6A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5BC26-3DA5-4F34-8412-0A13E8FE6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BB26E-6FD4-4362-8457-C2E5AF725458}"/>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5" name="Footer Placeholder 4">
            <a:extLst>
              <a:ext uri="{FF2B5EF4-FFF2-40B4-BE49-F238E27FC236}">
                <a16:creationId xmlns:a16="http://schemas.microsoft.com/office/drawing/2014/main" id="{A481D26A-A6C0-456D-9712-BA748F4A5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EB971-5C6E-49CD-A61B-FAF047FCD6A5}"/>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20720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B8F08C-9E82-4BAB-B6B2-9E0B33D2C3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15478-06BA-4FFE-B1A6-3F5E44E058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E3ED7-E8A6-4393-B2FF-B20F9A336F78}"/>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5" name="Footer Placeholder 4">
            <a:extLst>
              <a:ext uri="{FF2B5EF4-FFF2-40B4-BE49-F238E27FC236}">
                <a16:creationId xmlns:a16="http://schemas.microsoft.com/office/drawing/2014/main" id="{8EEC075B-E881-48F5-9D46-12CF43B84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123DC-A06A-462B-A50E-8F76E92A40AD}"/>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217314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rgbClr val="139AF0"/>
          </a:solidFill>
          <a:ln w="9525">
            <a:noFill/>
            <a:round/>
            <a:headEnd/>
            <a:tailEnd/>
          </a:ln>
        </p:spPr>
        <p:txBody>
          <a:bodyPr>
            <a:prstTxWarp prst="textNoShape">
              <a:avLst/>
            </a:prstTxWarp>
          </a:bodyPr>
          <a:lstStyle/>
          <a:p>
            <a:pPr marL="115888" indent="-115888">
              <a:spcBef>
                <a:spcPct val="50000"/>
              </a:spcBef>
              <a:buFontTx/>
              <a:buChar char="•"/>
            </a:pPr>
            <a:endParaRPr lang="en-GB" sz="1300" b="0"/>
          </a:p>
        </p:txBody>
      </p:sp>
      <p:sp>
        <p:nvSpPr>
          <p:cNvPr id="7" name="Rectangle 6"/>
          <p:cNvSpPr>
            <a:spLocks noChangeArrowheads="1"/>
          </p:cNvSpPr>
          <p:nvPr/>
        </p:nvSpPr>
        <p:spPr bwMode="auto">
          <a:xfrm>
            <a:off x="0" y="4311651"/>
            <a:ext cx="12192000" cy="176213"/>
          </a:xfrm>
          <a:prstGeom prst="rect">
            <a:avLst/>
          </a:prstGeom>
          <a:solidFill>
            <a:schemeClr val="tx1"/>
          </a:solidFill>
          <a:ln w="9525">
            <a:noFill/>
            <a:round/>
            <a:headEnd/>
            <a:tailEnd/>
          </a:ln>
        </p:spPr>
        <p:txBody>
          <a:bodyPr>
            <a:prstTxWarp prst="textNoShape">
              <a:avLst/>
            </a:prstTxWarp>
          </a:bodyPr>
          <a:lstStyle/>
          <a:p>
            <a:pPr marL="115888" indent="-115888">
              <a:spcBef>
                <a:spcPct val="50000"/>
              </a:spcBef>
              <a:buFontTx/>
              <a:buChar char="•"/>
            </a:pPr>
            <a:endParaRPr lang="en-GB" sz="1300" b="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Drag picture to placeholder or click icon to add</a:t>
            </a:r>
            <a:endParaRPr lang="en-US" noProof="0" dirty="0"/>
          </a:p>
        </p:txBody>
      </p:sp>
      <p:sp>
        <p:nvSpPr>
          <p:cNvPr id="8" name="Rectangle 1028"/>
          <p:cNvSpPr>
            <a:spLocks noGrp="1" noChangeArrowheads="1"/>
          </p:cNvSpPr>
          <p:nvPr>
            <p:ph type="dt" sz="half" idx="17"/>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4623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1"/>
            <a:ext cx="12192000" cy="176213"/>
          </a:xfrm>
          <a:prstGeom prst="rect">
            <a:avLst/>
          </a:prstGeom>
          <a:solidFill>
            <a:schemeClr val="bg2"/>
          </a:solidFill>
          <a:ln w="9525">
            <a:noFill/>
            <a:round/>
            <a:headEnd/>
            <a:tailEnd/>
          </a:ln>
        </p:spPr>
        <p:txBody>
          <a:bodyPr>
            <a:prstTxWarp prst="textNoShape">
              <a:avLst/>
            </a:prstTxWarp>
          </a:bodyPr>
          <a:lstStyle/>
          <a:p>
            <a:pPr marL="115888" indent="-115888">
              <a:spcBef>
                <a:spcPct val="50000"/>
              </a:spcBef>
              <a:buFontTx/>
              <a:buChar char="•"/>
            </a:pPr>
            <a:endParaRPr lang="en-GB" sz="1300" b="0">
              <a:solidFill>
                <a:schemeClr val="bg2"/>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Drag picture to placeholder or click icon to add</a:t>
            </a:r>
            <a:endParaRPr lang="en-US" noProof="0" dirty="0"/>
          </a:p>
        </p:txBody>
      </p:sp>
      <p:sp>
        <p:nvSpPr>
          <p:cNvPr id="7" name="Rectangle 1028"/>
          <p:cNvSpPr>
            <a:spLocks noGrp="1" noChangeArrowheads="1"/>
          </p:cNvSpPr>
          <p:nvPr>
            <p:ph type="dt" sz="half" idx="17"/>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417078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chemeClr val="tx1"/>
          </a:solidFill>
          <a:ln w="9525">
            <a:noFill/>
            <a:round/>
            <a:headEnd/>
            <a:tailEnd/>
          </a:ln>
        </p:spPr>
        <p:txBody>
          <a:bodyPr>
            <a:prstTxWarp prst="textNoShape">
              <a:avLst/>
            </a:prstTxWarp>
          </a:bodyPr>
          <a:lstStyle/>
          <a:p>
            <a:pPr marL="115888" indent="-115888">
              <a:spcBef>
                <a:spcPct val="50000"/>
              </a:spcBef>
              <a:buFontTx/>
              <a:buChar char="•"/>
            </a:pPr>
            <a:endParaRPr lang="en-GB" sz="1300" b="0"/>
          </a:p>
        </p:txBody>
      </p:sp>
      <p:sp>
        <p:nvSpPr>
          <p:cNvPr id="7" name="Rectangle 6"/>
          <p:cNvSpPr>
            <a:spLocks noChangeArrowheads="1"/>
          </p:cNvSpPr>
          <p:nvPr/>
        </p:nvSpPr>
        <p:spPr bwMode="auto">
          <a:xfrm>
            <a:off x="0" y="4302126"/>
            <a:ext cx="12192000" cy="176213"/>
          </a:xfrm>
          <a:prstGeom prst="rect">
            <a:avLst/>
          </a:prstGeom>
          <a:solidFill>
            <a:schemeClr val="bg2"/>
          </a:solidFill>
          <a:ln w="9525">
            <a:noFill/>
            <a:round/>
            <a:headEnd/>
            <a:tailEnd/>
          </a:ln>
        </p:spPr>
        <p:txBody>
          <a:bodyPr>
            <a:prstTxWarp prst="textNoShape">
              <a:avLst/>
            </a:prstTxWarp>
          </a:bodyPr>
          <a:lstStyle/>
          <a:p>
            <a:pPr marL="115888" indent="-115888">
              <a:spcBef>
                <a:spcPct val="50000"/>
              </a:spcBef>
              <a:buFontTx/>
              <a:buChar char="•"/>
            </a:pPr>
            <a:endParaRPr lang="en-GB" sz="1300" b="0">
              <a:solidFill>
                <a:schemeClr val="bg1"/>
              </a:solidFill>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63556" y="4699002"/>
            <a:ext cx="3683744"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Drag picture to placeholder or click icon to add</a:t>
            </a:r>
            <a:endParaRPr lang="en-US" noProof="0" dirty="0"/>
          </a:p>
        </p:txBody>
      </p:sp>
      <p:sp>
        <p:nvSpPr>
          <p:cNvPr id="8" name="Rectangle 1028"/>
          <p:cNvSpPr>
            <a:spLocks noGrp="1" noChangeArrowheads="1"/>
          </p:cNvSpPr>
          <p:nvPr>
            <p:ph type="dt" sz="half" idx="17"/>
          </p:nvPr>
        </p:nvSpPr>
        <p:spPr>
          <a:xfrm>
            <a:off x="7622118" y="6116639"/>
            <a:ext cx="3625849" cy="306387"/>
          </a:xfrm>
        </p:spPr>
        <p:txBody>
          <a:bodyPr rIns="0" anchor="ctr"/>
          <a:lstStyle>
            <a:lvl1pPr algn="r">
              <a:defRPr b="0" i="0">
                <a:solidFill>
                  <a:schemeClr val="tx1"/>
                </a:solidFill>
                <a:latin typeface="Arial"/>
                <a:cs typeface="Arial"/>
              </a:defRPr>
            </a:lvl1pPr>
          </a:lstStyle>
          <a:p>
            <a:pPr>
              <a:defRPr/>
            </a:pPr>
            <a:endParaRPr lang="en-US"/>
          </a:p>
        </p:txBody>
      </p:sp>
      <p:pic>
        <p:nvPicPr>
          <p:cNvPr id="9" name="Picture 8">
            <a:extLst>
              <a:ext uri="{FF2B5EF4-FFF2-40B4-BE49-F238E27FC236}">
                <a16:creationId xmlns:a16="http://schemas.microsoft.com/office/drawing/2014/main" id="{0FC3F69F-E1B7-442C-AC40-82006A05F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906" y="5026428"/>
            <a:ext cx="3929237" cy="748192"/>
          </a:xfrm>
          <a:prstGeom prst="rect">
            <a:avLst/>
          </a:prstGeom>
        </p:spPr>
      </p:pic>
    </p:spTree>
    <p:extLst>
      <p:ext uri="{BB962C8B-B14F-4D97-AF65-F5344CB8AC3E}">
        <p14:creationId xmlns:p14="http://schemas.microsoft.com/office/powerpoint/2010/main" val="254555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5868B74-D128-49A5-AE28-0A219133465B}" type="datetime1">
              <a:rPr lang="en-US" smtClean="0"/>
              <a:t>12/7/2021</a:t>
            </a:fld>
            <a:endParaRPr lang="en-US"/>
          </a:p>
        </p:txBody>
      </p:sp>
      <p:sp>
        <p:nvSpPr>
          <p:cNvPr id="3" name="Footer Placeholder 2"/>
          <p:cNvSpPr>
            <a:spLocks noGrp="1"/>
          </p:cNvSpPr>
          <p:nvPr>
            <p:ph type="ftr" sz="quarter" idx="11"/>
          </p:nvPr>
        </p:nvSpPr>
        <p:spPr>
          <a:xfrm>
            <a:off x="988485" y="6356351"/>
            <a:ext cx="78867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80484" y="6356351"/>
            <a:ext cx="423333" cy="365125"/>
          </a:xfrm>
          <a:prstGeom prst="rect">
            <a:avLst/>
          </a:prstGeom>
        </p:spPr>
        <p:txBody>
          <a:bodyPr/>
          <a:lstStyle/>
          <a:p>
            <a:fld id="{B1B2F1D6-8E65-46DB-95B7-331DA8F8470F}" type="slidenum">
              <a:rPr lang="en-US" smtClean="0"/>
              <a:t>‹#›</a:t>
            </a:fld>
            <a:endParaRPr lang="en-US"/>
          </a:p>
        </p:txBody>
      </p:sp>
    </p:spTree>
    <p:extLst>
      <p:ext uri="{BB962C8B-B14F-4D97-AF65-F5344CB8AC3E}">
        <p14:creationId xmlns:p14="http://schemas.microsoft.com/office/powerpoint/2010/main" val="291893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prstClr val="white"/>
              </a:solidFill>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41896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F9E4-B62F-4CA2-9043-9A4744509A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FE6369-0D09-4E39-977D-0DE94C411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01419A-31E2-4B53-9E14-FC949E53B799}"/>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929DFB39-D150-49C2-B113-01FF08EF1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2E989-4701-40BE-8F9F-6F455FF5F061}"/>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315199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0C81-C34B-4793-A052-36ABD66824A6}"/>
              </a:ext>
            </a:extLst>
          </p:cNvPr>
          <p:cNvSpPr>
            <a:spLocks noGrp="1"/>
          </p:cNvSpPr>
          <p:nvPr>
            <p:ph type="ctrTitle"/>
          </p:nvPr>
        </p:nvSpPr>
        <p:spPr>
          <a:xfrm>
            <a:off x="1771650" y="220821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24920-D578-426D-9870-F6C0483AA782}"/>
              </a:ext>
            </a:extLst>
          </p:cNvPr>
          <p:cNvSpPr>
            <a:spLocks noGrp="1"/>
          </p:cNvSpPr>
          <p:nvPr>
            <p:ph type="subTitle" idx="1"/>
          </p:nvPr>
        </p:nvSpPr>
        <p:spPr>
          <a:xfrm>
            <a:off x="1771650" y="46482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A70326-EBC5-416E-91FF-B93B6B098220}"/>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FF4706E3-F1CF-471C-B19B-777AB21B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31875-4CDF-4357-8944-8E8C862F5C3F}"/>
              </a:ext>
            </a:extLst>
          </p:cNvPr>
          <p:cNvSpPr>
            <a:spLocks noGrp="1"/>
          </p:cNvSpPr>
          <p:nvPr>
            <p:ph type="sldNum" sz="quarter" idx="12"/>
          </p:nvPr>
        </p:nvSpPr>
        <p:spPr/>
        <p:txBody>
          <a:bodyPr/>
          <a:lstStyle/>
          <a:p>
            <a:fld id="{EC778DB7-3871-4A24-B671-25F06C88A784}" type="slidenum">
              <a:rPr lang="en-US" smtClean="0"/>
              <a:t>‹#›</a:t>
            </a:fld>
            <a:endParaRPr lang="en-US"/>
          </a:p>
        </p:txBody>
      </p:sp>
      <p:cxnSp>
        <p:nvCxnSpPr>
          <p:cNvPr id="8" name="Straight Connector 7">
            <a:extLst>
              <a:ext uri="{FF2B5EF4-FFF2-40B4-BE49-F238E27FC236}">
                <a16:creationId xmlns:a16="http://schemas.microsoft.com/office/drawing/2014/main" id="{F1FEA322-14BD-40F5-9C26-2C888EA0EAD9}"/>
              </a:ext>
            </a:extLst>
          </p:cNvPr>
          <p:cNvCxnSpPr/>
          <p:nvPr userDrawn="1"/>
        </p:nvCxnSpPr>
        <p:spPr>
          <a:xfrm>
            <a:off x="0" y="4648200"/>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95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7B9A-EBF1-42FE-A6A6-9286D14DEF98}"/>
              </a:ext>
            </a:extLst>
          </p:cNvPr>
          <p:cNvSpPr>
            <a:spLocks noGrp="1"/>
          </p:cNvSpPr>
          <p:nvPr>
            <p:ph type="title"/>
          </p:nvPr>
        </p:nvSpPr>
        <p:spPr/>
        <p:txBody>
          <a:bodyPr vert="horz" lIns="91440" tIns="45720" rIns="91440" bIns="45720" rtlCol="0" anchor="ctr">
            <a:normAutofit/>
          </a:bodyPr>
          <a:lstStyle>
            <a:lvl1pPr>
              <a:defRPr lang="en-US" b="1">
                <a:solidFill>
                  <a:schemeClr val="accent1">
                    <a:lumMod val="75000"/>
                  </a:schemeClr>
                </a:solidFill>
                <a:latin typeface="Abadi Extra Light" panose="020B0204020104020204" pitchFamily="34" charset="0"/>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F115F1A-EBE1-4122-A4FF-E95273E6FE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EB07F-78A6-4E15-816D-402EF7F2219B}"/>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287432FC-F952-470E-AA9D-AA8FCC3B5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0570C-B1FF-4F28-8CA5-0CBB36408FC9}"/>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9345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AB85-8F81-4A08-8C37-8A7D58E16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13D5C-4C11-4683-A90D-7C2B086D3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E1E63-DDB3-4D77-9B23-81DCDAD05D21}"/>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5" name="Footer Placeholder 4">
            <a:extLst>
              <a:ext uri="{FF2B5EF4-FFF2-40B4-BE49-F238E27FC236}">
                <a16:creationId xmlns:a16="http://schemas.microsoft.com/office/drawing/2014/main" id="{AADE05A9-8AB2-40FD-8281-8ACA1589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FA978-1F07-4523-8DF6-37E2D38CEBFC}"/>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278665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F9E4-B62F-4CA2-9043-9A4744509A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FE6369-0D09-4E39-977D-0DE94C411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01419A-31E2-4B53-9E14-FC949E53B799}"/>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929DFB39-D150-49C2-B113-01FF08EF1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2E989-4701-40BE-8F9F-6F455FF5F061}"/>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399770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845D-2878-4558-8A60-82F6895348EC}"/>
              </a:ext>
            </a:extLst>
          </p:cNvPr>
          <p:cNvSpPr>
            <a:spLocks noGrp="1"/>
          </p:cNvSpPr>
          <p:nvPr>
            <p:ph type="title"/>
          </p:nvPr>
        </p:nvSpPr>
        <p:spPr/>
        <p:txBody>
          <a:bodyPr vert="horz" lIns="91440" tIns="45720" rIns="91440" bIns="45720" rtlCol="0" anchor="ctr">
            <a:normAutofit/>
          </a:bodyPr>
          <a:lstStyle>
            <a:lvl1pPr>
              <a:defRPr lang="en-US" b="1">
                <a:solidFill>
                  <a:schemeClr val="accent1">
                    <a:lumMod val="75000"/>
                  </a:schemeClr>
                </a:solidFill>
                <a:latin typeface="Abadi Extra Light" panose="020B0204020104020204" pitchFamily="34" charset="0"/>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27CAF83-2FB2-4FD7-B08D-2563903834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0D84AD-5AAB-49FF-9A84-2287876E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6E4EB-9C52-49FB-969D-E9A7DD9342E9}"/>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6" name="Footer Placeholder 5">
            <a:extLst>
              <a:ext uri="{FF2B5EF4-FFF2-40B4-BE49-F238E27FC236}">
                <a16:creationId xmlns:a16="http://schemas.microsoft.com/office/drawing/2014/main" id="{D35B3539-358C-49CC-9124-153E8B85E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2A5F2-9CC2-4B30-87FA-C7C3042653FF}"/>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366815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BE55-A03B-4A1D-A7BF-AAE5C54DC4D8}"/>
              </a:ext>
            </a:extLst>
          </p:cNvPr>
          <p:cNvSpPr>
            <a:spLocks noGrp="1"/>
          </p:cNvSpPr>
          <p:nvPr>
            <p:ph type="title"/>
          </p:nvPr>
        </p:nvSpPr>
        <p:spPr>
          <a:xfrm>
            <a:off x="839788" y="298450"/>
            <a:ext cx="10515600" cy="1325563"/>
          </a:xfrm>
        </p:spPr>
        <p:txBody>
          <a:bodyPr vert="horz" lIns="91440" tIns="45720" rIns="91440" bIns="45720" rtlCol="0" anchor="ctr">
            <a:normAutofit/>
          </a:bodyPr>
          <a:lstStyle>
            <a:lvl1pPr>
              <a:defRPr lang="en-US" b="1">
                <a:solidFill>
                  <a:schemeClr val="accent1">
                    <a:lumMod val="75000"/>
                  </a:schemeClr>
                </a:solidFill>
                <a:latin typeface="Abadi Extra Light" panose="020B0204020104020204" pitchFamily="34" charset="0"/>
              </a:defRPr>
            </a:lvl1pPr>
          </a:lstStyle>
          <a:p>
            <a:pPr lvl="0"/>
            <a:r>
              <a:rPr lang="en-US"/>
              <a:t>Click to edit Master title style</a:t>
            </a:r>
          </a:p>
        </p:txBody>
      </p:sp>
      <p:sp>
        <p:nvSpPr>
          <p:cNvPr id="3" name="Text Placeholder 2">
            <a:extLst>
              <a:ext uri="{FF2B5EF4-FFF2-40B4-BE49-F238E27FC236}">
                <a16:creationId xmlns:a16="http://schemas.microsoft.com/office/drawing/2014/main" id="{13192EFF-4DB7-4154-9A73-5D726BC73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61D61-FC5E-4E2D-910B-5B5BAF558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92513-29B1-409F-A850-826C71A03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F0B36F-A86B-4B6C-B675-175BB2ACA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6D59D1-BADA-4E6A-B068-F0FCC3278917}"/>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8" name="Footer Placeholder 7">
            <a:extLst>
              <a:ext uri="{FF2B5EF4-FFF2-40B4-BE49-F238E27FC236}">
                <a16:creationId xmlns:a16="http://schemas.microsoft.com/office/drawing/2014/main" id="{1E224BCB-B91A-4322-B9BC-686AFD5657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433F6-8FF6-4DCA-873A-4A5F9A4D8046}"/>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211228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856-11F6-4A43-80AF-9BCD0B151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B751B-4B5D-4F4E-BA13-6A5491B54782}"/>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4" name="Footer Placeholder 3">
            <a:extLst>
              <a:ext uri="{FF2B5EF4-FFF2-40B4-BE49-F238E27FC236}">
                <a16:creationId xmlns:a16="http://schemas.microsoft.com/office/drawing/2014/main" id="{B20F7D04-E41B-427A-8175-67A04485D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DF8CF0-EC56-490B-A0A3-67B5CF13703F}"/>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3457388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CEA12-1BDA-4884-91D1-045C7CD0BB38}"/>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3" name="Footer Placeholder 2">
            <a:extLst>
              <a:ext uri="{FF2B5EF4-FFF2-40B4-BE49-F238E27FC236}">
                <a16:creationId xmlns:a16="http://schemas.microsoft.com/office/drawing/2014/main" id="{5CE02744-2C1E-4D38-A932-B457EA025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C5D06-7EC9-4D85-9012-9F0DC731F8F6}"/>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1305763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2D5B-5BB1-40FE-8107-BBA3E575A7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F835B-F20F-4845-A7E7-7527ACADD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D5B945-0821-477C-B782-BF73684B1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8AAD2-CBB1-469D-A595-E1A9185C782C}"/>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6" name="Footer Placeholder 5">
            <a:extLst>
              <a:ext uri="{FF2B5EF4-FFF2-40B4-BE49-F238E27FC236}">
                <a16:creationId xmlns:a16="http://schemas.microsoft.com/office/drawing/2014/main" id="{DBE9615F-6F1A-4B6C-820D-52FA535B7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00CAE-D7D6-49EB-BD48-47370FBB72DB}"/>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3871269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E2C2-D43B-471A-A781-3635D1450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5B5F78-54CB-42FA-AABB-B4BED187F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A92201-EE1F-4C38-ADBC-AA5A0CF6F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BB831-3193-4FD7-80AD-627ADCDFBF84}"/>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6" name="Footer Placeholder 5">
            <a:extLst>
              <a:ext uri="{FF2B5EF4-FFF2-40B4-BE49-F238E27FC236}">
                <a16:creationId xmlns:a16="http://schemas.microsoft.com/office/drawing/2014/main" id="{94A62C24-1E56-4CDA-B444-CD52EC27B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90B72-07EF-484E-8D3C-CF561C27385B}"/>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254893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6CAB-9442-4279-AC78-3AB57003BABB}"/>
              </a:ext>
            </a:extLst>
          </p:cNvPr>
          <p:cNvSpPr>
            <a:spLocks noGrp="1"/>
          </p:cNvSpPr>
          <p:nvPr>
            <p:ph type="title"/>
          </p:nvPr>
        </p:nvSpPr>
        <p:spPr/>
        <p:txBody>
          <a:bodyPr vert="horz" lIns="91440" tIns="45720" rIns="91440" bIns="45720" rtlCol="0" anchor="ctr">
            <a:normAutofit/>
          </a:bodyPr>
          <a:lstStyle>
            <a:lvl1pPr>
              <a:defRPr lang="en-US" b="1">
                <a:solidFill>
                  <a:schemeClr val="accent1">
                    <a:lumMod val="75000"/>
                  </a:schemeClr>
                </a:solidFill>
                <a:latin typeface="Abadi Extra Light" panose="020B0204020104020204" pitchFamily="34" charset="0"/>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0B007BD-55EA-4EEC-A583-D0C73A9B1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442AF-3B89-4B70-9D11-055BCA43C2D9}"/>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86800E62-9A28-47F2-851C-59DA83D60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3C9DB-B5B1-46AA-9077-20A74BEEDBDB}"/>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190099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223E66-D6DF-4B67-8EED-0148F7971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AD58C-E836-4F16-92CC-28AFB6C8F9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93182-4D28-453E-AE8A-C455F7DDCD26}"/>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F20C4CDB-7F97-4317-BC7E-86FF6BA62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1CC9A-D878-45C3-8FBB-691BD5602826}"/>
              </a:ext>
            </a:extLst>
          </p:cNvPr>
          <p:cNvSpPr>
            <a:spLocks noGrp="1"/>
          </p:cNvSpPr>
          <p:nvPr>
            <p:ph type="sldNum" sz="quarter" idx="12"/>
          </p:nvPr>
        </p:nvSpPr>
        <p:spPr/>
        <p:txBody>
          <a:bodyPr/>
          <a:lstStyle/>
          <a:p>
            <a:fld id="{EC778DB7-3871-4A24-B671-25F06C88A784}" type="slidenum">
              <a:rPr lang="en-US" smtClean="0"/>
              <a:t>‹#›</a:t>
            </a:fld>
            <a:endParaRPr lang="en-US"/>
          </a:p>
        </p:txBody>
      </p:sp>
    </p:spTree>
    <p:extLst>
      <p:ext uri="{BB962C8B-B14F-4D97-AF65-F5344CB8AC3E}">
        <p14:creationId xmlns:p14="http://schemas.microsoft.com/office/powerpoint/2010/main" val="3246317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717551" y="301627"/>
            <a:ext cx="10750549" cy="756707"/>
          </a:xfrm>
        </p:spPr>
        <p:txBody>
          <a:bodyPr anchor="b">
            <a:normAutofit/>
          </a:bodyPr>
          <a:lstStyle>
            <a:lvl1pPr>
              <a:defRPr sz="28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717551" y="1598613"/>
            <a:ext cx="10750549" cy="4613804"/>
          </a:xfrm>
        </p:spPr>
        <p:txBody>
          <a:bodyPr>
            <a:normAutofit/>
          </a:bodyPr>
          <a:lstStyle>
            <a:lvl1pPr>
              <a:lnSpc>
                <a:spcPct val="100000"/>
              </a:lnSpc>
              <a:spcBef>
                <a:spcPts val="2400"/>
              </a:spcBef>
              <a:tabLst>
                <a:tab pos="8402638" algn="r"/>
              </a:tabLst>
              <a:defRPr lang="en-US" sz="2200" smtClean="0">
                <a:solidFill>
                  <a:schemeClr val="tx2">
                    <a:lumMod val="65000"/>
                    <a:lumOff val="35000"/>
                  </a:schemeClr>
                </a:solidFill>
              </a:defRPr>
            </a:lvl1pPr>
            <a:lvl2pPr>
              <a:defRPr>
                <a:solidFill>
                  <a:schemeClr val="tx2">
                    <a:lumMod val="65000"/>
                    <a:lumOff val="35000"/>
                  </a:schemeClr>
                </a:solidFill>
              </a:defRPr>
            </a:lvl2pPr>
            <a:lvl3pPr>
              <a:defRPr>
                <a:solidFill>
                  <a:srgbClr val="263A48"/>
                </a:solidFill>
              </a:defRPr>
            </a:lvl3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5B4A138-489A-470C-899D-2B7A13381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4381" y="5986532"/>
            <a:ext cx="1773719" cy="451770"/>
          </a:xfrm>
          <a:prstGeom prst="rect">
            <a:avLst/>
          </a:prstGeom>
        </p:spPr>
      </p:pic>
    </p:spTree>
    <p:extLst>
      <p:ext uri="{BB962C8B-B14F-4D97-AF65-F5344CB8AC3E}">
        <p14:creationId xmlns:p14="http://schemas.microsoft.com/office/powerpoint/2010/main" val="3648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4DF0-D0CE-481A-A182-B8A93EC1E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724226-DB82-44D2-92F3-C28968BAA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06F44-28DB-4F7A-B11E-C7972405ADBA}"/>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5" name="Footer Placeholder 4">
            <a:extLst>
              <a:ext uri="{FF2B5EF4-FFF2-40B4-BE49-F238E27FC236}">
                <a16:creationId xmlns:a16="http://schemas.microsoft.com/office/drawing/2014/main" id="{8349E6ED-FE14-4099-8C17-63402BC1F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7F1DB-40D8-43EF-B643-EBCE9AE4FD02}"/>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2796408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4"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5"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6"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pic>
        <p:nvPicPr>
          <p:cNvPr id="8" name="Picture 10"/>
          <p:cNvPicPr>
            <a:picLocks noChangeAspect="1"/>
          </p:cNvPicPr>
          <p:nvPr/>
        </p:nvPicPr>
        <p:blipFill>
          <a:blip r:embed="rId2"/>
          <a:srcRect/>
          <a:stretch>
            <a:fillRect/>
          </a:stretch>
        </p:blipFill>
        <p:spPr bwMode="auto">
          <a:xfrm>
            <a:off x="9220200" y="6311900"/>
            <a:ext cx="2643717" cy="388938"/>
          </a:xfrm>
          <a:prstGeom prst="rect">
            <a:avLst/>
          </a:prstGeom>
          <a:noFill/>
          <a:ln w="9525">
            <a:noFill/>
            <a:miter lim="800000"/>
            <a:headEnd/>
            <a:tailEnd/>
          </a:ln>
        </p:spPr>
      </p:pic>
      <p:sp>
        <p:nvSpPr>
          <p:cNvPr id="9" name="Rectangle 9"/>
          <p:cNvSpPr>
            <a:spLocks noChangeArrowheads="1"/>
          </p:cNvSpPr>
          <p:nvPr/>
        </p:nvSpPr>
        <p:spPr bwMode="auto">
          <a:xfrm>
            <a:off x="0" y="785813"/>
            <a:ext cx="12192000" cy="176212"/>
          </a:xfrm>
          <a:prstGeom prst="rect">
            <a:avLst/>
          </a:prstGeom>
          <a:solidFill>
            <a:schemeClr val="bg2"/>
          </a:solidFill>
          <a:ln w="9525">
            <a:noFill/>
            <a:round/>
            <a:headEnd/>
            <a:tailEnd/>
          </a:ln>
        </p:spPr>
        <p:txBody>
          <a:bodyPr>
            <a:prstTxWarp prst="textNoShape">
              <a:avLst/>
            </a:prstTxWarp>
          </a:bodyPr>
          <a:lstStyle/>
          <a:p>
            <a:pPr marL="115888" indent="-115888">
              <a:spcBef>
                <a:spcPct val="50000"/>
              </a:spcBef>
              <a:buFontTx/>
              <a:buChar char="•"/>
            </a:pPr>
            <a:endParaRPr lang="en-GB" sz="1300" b="0">
              <a:solidFill>
                <a:schemeClr val="bg1"/>
              </a:solidFill>
            </a:endParaRPr>
          </a:p>
        </p:txBody>
      </p:sp>
      <p:sp>
        <p:nvSpPr>
          <p:cNvPr id="2" name="Title 1"/>
          <p:cNvSpPr>
            <a:spLocks noGrp="1"/>
          </p:cNvSpPr>
          <p:nvPr>
            <p:ph type="title"/>
          </p:nvPr>
        </p:nvSpPr>
        <p:spPr>
          <a:xfrm>
            <a:off x="475913" y="-50799"/>
            <a:ext cx="11282705" cy="756707"/>
          </a:xfrm>
        </p:spPr>
        <p:txBody>
          <a:bodyPr anchor="b"/>
          <a:lstStyle>
            <a:lvl1pPr>
              <a:defRPr sz="2200" b="0"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10" name="Footer Placeholder 5"/>
          <p:cNvSpPr>
            <a:spLocks noGrp="1"/>
          </p:cNvSpPr>
          <p:nvPr>
            <p:ph type="ftr" sz="quarter" idx="14"/>
          </p:nvPr>
        </p:nvSpPr>
        <p:spPr/>
        <p:txBody>
          <a:bodyPr/>
          <a:lstStyle>
            <a:lvl1pPr>
              <a:defRPr/>
            </a:lvl1pPr>
          </a:lstStyle>
          <a:p>
            <a:pPr>
              <a:defRPr/>
            </a:pPr>
            <a:endParaRPr lang="en-US"/>
          </a:p>
        </p:txBody>
      </p:sp>
      <p:sp>
        <p:nvSpPr>
          <p:cNvPr id="11" name="Slide Number Placeholder 7"/>
          <p:cNvSpPr>
            <a:spLocks noGrp="1"/>
          </p:cNvSpPr>
          <p:nvPr>
            <p:ph type="sldNum" sz="quarter" idx="15"/>
          </p:nvPr>
        </p:nvSpPr>
        <p:spPr/>
        <p:txBody>
          <a:bodyPr/>
          <a:lstStyle>
            <a:lvl1pPr>
              <a:defRPr/>
            </a:lvl1pPr>
          </a:lstStyle>
          <a:p>
            <a:fld id="{E3B6C742-8053-A548-B38F-A2A877FE5FE4}" type="slidenum">
              <a:rPr lang="en-GB"/>
              <a:pPr/>
              <a:t>‹#›</a:t>
            </a:fld>
            <a:endParaRPr lang="en-GB"/>
          </a:p>
        </p:txBody>
      </p:sp>
    </p:spTree>
    <p:extLst>
      <p:ext uri="{BB962C8B-B14F-4D97-AF65-F5344CB8AC3E}">
        <p14:creationId xmlns:p14="http://schemas.microsoft.com/office/powerpoint/2010/main" val="658879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Page">
    <p:spTree>
      <p:nvGrpSpPr>
        <p:cNvPr id="1" name=""/>
        <p:cNvGrpSpPr/>
        <p:nvPr/>
      </p:nvGrpSpPr>
      <p:grpSpPr>
        <a:xfrm>
          <a:off x="0" y="0"/>
          <a:ext cx="0" cy="0"/>
          <a:chOff x="0" y="0"/>
          <a:chExt cx="0" cy="0"/>
        </a:xfrm>
      </p:grpSpPr>
      <p:sp>
        <p:nvSpPr>
          <p:cNvPr id="4"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5"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6"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pic>
        <p:nvPicPr>
          <p:cNvPr id="7" name="Picture 10"/>
          <p:cNvPicPr>
            <a:picLocks noChangeAspect="1"/>
          </p:cNvPicPr>
          <p:nvPr/>
        </p:nvPicPr>
        <p:blipFill>
          <a:blip r:embed="rId2"/>
          <a:srcRect/>
          <a:stretch>
            <a:fillRect/>
          </a:stretch>
        </p:blipFill>
        <p:spPr bwMode="auto">
          <a:xfrm>
            <a:off x="9220200" y="6311900"/>
            <a:ext cx="2643717" cy="388938"/>
          </a:xfrm>
          <a:prstGeom prst="rect">
            <a:avLst/>
          </a:prstGeom>
          <a:noFill/>
          <a:ln w="9525">
            <a:noFill/>
            <a:miter lim="800000"/>
            <a:headEnd/>
            <a:tailEnd/>
          </a:ln>
        </p:spPr>
      </p:pic>
      <p:sp>
        <p:nvSpPr>
          <p:cNvPr id="8"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anchor="ctr">
            <a:prstTxWarp prst="textNoShape">
              <a:avLst/>
            </a:prstTxWarp>
          </a:bodyPr>
          <a:lstStyle/>
          <a:p>
            <a:endParaRPr lang="en-GB" sz="1800"/>
          </a:p>
        </p:txBody>
      </p:sp>
      <p:sp>
        <p:nvSpPr>
          <p:cNvPr id="9"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anchor="ctr">
            <a:prstTxWarp prst="textNoShape">
              <a:avLst/>
            </a:prstTxWarp>
          </a:bodyPr>
          <a:lstStyle/>
          <a:p>
            <a:endParaRPr lang="en-GB" sz="1800"/>
          </a:p>
        </p:txBody>
      </p:sp>
      <p:sp>
        <p:nvSpPr>
          <p:cNvPr id="10" name="Line 1086"/>
          <p:cNvSpPr>
            <a:spLocks noChangeShapeType="1"/>
          </p:cNvSpPr>
          <p:nvPr/>
        </p:nvSpPr>
        <p:spPr bwMode="auto">
          <a:xfrm>
            <a:off x="645585" y="617539"/>
            <a:ext cx="2116" cy="1587"/>
          </a:xfrm>
          <a:prstGeom prst="line">
            <a:avLst/>
          </a:prstGeom>
          <a:noFill/>
          <a:ln w="9525">
            <a:noFill/>
            <a:round/>
            <a:headEnd/>
            <a:tailEnd/>
          </a:ln>
        </p:spPr>
        <p:txBody>
          <a:bodyPr>
            <a:prstTxWarp prst="textNoShape">
              <a:avLst/>
            </a:prstTxWarp>
          </a:bodyPr>
          <a:lstStyle/>
          <a:p>
            <a:endParaRPr lang="en-GB" sz="1800"/>
          </a:p>
        </p:txBody>
      </p:sp>
      <p:sp>
        <p:nvSpPr>
          <p:cNvPr id="11" name="Line 1087"/>
          <p:cNvSpPr>
            <a:spLocks noChangeShapeType="1"/>
          </p:cNvSpPr>
          <p:nvPr/>
        </p:nvSpPr>
        <p:spPr bwMode="auto">
          <a:xfrm>
            <a:off x="645585" y="617539"/>
            <a:ext cx="2116" cy="1587"/>
          </a:xfrm>
          <a:prstGeom prst="line">
            <a:avLst/>
          </a:prstGeom>
          <a:noFill/>
          <a:ln w="9525">
            <a:noFill/>
            <a:round/>
            <a:headEnd/>
            <a:tailEnd/>
          </a:ln>
        </p:spPr>
        <p:txBody>
          <a:bodyPr>
            <a:prstTxWarp prst="textNoShape">
              <a:avLst/>
            </a:prstTxWarp>
          </a:bodyPr>
          <a:lstStyle/>
          <a:p>
            <a:endParaRPr lang="en-GB" sz="1800"/>
          </a:p>
        </p:txBody>
      </p:sp>
      <p:sp>
        <p:nvSpPr>
          <p:cNvPr id="12" name="Rectangle 1088"/>
          <p:cNvSpPr>
            <a:spLocks noChangeArrowheads="1"/>
          </p:cNvSpPr>
          <p:nvPr/>
        </p:nvSpPr>
        <p:spPr bwMode="auto">
          <a:xfrm>
            <a:off x="645585" y="617539"/>
            <a:ext cx="2116" cy="1587"/>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3" name="Rectangle 1089"/>
          <p:cNvSpPr>
            <a:spLocks noChangeArrowheads="1"/>
          </p:cNvSpPr>
          <p:nvPr/>
        </p:nvSpPr>
        <p:spPr bwMode="auto">
          <a:xfrm>
            <a:off x="645585" y="617539"/>
            <a:ext cx="2116" cy="1587"/>
          </a:xfrm>
          <a:prstGeom prst="rect">
            <a:avLst/>
          </a:prstGeom>
          <a:no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4"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15"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prstTxWarp prst="textNoShape">
              <a:avLst/>
            </a:prstTxWarp>
          </a:bodyPr>
          <a:lstStyle/>
          <a:p>
            <a:endParaRPr lang="en-GB" sz="1800"/>
          </a:p>
        </p:txBody>
      </p:sp>
      <p:sp>
        <p:nvSpPr>
          <p:cNvPr id="16"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17"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prstTxWarp prst="textNoShape">
              <a:avLst/>
            </a:prstTxWarp>
          </a:bodyPr>
          <a:lstStyle/>
          <a:p>
            <a:endParaRPr lang="en-GB" sz="1800"/>
          </a:p>
        </p:txBody>
      </p:sp>
      <p:sp>
        <p:nvSpPr>
          <p:cNvPr id="18"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prstTxWarp prst="textNoShape">
              <a:avLst/>
            </a:prstTxWarp>
          </a:bodyPr>
          <a:lstStyle/>
          <a:p>
            <a:endParaRPr lang="en-GB" sz="1800"/>
          </a:p>
        </p:txBody>
      </p:sp>
      <p:sp>
        <p:nvSpPr>
          <p:cNvPr id="19"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20"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21"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prstTxWarp prst="textNoShape">
              <a:avLst/>
            </a:prstTxWarp>
          </a:bodyPr>
          <a:lstStyle/>
          <a:p>
            <a:endParaRPr lang="en-GB" sz="1800"/>
          </a:p>
        </p:txBody>
      </p:sp>
      <p:sp>
        <p:nvSpPr>
          <p:cNvPr id="22"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prstTxWarp prst="textNoShape">
              <a:avLst/>
            </a:prstTxWarp>
          </a:bodyPr>
          <a:lstStyle/>
          <a:p>
            <a:endParaRPr lang="en-GB" sz="1800"/>
          </a:p>
        </p:txBody>
      </p:sp>
      <p:sp>
        <p:nvSpPr>
          <p:cNvPr id="23"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24"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prstTxWarp prst="textNoShape">
              <a:avLst/>
            </a:prstTxWarp>
          </a:bodyPr>
          <a:lstStyle/>
          <a:p>
            <a:endParaRPr lang="en-GB" sz="1800"/>
          </a:p>
        </p:txBody>
      </p:sp>
      <p:sp>
        <p:nvSpPr>
          <p:cNvPr id="25"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26"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27"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prstTxWarp prst="textNoShape">
              <a:avLst/>
            </a:prstTxWarp>
          </a:bodyPr>
          <a:lstStyle/>
          <a:p>
            <a:endParaRPr lang="en-GB" sz="1800"/>
          </a:p>
        </p:txBody>
      </p:sp>
      <p:sp>
        <p:nvSpPr>
          <p:cNvPr id="28" name="Line 1187"/>
          <p:cNvSpPr>
            <a:spLocks noChangeShapeType="1"/>
          </p:cNvSpPr>
          <p:nvPr/>
        </p:nvSpPr>
        <p:spPr bwMode="auto">
          <a:xfrm>
            <a:off x="759885" y="520700"/>
            <a:ext cx="2116" cy="1588"/>
          </a:xfrm>
          <a:prstGeom prst="line">
            <a:avLst/>
          </a:prstGeom>
          <a:noFill/>
          <a:ln w="9525">
            <a:noFill/>
            <a:round/>
            <a:headEnd/>
            <a:tailEnd/>
          </a:ln>
        </p:spPr>
        <p:txBody>
          <a:bodyPr>
            <a:prstTxWarp prst="textNoShape">
              <a:avLst/>
            </a:prstTxWarp>
          </a:bodyPr>
          <a:lstStyle/>
          <a:p>
            <a:endParaRPr lang="en-GB" sz="1800"/>
          </a:p>
        </p:txBody>
      </p:sp>
      <p:sp>
        <p:nvSpPr>
          <p:cNvPr id="29" name="Line 1188"/>
          <p:cNvSpPr>
            <a:spLocks noChangeShapeType="1"/>
          </p:cNvSpPr>
          <p:nvPr/>
        </p:nvSpPr>
        <p:spPr bwMode="auto">
          <a:xfrm>
            <a:off x="759885" y="520700"/>
            <a:ext cx="2116" cy="1588"/>
          </a:xfrm>
          <a:prstGeom prst="line">
            <a:avLst/>
          </a:prstGeom>
          <a:noFill/>
          <a:ln w="9525">
            <a:noFill/>
            <a:round/>
            <a:headEnd/>
            <a:tailEnd/>
          </a:ln>
        </p:spPr>
        <p:txBody>
          <a:bodyPr>
            <a:prstTxWarp prst="textNoShape">
              <a:avLst/>
            </a:prstTxWarp>
          </a:bodyPr>
          <a:lstStyle/>
          <a:p>
            <a:endParaRPr lang="en-GB" sz="1800"/>
          </a:p>
        </p:txBody>
      </p:sp>
      <p:sp>
        <p:nvSpPr>
          <p:cNvPr id="30"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31"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32"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33" name="Rectangle 1215"/>
          <p:cNvSpPr>
            <a:spLocks noChangeArrowheads="1"/>
          </p:cNvSpPr>
          <p:nvPr/>
        </p:nvSpPr>
        <p:spPr bwMode="auto">
          <a:xfrm>
            <a:off x="793751" y="627064"/>
            <a:ext cx="2116" cy="1587"/>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34"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35"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36"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prstTxWarp prst="textNoShape">
              <a:avLst/>
            </a:prstTxWarp>
          </a:bodyPr>
          <a:lstStyle/>
          <a:p>
            <a:endParaRPr lang="en-GB" sz="1800"/>
          </a:p>
        </p:txBody>
      </p:sp>
      <p:sp>
        <p:nvSpPr>
          <p:cNvPr id="37"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38" name="Line 1237"/>
          <p:cNvSpPr>
            <a:spLocks noChangeShapeType="1"/>
          </p:cNvSpPr>
          <p:nvPr/>
        </p:nvSpPr>
        <p:spPr bwMode="auto">
          <a:xfrm>
            <a:off x="971551" y="544514"/>
            <a:ext cx="2116" cy="1587"/>
          </a:xfrm>
          <a:prstGeom prst="line">
            <a:avLst/>
          </a:prstGeom>
          <a:noFill/>
          <a:ln w="9525">
            <a:noFill/>
            <a:round/>
            <a:headEnd/>
            <a:tailEnd/>
          </a:ln>
        </p:spPr>
        <p:txBody>
          <a:bodyPr>
            <a:prstTxWarp prst="textNoShape">
              <a:avLst/>
            </a:prstTxWarp>
          </a:bodyPr>
          <a:lstStyle/>
          <a:p>
            <a:endParaRPr lang="en-GB" sz="1800"/>
          </a:p>
        </p:txBody>
      </p:sp>
      <p:sp>
        <p:nvSpPr>
          <p:cNvPr id="39" name="Line 1238"/>
          <p:cNvSpPr>
            <a:spLocks noChangeShapeType="1"/>
          </p:cNvSpPr>
          <p:nvPr/>
        </p:nvSpPr>
        <p:spPr bwMode="auto">
          <a:xfrm>
            <a:off x="971551" y="544514"/>
            <a:ext cx="2116" cy="1587"/>
          </a:xfrm>
          <a:prstGeom prst="line">
            <a:avLst/>
          </a:prstGeom>
          <a:noFill/>
          <a:ln w="9525">
            <a:noFill/>
            <a:round/>
            <a:headEnd/>
            <a:tailEnd/>
          </a:ln>
        </p:spPr>
        <p:txBody>
          <a:bodyPr>
            <a:prstTxWarp prst="textNoShape">
              <a:avLst/>
            </a:prstTxWarp>
          </a:bodyPr>
          <a:lstStyle/>
          <a:p>
            <a:endParaRPr lang="en-GB" sz="1800"/>
          </a:p>
        </p:txBody>
      </p:sp>
      <p:sp>
        <p:nvSpPr>
          <p:cNvPr id="40"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41"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42"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43"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prstTxWarp prst="textNoShape">
              <a:avLst/>
            </a:prstTxWarp>
          </a:bodyPr>
          <a:lstStyle/>
          <a:p>
            <a:endParaRPr lang="en-GB" sz="1800"/>
          </a:p>
        </p:txBody>
      </p:sp>
      <p:sp>
        <p:nvSpPr>
          <p:cNvPr id="44"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prstTxWarp prst="textNoShape">
              <a:avLst/>
            </a:prstTxWarp>
          </a:bodyPr>
          <a:lstStyle/>
          <a:p>
            <a:endParaRPr lang="en-GB" sz="1800"/>
          </a:p>
        </p:txBody>
      </p:sp>
      <p:sp>
        <p:nvSpPr>
          <p:cNvPr id="45"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46" name="Rectangle 1256"/>
          <p:cNvSpPr>
            <a:spLocks noChangeArrowheads="1"/>
          </p:cNvSpPr>
          <p:nvPr/>
        </p:nvSpPr>
        <p:spPr bwMode="auto">
          <a:xfrm>
            <a:off x="963085" y="550864"/>
            <a:ext cx="2116" cy="1587"/>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47"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48"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49"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prstTxWarp prst="textNoShape">
              <a:avLst/>
            </a:prstTxWarp>
          </a:bodyPr>
          <a:lstStyle/>
          <a:p>
            <a:endParaRPr lang="en-GB" sz="1800"/>
          </a:p>
        </p:txBody>
      </p:sp>
      <p:sp>
        <p:nvSpPr>
          <p:cNvPr id="50" name="Line 1270"/>
          <p:cNvSpPr>
            <a:spLocks noChangeShapeType="1"/>
          </p:cNvSpPr>
          <p:nvPr/>
        </p:nvSpPr>
        <p:spPr bwMode="auto">
          <a:xfrm>
            <a:off x="971551" y="530225"/>
            <a:ext cx="2116" cy="1588"/>
          </a:xfrm>
          <a:prstGeom prst="line">
            <a:avLst/>
          </a:prstGeom>
          <a:noFill/>
          <a:ln w="9525">
            <a:noFill/>
            <a:round/>
            <a:headEnd/>
            <a:tailEnd/>
          </a:ln>
        </p:spPr>
        <p:txBody>
          <a:bodyPr>
            <a:prstTxWarp prst="textNoShape">
              <a:avLst/>
            </a:prstTxWarp>
          </a:bodyPr>
          <a:lstStyle/>
          <a:p>
            <a:endParaRPr lang="en-GB" sz="1800"/>
          </a:p>
        </p:txBody>
      </p:sp>
      <p:sp>
        <p:nvSpPr>
          <p:cNvPr id="51" name="Line 1271"/>
          <p:cNvSpPr>
            <a:spLocks noChangeShapeType="1"/>
          </p:cNvSpPr>
          <p:nvPr/>
        </p:nvSpPr>
        <p:spPr bwMode="auto">
          <a:xfrm>
            <a:off x="971551" y="530225"/>
            <a:ext cx="2116" cy="1588"/>
          </a:xfrm>
          <a:prstGeom prst="line">
            <a:avLst/>
          </a:prstGeom>
          <a:noFill/>
          <a:ln w="9525">
            <a:noFill/>
            <a:round/>
            <a:headEnd/>
            <a:tailEnd/>
          </a:ln>
        </p:spPr>
        <p:txBody>
          <a:bodyPr>
            <a:prstTxWarp prst="textNoShape">
              <a:avLst/>
            </a:prstTxWarp>
          </a:bodyPr>
          <a:lstStyle/>
          <a:p>
            <a:endParaRPr lang="en-GB" sz="1800"/>
          </a:p>
        </p:txBody>
      </p:sp>
      <p:sp>
        <p:nvSpPr>
          <p:cNvPr id="52" name="Rectangle 1272"/>
          <p:cNvSpPr>
            <a:spLocks noChangeArrowheads="1"/>
          </p:cNvSpPr>
          <p:nvPr/>
        </p:nvSpPr>
        <p:spPr bwMode="auto">
          <a:xfrm>
            <a:off x="971551" y="530225"/>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53" name="Rectangle 1273"/>
          <p:cNvSpPr>
            <a:spLocks noChangeArrowheads="1"/>
          </p:cNvSpPr>
          <p:nvPr/>
        </p:nvSpPr>
        <p:spPr bwMode="auto">
          <a:xfrm>
            <a:off x="971551" y="530225"/>
            <a:ext cx="2116" cy="1588"/>
          </a:xfrm>
          <a:prstGeom prst="rect">
            <a:avLst/>
          </a:prstGeom>
          <a:no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54" name="Line 1274"/>
          <p:cNvSpPr>
            <a:spLocks noChangeShapeType="1"/>
          </p:cNvSpPr>
          <p:nvPr/>
        </p:nvSpPr>
        <p:spPr bwMode="auto">
          <a:xfrm>
            <a:off x="971551" y="527050"/>
            <a:ext cx="2116" cy="1588"/>
          </a:xfrm>
          <a:prstGeom prst="line">
            <a:avLst/>
          </a:prstGeom>
          <a:noFill/>
          <a:ln w="9525">
            <a:noFill/>
            <a:round/>
            <a:headEnd/>
            <a:tailEnd/>
          </a:ln>
        </p:spPr>
        <p:txBody>
          <a:bodyPr>
            <a:prstTxWarp prst="textNoShape">
              <a:avLst/>
            </a:prstTxWarp>
          </a:bodyPr>
          <a:lstStyle/>
          <a:p>
            <a:endParaRPr lang="en-GB" sz="1800"/>
          </a:p>
        </p:txBody>
      </p:sp>
      <p:sp>
        <p:nvSpPr>
          <p:cNvPr id="55" name="Line 1275"/>
          <p:cNvSpPr>
            <a:spLocks noChangeShapeType="1"/>
          </p:cNvSpPr>
          <p:nvPr/>
        </p:nvSpPr>
        <p:spPr bwMode="auto">
          <a:xfrm>
            <a:off x="971551" y="527050"/>
            <a:ext cx="2116" cy="1588"/>
          </a:xfrm>
          <a:prstGeom prst="line">
            <a:avLst/>
          </a:prstGeom>
          <a:noFill/>
          <a:ln w="9525">
            <a:noFill/>
            <a:round/>
            <a:headEnd/>
            <a:tailEnd/>
          </a:ln>
        </p:spPr>
        <p:txBody>
          <a:bodyPr>
            <a:prstTxWarp prst="textNoShape">
              <a:avLst/>
            </a:prstTxWarp>
          </a:bodyPr>
          <a:lstStyle/>
          <a:p>
            <a:endParaRPr lang="en-GB" sz="1800"/>
          </a:p>
        </p:txBody>
      </p:sp>
      <p:sp>
        <p:nvSpPr>
          <p:cNvPr id="56"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57"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prstTxWarp prst="textNoShape">
              <a:avLst/>
            </a:prstTxWarp>
          </a:bodyPr>
          <a:lstStyle/>
          <a:p>
            <a:endParaRPr lang="en-GB" sz="1800"/>
          </a:p>
        </p:txBody>
      </p:sp>
      <p:sp>
        <p:nvSpPr>
          <p:cNvPr id="58"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prstTxWarp prst="textNoShape">
              <a:avLst/>
            </a:prstTxWarp>
          </a:bodyPr>
          <a:lstStyle/>
          <a:p>
            <a:endParaRPr lang="en-GB" sz="1800"/>
          </a:p>
        </p:txBody>
      </p:sp>
      <p:sp>
        <p:nvSpPr>
          <p:cNvPr id="59" name="Rectangle 1335"/>
          <p:cNvSpPr>
            <a:spLocks noChangeArrowheads="1"/>
          </p:cNvSpPr>
          <p:nvPr/>
        </p:nvSpPr>
        <p:spPr bwMode="auto">
          <a:xfrm>
            <a:off x="624418" y="5080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0" name="Rectangle 1336"/>
          <p:cNvSpPr>
            <a:spLocks noChangeArrowheads="1"/>
          </p:cNvSpPr>
          <p:nvPr/>
        </p:nvSpPr>
        <p:spPr bwMode="auto">
          <a:xfrm>
            <a:off x="632885" y="4953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1" name="Rectangle 1337"/>
          <p:cNvSpPr>
            <a:spLocks noChangeArrowheads="1"/>
          </p:cNvSpPr>
          <p:nvPr/>
        </p:nvSpPr>
        <p:spPr bwMode="auto">
          <a:xfrm>
            <a:off x="632885" y="4953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2" name="Rectangle 1340"/>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3" name="Rectangle 1341"/>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4" name="Rectangle 1342"/>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5" name="Rectangle 1343"/>
          <p:cNvSpPr>
            <a:spLocks noChangeArrowheads="1"/>
          </p:cNvSpPr>
          <p:nvPr/>
        </p:nvSpPr>
        <p:spPr bwMode="auto">
          <a:xfrm>
            <a:off x="624418" y="5080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6" name="Rectangle 1344"/>
          <p:cNvSpPr>
            <a:spLocks noChangeArrowheads="1"/>
          </p:cNvSpPr>
          <p:nvPr/>
        </p:nvSpPr>
        <p:spPr bwMode="auto">
          <a:xfrm>
            <a:off x="620185" y="485776"/>
            <a:ext cx="2116" cy="3175"/>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Footer Placeholder 8"/>
          <p:cNvSpPr>
            <a:spLocks noGrp="1"/>
          </p:cNvSpPr>
          <p:nvPr>
            <p:ph type="ftr" sz="quarter" idx="11"/>
          </p:nvPr>
        </p:nvSpPr>
        <p:spPr/>
        <p:txBody>
          <a:bodyPr/>
          <a:lstStyle>
            <a:lvl1pPr>
              <a:defRPr/>
            </a:lvl1pPr>
          </a:lstStyle>
          <a:p>
            <a:pPr>
              <a:defRPr/>
            </a:pPr>
            <a:endParaRPr lang="en-US" dirty="0"/>
          </a:p>
        </p:txBody>
      </p:sp>
      <p:sp>
        <p:nvSpPr>
          <p:cNvPr id="68" name="Slide Number Placeholder 9"/>
          <p:cNvSpPr>
            <a:spLocks noGrp="1"/>
          </p:cNvSpPr>
          <p:nvPr>
            <p:ph type="sldNum" sz="quarter" idx="12"/>
          </p:nvPr>
        </p:nvSpPr>
        <p:spPr/>
        <p:txBody>
          <a:bodyPr/>
          <a:lstStyle>
            <a:lvl1pPr>
              <a:defRPr/>
            </a:lvl1pPr>
          </a:lstStyle>
          <a:p>
            <a:fld id="{C8191185-25DB-BA4B-BCA0-C21BCC045C65}" type="slidenum">
              <a:rPr lang="en-GB"/>
              <a:pPr/>
              <a:t>‹#›</a:t>
            </a:fld>
            <a:endParaRPr lang="en-GB"/>
          </a:p>
        </p:txBody>
      </p:sp>
    </p:spTree>
    <p:extLst>
      <p:ext uri="{BB962C8B-B14F-4D97-AF65-F5344CB8AC3E}">
        <p14:creationId xmlns:p14="http://schemas.microsoft.com/office/powerpoint/2010/main" val="125883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Page with Sub-Title">
    <p:spTree>
      <p:nvGrpSpPr>
        <p:cNvPr id="1" name=""/>
        <p:cNvGrpSpPr/>
        <p:nvPr/>
      </p:nvGrpSpPr>
      <p:grpSpPr>
        <a:xfrm>
          <a:off x="0" y="0"/>
          <a:ext cx="0" cy="0"/>
          <a:chOff x="0" y="0"/>
          <a:chExt cx="0" cy="0"/>
        </a:xfrm>
      </p:grpSpPr>
      <p:sp>
        <p:nvSpPr>
          <p:cNvPr id="5"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7"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8"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pic>
        <p:nvPicPr>
          <p:cNvPr id="9" name="Picture 10"/>
          <p:cNvPicPr>
            <a:picLocks noChangeAspect="1"/>
          </p:cNvPicPr>
          <p:nvPr/>
        </p:nvPicPr>
        <p:blipFill>
          <a:blip r:embed="rId2"/>
          <a:srcRect/>
          <a:stretch>
            <a:fillRect/>
          </a:stretch>
        </p:blipFill>
        <p:spPr bwMode="auto">
          <a:xfrm>
            <a:off x="9220200" y="6311900"/>
            <a:ext cx="2643717" cy="388938"/>
          </a:xfrm>
          <a:prstGeom prst="rect">
            <a:avLst/>
          </a:prstGeom>
          <a:noFill/>
          <a:ln w="9525">
            <a:noFill/>
            <a:miter lim="800000"/>
            <a:headEnd/>
            <a:tailEnd/>
          </a:ln>
        </p:spPr>
      </p:pic>
      <p:sp>
        <p:nvSpPr>
          <p:cNvPr id="10"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anchor="ctr">
            <a:prstTxWarp prst="textNoShape">
              <a:avLst/>
            </a:prstTxWarp>
          </a:bodyPr>
          <a:lstStyle/>
          <a:p>
            <a:endParaRPr lang="en-GB" sz="1800"/>
          </a:p>
        </p:txBody>
      </p:sp>
      <p:sp>
        <p:nvSpPr>
          <p:cNvPr id="11"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anchor="ctr">
            <a:prstTxWarp prst="textNoShape">
              <a:avLst/>
            </a:prstTxWarp>
          </a:bodyPr>
          <a:lstStyle/>
          <a:p>
            <a:endParaRPr lang="en-GB"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12" name="Footer Placeholder 1"/>
          <p:cNvSpPr>
            <a:spLocks noGrp="1"/>
          </p:cNvSpPr>
          <p:nvPr>
            <p:ph type="ftr" sz="quarter" idx="15"/>
          </p:nvPr>
        </p:nvSpPr>
        <p:spPr/>
        <p:txBody>
          <a:bodyPr/>
          <a:lstStyle>
            <a:lvl1pPr>
              <a:defRPr/>
            </a:lvl1pPr>
          </a:lstStyle>
          <a:p>
            <a:pPr>
              <a:defRPr/>
            </a:pPr>
            <a:endParaRPr lang="en-US"/>
          </a:p>
        </p:txBody>
      </p:sp>
      <p:sp>
        <p:nvSpPr>
          <p:cNvPr id="13" name="Slide Number Placeholder 2"/>
          <p:cNvSpPr>
            <a:spLocks noGrp="1"/>
          </p:cNvSpPr>
          <p:nvPr>
            <p:ph type="sldNum" sz="quarter" idx="16"/>
          </p:nvPr>
        </p:nvSpPr>
        <p:spPr/>
        <p:txBody>
          <a:bodyPr/>
          <a:lstStyle>
            <a:lvl1pPr>
              <a:defRPr/>
            </a:lvl1pPr>
          </a:lstStyle>
          <a:p>
            <a:fld id="{525A400B-94CD-FC41-877A-2833838E669C}" type="slidenum">
              <a:rPr lang="en-GB"/>
              <a:pPr/>
              <a:t>‹#›</a:t>
            </a:fld>
            <a:endParaRPr lang="en-GB"/>
          </a:p>
        </p:txBody>
      </p:sp>
    </p:spTree>
    <p:extLst>
      <p:ext uri="{BB962C8B-B14F-4D97-AF65-F5344CB8AC3E}">
        <p14:creationId xmlns:p14="http://schemas.microsoft.com/office/powerpoint/2010/main" val="3588543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997858"/>
            <a:ext cx="401452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8CFF9B1F-7E87-274E-930B-2E963EE88257}" type="slidenum">
              <a:rPr lang="en-GB"/>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02359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EB287C9C-E0A3-864D-B017-5E216C4DB77F}" type="slidenum">
              <a:rPr lang="en-GB"/>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60817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3D9A2D1-573A-4048-A1C1-55198F546B11}" type="slidenum">
              <a:rPr lang="en-GB"/>
              <a:pPr/>
              <a:t>‹#›</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033430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5521BD15-9412-8C48-BC93-23B4B18D7D38}" type="slidenum">
              <a:rPr lang="en-GB"/>
              <a:pPr/>
              <a:t>‹#›</a:t>
            </a:fld>
            <a:endParaRPr lang="en-GB"/>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609348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B633CC43-0FA9-4940-9034-EAFC2880BCB6}" type="slidenum">
              <a:rPr lang="en-GB"/>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58262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F144359A-FDDC-374C-BBF6-CD7922BCD227}" type="slidenum">
              <a:rPr lang="en-GB"/>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06450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omb Stone">
    <p:spTree>
      <p:nvGrpSpPr>
        <p:cNvPr id="1" name=""/>
        <p:cNvGrpSpPr/>
        <p:nvPr/>
      </p:nvGrpSpPr>
      <p:grpSpPr>
        <a:xfrm>
          <a:off x="0" y="0"/>
          <a:ext cx="0" cy="0"/>
          <a:chOff x="0" y="0"/>
          <a:chExt cx="0" cy="0"/>
        </a:xfrm>
      </p:grpSpPr>
      <p:sp>
        <p:nvSpPr>
          <p:cNvPr id="73"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74"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75"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pic>
        <p:nvPicPr>
          <p:cNvPr id="76" name="Picture 10"/>
          <p:cNvPicPr>
            <a:picLocks noChangeAspect="1"/>
          </p:cNvPicPr>
          <p:nvPr/>
        </p:nvPicPr>
        <p:blipFill>
          <a:blip r:embed="rId2"/>
          <a:srcRect/>
          <a:stretch>
            <a:fillRect/>
          </a:stretch>
        </p:blipFill>
        <p:spPr bwMode="auto">
          <a:xfrm>
            <a:off x="9220200" y="6311900"/>
            <a:ext cx="2643717" cy="388938"/>
          </a:xfrm>
          <a:prstGeom prst="rect">
            <a:avLst/>
          </a:prstGeom>
          <a:noFill/>
          <a:ln w="9525">
            <a:noFill/>
            <a:miter lim="800000"/>
            <a:headEnd/>
            <a:tailEnd/>
          </a:ln>
        </p:spPr>
      </p:pic>
      <p:sp>
        <p:nvSpPr>
          <p:cNvPr id="77"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anchor="ctr">
            <a:prstTxWarp prst="textNoShape">
              <a:avLst/>
            </a:prstTxWarp>
          </a:bodyPr>
          <a:lstStyle/>
          <a:p>
            <a:endParaRPr lang="en-GB" sz="1800"/>
          </a:p>
        </p:txBody>
      </p:sp>
      <p:sp>
        <p:nvSpPr>
          <p:cNvPr id="78" name="Line 1086"/>
          <p:cNvSpPr>
            <a:spLocks noChangeShapeType="1"/>
          </p:cNvSpPr>
          <p:nvPr/>
        </p:nvSpPr>
        <p:spPr bwMode="auto">
          <a:xfrm>
            <a:off x="645585" y="617539"/>
            <a:ext cx="2116" cy="1587"/>
          </a:xfrm>
          <a:prstGeom prst="line">
            <a:avLst/>
          </a:prstGeom>
          <a:noFill/>
          <a:ln w="9525">
            <a:noFill/>
            <a:round/>
            <a:headEnd/>
            <a:tailEnd/>
          </a:ln>
        </p:spPr>
        <p:txBody>
          <a:bodyPr>
            <a:prstTxWarp prst="textNoShape">
              <a:avLst/>
            </a:prstTxWarp>
          </a:bodyPr>
          <a:lstStyle/>
          <a:p>
            <a:endParaRPr lang="en-GB" sz="1800"/>
          </a:p>
        </p:txBody>
      </p:sp>
      <p:sp>
        <p:nvSpPr>
          <p:cNvPr id="79" name="Line 1087"/>
          <p:cNvSpPr>
            <a:spLocks noChangeShapeType="1"/>
          </p:cNvSpPr>
          <p:nvPr/>
        </p:nvSpPr>
        <p:spPr bwMode="auto">
          <a:xfrm>
            <a:off x="645585" y="617539"/>
            <a:ext cx="2116" cy="1587"/>
          </a:xfrm>
          <a:prstGeom prst="line">
            <a:avLst/>
          </a:prstGeom>
          <a:noFill/>
          <a:ln w="9525">
            <a:noFill/>
            <a:round/>
            <a:headEnd/>
            <a:tailEnd/>
          </a:ln>
        </p:spPr>
        <p:txBody>
          <a:bodyPr>
            <a:prstTxWarp prst="textNoShape">
              <a:avLst/>
            </a:prstTxWarp>
          </a:bodyPr>
          <a:lstStyle/>
          <a:p>
            <a:endParaRPr lang="en-GB" sz="1800"/>
          </a:p>
        </p:txBody>
      </p:sp>
      <p:sp>
        <p:nvSpPr>
          <p:cNvPr id="80" name="Rectangle 1088"/>
          <p:cNvSpPr>
            <a:spLocks noChangeArrowheads="1"/>
          </p:cNvSpPr>
          <p:nvPr/>
        </p:nvSpPr>
        <p:spPr bwMode="auto">
          <a:xfrm>
            <a:off x="645585" y="617539"/>
            <a:ext cx="2116" cy="1587"/>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81" name="Rectangle 1089"/>
          <p:cNvSpPr>
            <a:spLocks noChangeArrowheads="1"/>
          </p:cNvSpPr>
          <p:nvPr/>
        </p:nvSpPr>
        <p:spPr bwMode="auto">
          <a:xfrm>
            <a:off x="645585" y="617539"/>
            <a:ext cx="2116" cy="1587"/>
          </a:xfrm>
          <a:prstGeom prst="rect">
            <a:avLst/>
          </a:prstGeom>
          <a:no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82"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83"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prstTxWarp prst="textNoShape">
              <a:avLst/>
            </a:prstTxWarp>
          </a:bodyPr>
          <a:lstStyle/>
          <a:p>
            <a:endParaRPr lang="en-GB" sz="1800"/>
          </a:p>
        </p:txBody>
      </p:sp>
      <p:sp>
        <p:nvSpPr>
          <p:cNvPr id="84"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85"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prstTxWarp prst="textNoShape">
              <a:avLst/>
            </a:prstTxWarp>
          </a:bodyPr>
          <a:lstStyle/>
          <a:p>
            <a:endParaRPr lang="en-GB" sz="1800"/>
          </a:p>
        </p:txBody>
      </p:sp>
      <p:sp>
        <p:nvSpPr>
          <p:cNvPr id="86"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prstTxWarp prst="textNoShape">
              <a:avLst/>
            </a:prstTxWarp>
          </a:bodyPr>
          <a:lstStyle/>
          <a:p>
            <a:endParaRPr lang="en-GB" sz="1800"/>
          </a:p>
        </p:txBody>
      </p:sp>
      <p:sp>
        <p:nvSpPr>
          <p:cNvPr id="87"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88"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89"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prstTxWarp prst="textNoShape">
              <a:avLst/>
            </a:prstTxWarp>
          </a:bodyPr>
          <a:lstStyle/>
          <a:p>
            <a:endParaRPr lang="en-GB" sz="1800"/>
          </a:p>
        </p:txBody>
      </p:sp>
      <p:sp>
        <p:nvSpPr>
          <p:cNvPr id="90"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prstTxWarp prst="textNoShape">
              <a:avLst/>
            </a:prstTxWarp>
          </a:bodyPr>
          <a:lstStyle/>
          <a:p>
            <a:endParaRPr lang="en-GB" sz="1800"/>
          </a:p>
        </p:txBody>
      </p:sp>
      <p:sp>
        <p:nvSpPr>
          <p:cNvPr id="91"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92"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prstTxWarp prst="textNoShape">
              <a:avLst/>
            </a:prstTxWarp>
          </a:bodyPr>
          <a:lstStyle/>
          <a:p>
            <a:endParaRPr lang="en-GB" sz="1800"/>
          </a:p>
        </p:txBody>
      </p:sp>
      <p:sp>
        <p:nvSpPr>
          <p:cNvPr id="93"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94"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95"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prstTxWarp prst="textNoShape">
              <a:avLst/>
            </a:prstTxWarp>
          </a:bodyPr>
          <a:lstStyle/>
          <a:p>
            <a:endParaRPr lang="en-GB" sz="1800"/>
          </a:p>
        </p:txBody>
      </p:sp>
      <p:sp>
        <p:nvSpPr>
          <p:cNvPr id="96" name="Line 1187"/>
          <p:cNvSpPr>
            <a:spLocks noChangeShapeType="1"/>
          </p:cNvSpPr>
          <p:nvPr/>
        </p:nvSpPr>
        <p:spPr bwMode="auto">
          <a:xfrm>
            <a:off x="759885" y="520700"/>
            <a:ext cx="2116" cy="1588"/>
          </a:xfrm>
          <a:prstGeom prst="line">
            <a:avLst/>
          </a:prstGeom>
          <a:noFill/>
          <a:ln w="9525">
            <a:noFill/>
            <a:round/>
            <a:headEnd/>
            <a:tailEnd/>
          </a:ln>
        </p:spPr>
        <p:txBody>
          <a:bodyPr>
            <a:prstTxWarp prst="textNoShape">
              <a:avLst/>
            </a:prstTxWarp>
          </a:bodyPr>
          <a:lstStyle/>
          <a:p>
            <a:endParaRPr lang="en-GB" sz="1800"/>
          </a:p>
        </p:txBody>
      </p:sp>
      <p:sp>
        <p:nvSpPr>
          <p:cNvPr id="97" name="Line 1188"/>
          <p:cNvSpPr>
            <a:spLocks noChangeShapeType="1"/>
          </p:cNvSpPr>
          <p:nvPr/>
        </p:nvSpPr>
        <p:spPr bwMode="auto">
          <a:xfrm>
            <a:off x="759885" y="520700"/>
            <a:ext cx="2116" cy="1588"/>
          </a:xfrm>
          <a:prstGeom prst="line">
            <a:avLst/>
          </a:prstGeom>
          <a:noFill/>
          <a:ln w="9525">
            <a:noFill/>
            <a:round/>
            <a:headEnd/>
            <a:tailEnd/>
          </a:ln>
        </p:spPr>
        <p:txBody>
          <a:bodyPr>
            <a:prstTxWarp prst="textNoShape">
              <a:avLst/>
            </a:prstTxWarp>
          </a:bodyPr>
          <a:lstStyle/>
          <a:p>
            <a:endParaRPr lang="en-GB" sz="1800"/>
          </a:p>
        </p:txBody>
      </p:sp>
      <p:sp>
        <p:nvSpPr>
          <p:cNvPr id="9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99"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100"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101" name="Rectangle 1215"/>
          <p:cNvSpPr>
            <a:spLocks noChangeArrowheads="1"/>
          </p:cNvSpPr>
          <p:nvPr/>
        </p:nvSpPr>
        <p:spPr bwMode="auto">
          <a:xfrm>
            <a:off x="793751" y="627064"/>
            <a:ext cx="2116" cy="1587"/>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0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10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104"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prstTxWarp prst="textNoShape">
              <a:avLst/>
            </a:prstTxWarp>
          </a:bodyPr>
          <a:lstStyle/>
          <a:p>
            <a:endParaRPr lang="en-GB" sz="1800"/>
          </a:p>
        </p:txBody>
      </p:sp>
      <p:sp>
        <p:nvSpPr>
          <p:cNvPr id="105"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106" name="Line 1237"/>
          <p:cNvSpPr>
            <a:spLocks noChangeShapeType="1"/>
          </p:cNvSpPr>
          <p:nvPr/>
        </p:nvSpPr>
        <p:spPr bwMode="auto">
          <a:xfrm>
            <a:off x="971551" y="544514"/>
            <a:ext cx="2116" cy="1587"/>
          </a:xfrm>
          <a:prstGeom prst="line">
            <a:avLst/>
          </a:prstGeom>
          <a:noFill/>
          <a:ln w="9525">
            <a:noFill/>
            <a:round/>
            <a:headEnd/>
            <a:tailEnd/>
          </a:ln>
        </p:spPr>
        <p:txBody>
          <a:bodyPr>
            <a:prstTxWarp prst="textNoShape">
              <a:avLst/>
            </a:prstTxWarp>
          </a:bodyPr>
          <a:lstStyle/>
          <a:p>
            <a:endParaRPr lang="en-GB" sz="1800"/>
          </a:p>
        </p:txBody>
      </p:sp>
      <p:sp>
        <p:nvSpPr>
          <p:cNvPr id="107" name="Line 1238"/>
          <p:cNvSpPr>
            <a:spLocks noChangeShapeType="1"/>
          </p:cNvSpPr>
          <p:nvPr/>
        </p:nvSpPr>
        <p:spPr bwMode="auto">
          <a:xfrm>
            <a:off x="971551" y="544514"/>
            <a:ext cx="2116" cy="1587"/>
          </a:xfrm>
          <a:prstGeom prst="line">
            <a:avLst/>
          </a:prstGeom>
          <a:noFill/>
          <a:ln w="9525">
            <a:noFill/>
            <a:round/>
            <a:headEnd/>
            <a:tailEnd/>
          </a:ln>
        </p:spPr>
        <p:txBody>
          <a:bodyPr>
            <a:prstTxWarp prst="textNoShape">
              <a:avLst/>
            </a:prstTxWarp>
          </a:bodyPr>
          <a:lstStyle/>
          <a:p>
            <a:endParaRPr lang="en-GB" sz="1800"/>
          </a:p>
        </p:txBody>
      </p:sp>
      <p:sp>
        <p:nvSpPr>
          <p:cNvPr id="108"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109"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110"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111"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prstTxWarp prst="textNoShape">
              <a:avLst/>
            </a:prstTxWarp>
          </a:bodyPr>
          <a:lstStyle/>
          <a:p>
            <a:endParaRPr lang="en-GB" sz="1800"/>
          </a:p>
        </p:txBody>
      </p:sp>
      <p:sp>
        <p:nvSpPr>
          <p:cNvPr id="112"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prstTxWarp prst="textNoShape">
              <a:avLst/>
            </a:prstTxWarp>
          </a:bodyPr>
          <a:lstStyle/>
          <a:p>
            <a:endParaRPr lang="en-GB" sz="1800"/>
          </a:p>
        </p:txBody>
      </p:sp>
      <p:sp>
        <p:nvSpPr>
          <p:cNvPr id="113"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114" name="Rectangle 1256"/>
          <p:cNvSpPr>
            <a:spLocks noChangeArrowheads="1"/>
          </p:cNvSpPr>
          <p:nvPr/>
        </p:nvSpPr>
        <p:spPr bwMode="auto">
          <a:xfrm>
            <a:off x="963085" y="550864"/>
            <a:ext cx="2116" cy="1587"/>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1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11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117"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prstTxWarp prst="textNoShape">
              <a:avLst/>
            </a:prstTxWarp>
          </a:bodyPr>
          <a:lstStyle/>
          <a:p>
            <a:endParaRPr lang="en-GB" sz="1800"/>
          </a:p>
        </p:txBody>
      </p:sp>
      <p:sp>
        <p:nvSpPr>
          <p:cNvPr id="118" name="Line 1270"/>
          <p:cNvSpPr>
            <a:spLocks noChangeShapeType="1"/>
          </p:cNvSpPr>
          <p:nvPr/>
        </p:nvSpPr>
        <p:spPr bwMode="auto">
          <a:xfrm>
            <a:off x="971551" y="530225"/>
            <a:ext cx="2116" cy="1588"/>
          </a:xfrm>
          <a:prstGeom prst="line">
            <a:avLst/>
          </a:prstGeom>
          <a:noFill/>
          <a:ln w="9525">
            <a:noFill/>
            <a:round/>
            <a:headEnd/>
            <a:tailEnd/>
          </a:ln>
        </p:spPr>
        <p:txBody>
          <a:bodyPr>
            <a:prstTxWarp prst="textNoShape">
              <a:avLst/>
            </a:prstTxWarp>
          </a:bodyPr>
          <a:lstStyle/>
          <a:p>
            <a:endParaRPr lang="en-GB" sz="1800"/>
          </a:p>
        </p:txBody>
      </p:sp>
      <p:sp>
        <p:nvSpPr>
          <p:cNvPr id="119" name="Line 1271"/>
          <p:cNvSpPr>
            <a:spLocks noChangeShapeType="1"/>
          </p:cNvSpPr>
          <p:nvPr/>
        </p:nvSpPr>
        <p:spPr bwMode="auto">
          <a:xfrm>
            <a:off x="971551" y="530225"/>
            <a:ext cx="2116" cy="1588"/>
          </a:xfrm>
          <a:prstGeom prst="line">
            <a:avLst/>
          </a:prstGeom>
          <a:noFill/>
          <a:ln w="9525">
            <a:noFill/>
            <a:round/>
            <a:headEnd/>
            <a:tailEnd/>
          </a:ln>
        </p:spPr>
        <p:txBody>
          <a:bodyPr>
            <a:prstTxWarp prst="textNoShape">
              <a:avLst/>
            </a:prstTxWarp>
          </a:bodyPr>
          <a:lstStyle/>
          <a:p>
            <a:endParaRPr lang="en-GB" sz="1800"/>
          </a:p>
        </p:txBody>
      </p:sp>
      <p:sp>
        <p:nvSpPr>
          <p:cNvPr id="120" name="Rectangle 1272"/>
          <p:cNvSpPr>
            <a:spLocks noChangeArrowheads="1"/>
          </p:cNvSpPr>
          <p:nvPr/>
        </p:nvSpPr>
        <p:spPr bwMode="auto">
          <a:xfrm>
            <a:off x="971551" y="530225"/>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21" name="Rectangle 1273"/>
          <p:cNvSpPr>
            <a:spLocks noChangeArrowheads="1"/>
          </p:cNvSpPr>
          <p:nvPr/>
        </p:nvSpPr>
        <p:spPr bwMode="auto">
          <a:xfrm>
            <a:off x="971551" y="530225"/>
            <a:ext cx="2116" cy="1588"/>
          </a:xfrm>
          <a:prstGeom prst="rect">
            <a:avLst/>
          </a:prstGeom>
          <a:no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22" name="Line 1274"/>
          <p:cNvSpPr>
            <a:spLocks noChangeShapeType="1"/>
          </p:cNvSpPr>
          <p:nvPr/>
        </p:nvSpPr>
        <p:spPr bwMode="auto">
          <a:xfrm>
            <a:off x="971551" y="527050"/>
            <a:ext cx="2116" cy="1588"/>
          </a:xfrm>
          <a:prstGeom prst="line">
            <a:avLst/>
          </a:prstGeom>
          <a:noFill/>
          <a:ln w="9525">
            <a:noFill/>
            <a:round/>
            <a:headEnd/>
            <a:tailEnd/>
          </a:ln>
        </p:spPr>
        <p:txBody>
          <a:bodyPr>
            <a:prstTxWarp prst="textNoShape">
              <a:avLst/>
            </a:prstTxWarp>
          </a:bodyPr>
          <a:lstStyle/>
          <a:p>
            <a:endParaRPr lang="en-GB" sz="1800"/>
          </a:p>
        </p:txBody>
      </p:sp>
      <p:sp>
        <p:nvSpPr>
          <p:cNvPr id="123" name="Line 1275"/>
          <p:cNvSpPr>
            <a:spLocks noChangeShapeType="1"/>
          </p:cNvSpPr>
          <p:nvPr/>
        </p:nvSpPr>
        <p:spPr bwMode="auto">
          <a:xfrm>
            <a:off x="971551" y="527050"/>
            <a:ext cx="2116" cy="1588"/>
          </a:xfrm>
          <a:prstGeom prst="line">
            <a:avLst/>
          </a:prstGeom>
          <a:noFill/>
          <a:ln w="9525">
            <a:noFill/>
            <a:round/>
            <a:headEnd/>
            <a:tailEnd/>
          </a:ln>
        </p:spPr>
        <p:txBody>
          <a:bodyPr>
            <a:prstTxWarp prst="textNoShape">
              <a:avLst/>
            </a:prstTxWarp>
          </a:bodyPr>
          <a:lstStyle/>
          <a:p>
            <a:endParaRPr lang="en-GB" sz="1800"/>
          </a:p>
        </p:txBody>
      </p:sp>
      <p:sp>
        <p:nvSpPr>
          <p:cNvPr id="124"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125"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prstTxWarp prst="textNoShape">
              <a:avLst/>
            </a:prstTxWarp>
          </a:bodyPr>
          <a:lstStyle/>
          <a:p>
            <a:endParaRPr lang="en-GB" sz="1800"/>
          </a:p>
        </p:txBody>
      </p:sp>
      <p:sp>
        <p:nvSpPr>
          <p:cNvPr id="126"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prstTxWarp prst="textNoShape">
              <a:avLst/>
            </a:prstTxWarp>
          </a:bodyPr>
          <a:lstStyle/>
          <a:p>
            <a:endParaRPr lang="en-GB" sz="1800"/>
          </a:p>
        </p:txBody>
      </p:sp>
      <p:sp>
        <p:nvSpPr>
          <p:cNvPr id="127" name="Rectangle 1335"/>
          <p:cNvSpPr>
            <a:spLocks noChangeArrowheads="1"/>
          </p:cNvSpPr>
          <p:nvPr/>
        </p:nvSpPr>
        <p:spPr bwMode="auto">
          <a:xfrm>
            <a:off x="624418" y="5080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28" name="Rectangle 1336"/>
          <p:cNvSpPr>
            <a:spLocks noChangeArrowheads="1"/>
          </p:cNvSpPr>
          <p:nvPr/>
        </p:nvSpPr>
        <p:spPr bwMode="auto">
          <a:xfrm>
            <a:off x="632885" y="4953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29" name="Rectangle 1337"/>
          <p:cNvSpPr>
            <a:spLocks noChangeArrowheads="1"/>
          </p:cNvSpPr>
          <p:nvPr/>
        </p:nvSpPr>
        <p:spPr bwMode="auto">
          <a:xfrm>
            <a:off x="632885" y="4953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30" name="Rectangle 1340"/>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31" name="Rectangle 1341"/>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32" name="Rectangle 1342"/>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33" name="Rectangle 1343"/>
          <p:cNvSpPr>
            <a:spLocks noChangeArrowheads="1"/>
          </p:cNvSpPr>
          <p:nvPr/>
        </p:nvSpPr>
        <p:spPr bwMode="auto">
          <a:xfrm>
            <a:off x="624418" y="5080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34" name="Rectangle 1344"/>
          <p:cNvSpPr>
            <a:spLocks noChangeArrowheads="1"/>
          </p:cNvSpPr>
          <p:nvPr/>
        </p:nvSpPr>
        <p:spPr bwMode="auto">
          <a:xfrm>
            <a:off x="620185" y="485776"/>
            <a:ext cx="2116" cy="3175"/>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5" name="Footer Placeholder 1"/>
          <p:cNvSpPr>
            <a:spLocks noGrp="1"/>
          </p:cNvSpPr>
          <p:nvPr>
            <p:ph type="ftr" sz="quarter" idx="119"/>
          </p:nvPr>
        </p:nvSpPr>
        <p:spPr/>
        <p:txBody>
          <a:bodyPr/>
          <a:lstStyle>
            <a:lvl1pPr>
              <a:defRPr/>
            </a:lvl1pPr>
          </a:lstStyle>
          <a:p>
            <a:pPr>
              <a:defRPr/>
            </a:pPr>
            <a:endParaRPr lang="en-US"/>
          </a:p>
        </p:txBody>
      </p:sp>
      <p:sp>
        <p:nvSpPr>
          <p:cNvPr id="136" name="Slide Number Placeholder 2"/>
          <p:cNvSpPr>
            <a:spLocks noGrp="1"/>
          </p:cNvSpPr>
          <p:nvPr>
            <p:ph type="sldNum" sz="quarter" idx="120"/>
          </p:nvPr>
        </p:nvSpPr>
        <p:spPr/>
        <p:txBody>
          <a:bodyPr/>
          <a:lstStyle>
            <a:lvl1pPr>
              <a:defRPr/>
            </a:lvl1pPr>
          </a:lstStyle>
          <a:p>
            <a:fld id="{2EEEEEC2-77E2-B645-AC48-E3DF5C4D9F37}" type="slidenum">
              <a:rPr lang="en-GB"/>
              <a:pPr/>
              <a:t>‹#›</a:t>
            </a:fld>
            <a:endParaRPr lang="en-GB"/>
          </a:p>
        </p:txBody>
      </p:sp>
    </p:spTree>
    <p:extLst>
      <p:ext uri="{BB962C8B-B14F-4D97-AF65-F5344CB8AC3E}">
        <p14:creationId xmlns:p14="http://schemas.microsoft.com/office/powerpoint/2010/main" val="168127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3332-8113-433A-B1C3-2B09FA03D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BC1E3-0D85-469C-BA2E-B03BEB3696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A9B76-F3F8-4552-B5A9-3F6C531F2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5EB79C-E1AD-4DED-AAAD-65DAE08BC7DB}"/>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6" name="Footer Placeholder 5">
            <a:extLst>
              <a:ext uri="{FF2B5EF4-FFF2-40B4-BE49-F238E27FC236}">
                <a16:creationId xmlns:a16="http://schemas.microsoft.com/office/drawing/2014/main" id="{DA924660-677B-4BBA-BA62-C9202C549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011FA-DA51-4955-9113-2FA1DA2EDEA9}"/>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2995286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fld id="{815B91F4-5F91-8A4C-A4C4-CA57A2FF21CF}" type="slidenum">
              <a:rPr lang="en-GB"/>
              <a:pPr/>
              <a:t>‹#›</a:t>
            </a:fld>
            <a:endParaRPr lang="en-GB"/>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0811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5"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6"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7"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pic>
        <p:nvPicPr>
          <p:cNvPr id="8" name="Picture 10"/>
          <p:cNvPicPr>
            <a:picLocks noChangeAspect="1"/>
          </p:cNvPicPr>
          <p:nvPr/>
        </p:nvPicPr>
        <p:blipFill>
          <a:blip r:embed="rId2"/>
          <a:srcRect/>
          <a:stretch>
            <a:fillRect/>
          </a:stretch>
        </p:blipFill>
        <p:spPr bwMode="auto">
          <a:xfrm>
            <a:off x="9220200" y="6311900"/>
            <a:ext cx="2643717" cy="388938"/>
          </a:xfrm>
          <a:prstGeom prst="rect">
            <a:avLst/>
          </a:prstGeom>
          <a:noFill/>
          <a:ln w="9525">
            <a:noFill/>
            <a:miter lim="800000"/>
            <a:headEnd/>
            <a:tailEnd/>
          </a:ln>
        </p:spPr>
      </p:pic>
      <p:sp>
        <p:nvSpPr>
          <p:cNvPr id="9" name="Rectangle 9"/>
          <p:cNvSpPr>
            <a:spLocks noChangeArrowheads="1"/>
          </p:cNvSpPr>
          <p:nvPr/>
        </p:nvSpPr>
        <p:spPr bwMode="auto">
          <a:xfrm>
            <a:off x="5128685" y="5302250"/>
            <a:ext cx="7063316" cy="1555750"/>
          </a:xfrm>
          <a:prstGeom prst="rect">
            <a:avLst/>
          </a:prstGeom>
          <a:solidFill>
            <a:schemeClr val="bg1"/>
          </a:solidFill>
          <a:ln w="9525">
            <a:noFill/>
            <a:round/>
            <a:headEnd/>
            <a:tailEnd/>
          </a:ln>
        </p:spPr>
        <p:txBody>
          <a:bodyPr>
            <a:prstTxWarp prst="textNoShape">
              <a:avLst/>
            </a:prstTxWarp>
          </a:bodyPr>
          <a:lstStyle/>
          <a:p>
            <a:pPr marL="115888" indent="-115888">
              <a:spcBef>
                <a:spcPct val="50000"/>
              </a:spcBef>
              <a:buFontTx/>
              <a:buChar char="•"/>
            </a:pPr>
            <a:endParaRPr lang="en-GB"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708921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DA702325-085C-9F48-8261-20E78D9D6C6E}" type="slidenum">
              <a:rPr lang="en-GB"/>
              <a:pPr/>
              <a:t>‹#›</a:t>
            </a:fld>
            <a:endParaRPr lang="en-GB"/>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3261401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153E6D4E-9018-2542-9D42-DEC1561827D8}" type="slidenum">
              <a:rPr lang="en-GB"/>
              <a:pPr/>
              <a:t>‹#›</a:t>
            </a:fld>
            <a:endParaRPr lang="en-GB"/>
          </a:p>
        </p:txBody>
      </p:sp>
      <p:sp>
        <p:nvSpPr>
          <p:cNvPr id="7" name="Footer Placeholder 4"/>
          <p:cNvSpPr>
            <a:spLocks noGrp="1"/>
          </p:cNvSpPr>
          <p:nvPr>
            <p:ph type="ftr" sz="quarter" idx="21"/>
          </p:nvPr>
        </p:nvSpPr>
        <p:spPr/>
        <p:txBody>
          <a:bodyPr/>
          <a:lstStyle>
            <a:lvl1pPr>
              <a:defRPr/>
            </a:lvl1pPr>
          </a:lstStyle>
          <a:p>
            <a:pPr>
              <a:defRPr/>
            </a:pPr>
            <a:endParaRPr lang="en-US"/>
          </a:p>
        </p:txBody>
      </p:sp>
    </p:spTree>
    <p:extLst>
      <p:ext uri="{BB962C8B-B14F-4D97-AF65-F5344CB8AC3E}">
        <p14:creationId xmlns:p14="http://schemas.microsoft.com/office/powerpoint/2010/main" val="2509882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fld id="{0AFBBF97-180D-AE4D-AB92-B882A7AB8CB3}" type="slidenum">
              <a:rPr lang="en-GB"/>
              <a:pPr/>
              <a:t>‹#›</a:t>
            </a:fld>
            <a:endParaRPr lang="en-GB"/>
          </a:p>
        </p:txBody>
      </p:sp>
      <p:sp>
        <p:nvSpPr>
          <p:cNvPr id="7"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2325178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fld id="{88F1696C-59B7-0749-99F0-AEAC4A6F6566}" type="slidenum">
              <a:rPr lang="en-GB"/>
              <a:pPr/>
              <a:t>‹#›</a:t>
            </a:fld>
            <a:endParaRPr lang="en-GB"/>
          </a:p>
        </p:txBody>
      </p:sp>
      <p:sp>
        <p:nvSpPr>
          <p:cNvPr id="10" name="Footer Placeholder 4"/>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793515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4"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5"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6"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pic>
        <p:nvPicPr>
          <p:cNvPr id="7" name="Picture 10"/>
          <p:cNvPicPr>
            <a:picLocks noChangeAspect="1"/>
          </p:cNvPicPr>
          <p:nvPr/>
        </p:nvPicPr>
        <p:blipFill>
          <a:blip r:embed="rId2"/>
          <a:srcRect/>
          <a:stretch>
            <a:fillRect/>
          </a:stretch>
        </p:blipFill>
        <p:spPr bwMode="auto">
          <a:xfrm>
            <a:off x="9220200" y="6311900"/>
            <a:ext cx="2643717" cy="388938"/>
          </a:xfrm>
          <a:prstGeom prst="rect">
            <a:avLst/>
          </a:prstGeom>
          <a:noFill/>
          <a:ln w="9525">
            <a:noFill/>
            <a:miter lim="800000"/>
            <a:headEnd/>
            <a:tailEnd/>
          </a:ln>
        </p:spPr>
      </p:pic>
      <p:sp>
        <p:nvSpPr>
          <p:cNvPr id="8" name="Line 1086"/>
          <p:cNvSpPr>
            <a:spLocks noChangeShapeType="1"/>
          </p:cNvSpPr>
          <p:nvPr/>
        </p:nvSpPr>
        <p:spPr bwMode="auto">
          <a:xfrm>
            <a:off x="645585" y="617539"/>
            <a:ext cx="2116" cy="1587"/>
          </a:xfrm>
          <a:prstGeom prst="line">
            <a:avLst/>
          </a:prstGeom>
          <a:noFill/>
          <a:ln w="9525">
            <a:noFill/>
            <a:round/>
            <a:headEnd/>
            <a:tailEnd/>
          </a:ln>
        </p:spPr>
        <p:txBody>
          <a:bodyPr>
            <a:prstTxWarp prst="textNoShape">
              <a:avLst/>
            </a:prstTxWarp>
          </a:bodyPr>
          <a:lstStyle/>
          <a:p>
            <a:endParaRPr lang="en-GB" sz="1800"/>
          </a:p>
        </p:txBody>
      </p:sp>
      <p:sp>
        <p:nvSpPr>
          <p:cNvPr id="9" name="Line 1087"/>
          <p:cNvSpPr>
            <a:spLocks noChangeShapeType="1"/>
          </p:cNvSpPr>
          <p:nvPr/>
        </p:nvSpPr>
        <p:spPr bwMode="auto">
          <a:xfrm>
            <a:off x="645585" y="617539"/>
            <a:ext cx="2116" cy="1587"/>
          </a:xfrm>
          <a:prstGeom prst="line">
            <a:avLst/>
          </a:prstGeom>
          <a:noFill/>
          <a:ln w="9525">
            <a:noFill/>
            <a:round/>
            <a:headEnd/>
            <a:tailEnd/>
          </a:ln>
        </p:spPr>
        <p:txBody>
          <a:bodyPr>
            <a:prstTxWarp prst="textNoShape">
              <a:avLst/>
            </a:prstTxWarp>
          </a:bodyPr>
          <a:lstStyle/>
          <a:p>
            <a:endParaRPr lang="en-GB" sz="1800"/>
          </a:p>
        </p:txBody>
      </p:sp>
      <p:sp>
        <p:nvSpPr>
          <p:cNvPr id="10" name="Rectangle 1088"/>
          <p:cNvSpPr>
            <a:spLocks noChangeArrowheads="1"/>
          </p:cNvSpPr>
          <p:nvPr/>
        </p:nvSpPr>
        <p:spPr bwMode="auto">
          <a:xfrm>
            <a:off x="645585" y="617539"/>
            <a:ext cx="2116" cy="1587"/>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1" name="Rectangle 1089"/>
          <p:cNvSpPr>
            <a:spLocks noChangeArrowheads="1"/>
          </p:cNvSpPr>
          <p:nvPr/>
        </p:nvSpPr>
        <p:spPr bwMode="auto">
          <a:xfrm>
            <a:off x="645585" y="617539"/>
            <a:ext cx="2116" cy="1587"/>
          </a:xfrm>
          <a:prstGeom prst="rect">
            <a:avLst/>
          </a:prstGeom>
          <a:no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12"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13"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prstTxWarp prst="textNoShape">
              <a:avLst/>
            </a:prstTxWarp>
          </a:bodyPr>
          <a:lstStyle/>
          <a:p>
            <a:endParaRPr lang="en-GB" sz="1800"/>
          </a:p>
        </p:txBody>
      </p:sp>
      <p:sp>
        <p:nvSpPr>
          <p:cNvPr id="14"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15"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prstTxWarp prst="textNoShape">
              <a:avLst/>
            </a:prstTxWarp>
          </a:bodyPr>
          <a:lstStyle/>
          <a:p>
            <a:endParaRPr lang="en-GB" sz="1800"/>
          </a:p>
        </p:txBody>
      </p:sp>
      <p:sp>
        <p:nvSpPr>
          <p:cNvPr id="16"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prstTxWarp prst="textNoShape">
              <a:avLst/>
            </a:prstTxWarp>
          </a:bodyPr>
          <a:lstStyle/>
          <a:p>
            <a:endParaRPr lang="en-GB" sz="1800"/>
          </a:p>
        </p:txBody>
      </p:sp>
      <p:sp>
        <p:nvSpPr>
          <p:cNvPr id="17"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18"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19"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prstTxWarp prst="textNoShape">
              <a:avLst/>
            </a:prstTxWarp>
          </a:bodyPr>
          <a:lstStyle/>
          <a:p>
            <a:endParaRPr lang="en-GB" sz="1800"/>
          </a:p>
        </p:txBody>
      </p:sp>
      <p:sp>
        <p:nvSpPr>
          <p:cNvPr id="20"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prstTxWarp prst="textNoShape">
              <a:avLst/>
            </a:prstTxWarp>
          </a:bodyPr>
          <a:lstStyle/>
          <a:p>
            <a:endParaRPr lang="en-GB" sz="1800"/>
          </a:p>
        </p:txBody>
      </p:sp>
      <p:sp>
        <p:nvSpPr>
          <p:cNvPr id="21"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22"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prstTxWarp prst="textNoShape">
              <a:avLst/>
            </a:prstTxWarp>
          </a:bodyPr>
          <a:lstStyle/>
          <a:p>
            <a:endParaRPr lang="en-GB" sz="1800"/>
          </a:p>
        </p:txBody>
      </p:sp>
      <p:sp>
        <p:nvSpPr>
          <p:cNvPr id="23"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24"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25"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prstTxWarp prst="textNoShape">
              <a:avLst/>
            </a:prstTxWarp>
          </a:bodyPr>
          <a:lstStyle/>
          <a:p>
            <a:endParaRPr lang="en-GB" sz="1800"/>
          </a:p>
        </p:txBody>
      </p:sp>
      <p:sp>
        <p:nvSpPr>
          <p:cNvPr id="26" name="Line 1187"/>
          <p:cNvSpPr>
            <a:spLocks noChangeShapeType="1"/>
          </p:cNvSpPr>
          <p:nvPr/>
        </p:nvSpPr>
        <p:spPr bwMode="auto">
          <a:xfrm>
            <a:off x="759885" y="520700"/>
            <a:ext cx="2116" cy="1588"/>
          </a:xfrm>
          <a:prstGeom prst="line">
            <a:avLst/>
          </a:prstGeom>
          <a:noFill/>
          <a:ln w="9525">
            <a:noFill/>
            <a:round/>
            <a:headEnd/>
            <a:tailEnd/>
          </a:ln>
        </p:spPr>
        <p:txBody>
          <a:bodyPr>
            <a:prstTxWarp prst="textNoShape">
              <a:avLst/>
            </a:prstTxWarp>
          </a:bodyPr>
          <a:lstStyle/>
          <a:p>
            <a:endParaRPr lang="en-GB" sz="1800"/>
          </a:p>
        </p:txBody>
      </p:sp>
      <p:sp>
        <p:nvSpPr>
          <p:cNvPr id="27" name="Line 1188"/>
          <p:cNvSpPr>
            <a:spLocks noChangeShapeType="1"/>
          </p:cNvSpPr>
          <p:nvPr/>
        </p:nvSpPr>
        <p:spPr bwMode="auto">
          <a:xfrm>
            <a:off x="759885" y="520700"/>
            <a:ext cx="2116" cy="1588"/>
          </a:xfrm>
          <a:prstGeom prst="line">
            <a:avLst/>
          </a:prstGeom>
          <a:noFill/>
          <a:ln w="9525">
            <a:noFill/>
            <a:round/>
            <a:headEnd/>
            <a:tailEnd/>
          </a:ln>
        </p:spPr>
        <p:txBody>
          <a:bodyPr>
            <a:prstTxWarp prst="textNoShape">
              <a:avLst/>
            </a:prstTxWarp>
          </a:bodyPr>
          <a:lstStyle/>
          <a:p>
            <a:endParaRPr lang="en-GB" sz="18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29"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30"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31" name="Rectangle 1215"/>
          <p:cNvSpPr>
            <a:spLocks noChangeArrowheads="1"/>
          </p:cNvSpPr>
          <p:nvPr/>
        </p:nvSpPr>
        <p:spPr bwMode="auto">
          <a:xfrm>
            <a:off x="793751" y="627064"/>
            <a:ext cx="2116" cy="1587"/>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34"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prstTxWarp prst="textNoShape">
              <a:avLst/>
            </a:prstTxWarp>
          </a:bodyPr>
          <a:lstStyle/>
          <a:p>
            <a:endParaRPr lang="en-GB" sz="18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36" name="Line 1237"/>
          <p:cNvSpPr>
            <a:spLocks noChangeShapeType="1"/>
          </p:cNvSpPr>
          <p:nvPr/>
        </p:nvSpPr>
        <p:spPr bwMode="auto">
          <a:xfrm>
            <a:off x="971551" y="544514"/>
            <a:ext cx="2116" cy="1587"/>
          </a:xfrm>
          <a:prstGeom prst="line">
            <a:avLst/>
          </a:prstGeom>
          <a:noFill/>
          <a:ln w="9525">
            <a:noFill/>
            <a:round/>
            <a:headEnd/>
            <a:tailEnd/>
          </a:ln>
        </p:spPr>
        <p:txBody>
          <a:bodyPr>
            <a:prstTxWarp prst="textNoShape">
              <a:avLst/>
            </a:prstTxWarp>
          </a:bodyPr>
          <a:lstStyle/>
          <a:p>
            <a:endParaRPr lang="en-GB" sz="1800"/>
          </a:p>
        </p:txBody>
      </p:sp>
      <p:sp>
        <p:nvSpPr>
          <p:cNvPr id="37" name="Line 1238"/>
          <p:cNvSpPr>
            <a:spLocks noChangeShapeType="1"/>
          </p:cNvSpPr>
          <p:nvPr/>
        </p:nvSpPr>
        <p:spPr bwMode="auto">
          <a:xfrm>
            <a:off x="971551" y="544514"/>
            <a:ext cx="2116" cy="1587"/>
          </a:xfrm>
          <a:prstGeom prst="line">
            <a:avLst/>
          </a:prstGeom>
          <a:noFill/>
          <a:ln w="9525">
            <a:noFill/>
            <a:round/>
            <a:headEnd/>
            <a:tailEnd/>
          </a:ln>
        </p:spPr>
        <p:txBody>
          <a:bodyPr>
            <a:prstTxWarp prst="textNoShape">
              <a:avLst/>
            </a:prstTxWarp>
          </a:bodyPr>
          <a:lstStyle/>
          <a:p>
            <a:endParaRPr lang="en-GB" sz="1800"/>
          </a:p>
        </p:txBody>
      </p:sp>
      <p:sp>
        <p:nvSpPr>
          <p:cNvPr id="38"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39"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prstTxWarp prst="textNoShape">
              <a:avLst/>
            </a:prstTxWarp>
          </a:bodyPr>
          <a:lstStyle/>
          <a:p>
            <a:endParaRPr lang="en-GB" sz="1800"/>
          </a:p>
        </p:txBody>
      </p:sp>
      <p:sp>
        <p:nvSpPr>
          <p:cNvPr id="40"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41"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prstTxWarp prst="textNoShape">
              <a:avLst/>
            </a:prstTxWarp>
          </a:bodyPr>
          <a:lstStyle/>
          <a:p>
            <a:endParaRPr lang="en-GB" sz="1800"/>
          </a:p>
        </p:txBody>
      </p:sp>
      <p:sp>
        <p:nvSpPr>
          <p:cNvPr id="42"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prstTxWarp prst="textNoShape">
              <a:avLst/>
            </a:prstTxWarp>
          </a:bodyPr>
          <a:lstStyle/>
          <a:p>
            <a:endParaRPr lang="en-GB" sz="1800"/>
          </a:p>
        </p:txBody>
      </p:sp>
      <p:sp>
        <p:nvSpPr>
          <p:cNvPr id="43"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prstTxWarp prst="textNoShape">
              <a:avLst/>
            </a:prstTxWarp>
          </a:bodyPr>
          <a:lstStyle/>
          <a:p>
            <a:endParaRPr lang="en-GB" sz="1800"/>
          </a:p>
        </p:txBody>
      </p:sp>
      <p:sp>
        <p:nvSpPr>
          <p:cNvPr id="44" name="Rectangle 1256"/>
          <p:cNvSpPr>
            <a:spLocks noChangeArrowheads="1"/>
          </p:cNvSpPr>
          <p:nvPr/>
        </p:nvSpPr>
        <p:spPr bwMode="auto">
          <a:xfrm>
            <a:off x="963085" y="550864"/>
            <a:ext cx="2116" cy="1587"/>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prstTxWarp prst="textNoShape">
              <a:avLst/>
            </a:prstTxWarp>
          </a:bodyPr>
          <a:lstStyle/>
          <a:p>
            <a:endParaRPr lang="en-GB" sz="1800"/>
          </a:p>
        </p:txBody>
      </p:sp>
      <p:sp>
        <p:nvSpPr>
          <p:cNvPr id="47"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prstTxWarp prst="textNoShape">
              <a:avLst/>
            </a:prstTxWarp>
          </a:bodyPr>
          <a:lstStyle/>
          <a:p>
            <a:endParaRPr lang="en-GB" sz="1800"/>
          </a:p>
        </p:txBody>
      </p:sp>
      <p:sp>
        <p:nvSpPr>
          <p:cNvPr id="48" name="Line 1270"/>
          <p:cNvSpPr>
            <a:spLocks noChangeShapeType="1"/>
          </p:cNvSpPr>
          <p:nvPr/>
        </p:nvSpPr>
        <p:spPr bwMode="auto">
          <a:xfrm>
            <a:off x="971551" y="530225"/>
            <a:ext cx="2116" cy="1588"/>
          </a:xfrm>
          <a:prstGeom prst="line">
            <a:avLst/>
          </a:prstGeom>
          <a:noFill/>
          <a:ln w="9525">
            <a:noFill/>
            <a:round/>
            <a:headEnd/>
            <a:tailEnd/>
          </a:ln>
        </p:spPr>
        <p:txBody>
          <a:bodyPr>
            <a:prstTxWarp prst="textNoShape">
              <a:avLst/>
            </a:prstTxWarp>
          </a:bodyPr>
          <a:lstStyle/>
          <a:p>
            <a:endParaRPr lang="en-GB" sz="1800"/>
          </a:p>
        </p:txBody>
      </p:sp>
      <p:sp>
        <p:nvSpPr>
          <p:cNvPr id="49" name="Line 1271"/>
          <p:cNvSpPr>
            <a:spLocks noChangeShapeType="1"/>
          </p:cNvSpPr>
          <p:nvPr/>
        </p:nvSpPr>
        <p:spPr bwMode="auto">
          <a:xfrm>
            <a:off x="971551" y="530225"/>
            <a:ext cx="2116" cy="1588"/>
          </a:xfrm>
          <a:prstGeom prst="line">
            <a:avLst/>
          </a:prstGeom>
          <a:noFill/>
          <a:ln w="9525">
            <a:noFill/>
            <a:round/>
            <a:headEnd/>
            <a:tailEnd/>
          </a:ln>
        </p:spPr>
        <p:txBody>
          <a:bodyPr>
            <a:prstTxWarp prst="textNoShape">
              <a:avLst/>
            </a:prstTxWarp>
          </a:bodyPr>
          <a:lstStyle/>
          <a:p>
            <a:endParaRPr lang="en-GB" sz="1800"/>
          </a:p>
        </p:txBody>
      </p:sp>
      <p:sp>
        <p:nvSpPr>
          <p:cNvPr id="50" name="Rectangle 1272"/>
          <p:cNvSpPr>
            <a:spLocks noChangeArrowheads="1"/>
          </p:cNvSpPr>
          <p:nvPr/>
        </p:nvSpPr>
        <p:spPr bwMode="auto">
          <a:xfrm>
            <a:off x="971551" y="530225"/>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51" name="Rectangle 1273"/>
          <p:cNvSpPr>
            <a:spLocks noChangeArrowheads="1"/>
          </p:cNvSpPr>
          <p:nvPr/>
        </p:nvSpPr>
        <p:spPr bwMode="auto">
          <a:xfrm>
            <a:off x="971551" y="530225"/>
            <a:ext cx="2116" cy="1588"/>
          </a:xfrm>
          <a:prstGeom prst="rect">
            <a:avLst/>
          </a:prstGeom>
          <a:no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52" name="Line 1274"/>
          <p:cNvSpPr>
            <a:spLocks noChangeShapeType="1"/>
          </p:cNvSpPr>
          <p:nvPr/>
        </p:nvSpPr>
        <p:spPr bwMode="auto">
          <a:xfrm>
            <a:off x="971551" y="527050"/>
            <a:ext cx="2116" cy="1588"/>
          </a:xfrm>
          <a:prstGeom prst="line">
            <a:avLst/>
          </a:prstGeom>
          <a:noFill/>
          <a:ln w="9525">
            <a:noFill/>
            <a:round/>
            <a:headEnd/>
            <a:tailEnd/>
          </a:ln>
        </p:spPr>
        <p:txBody>
          <a:bodyPr>
            <a:prstTxWarp prst="textNoShape">
              <a:avLst/>
            </a:prstTxWarp>
          </a:bodyPr>
          <a:lstStyle/>
          <a:p>
            <a:endParaRPr lang="en-GB" sz="1800"/>
          </a:p>
        </p:txBody>
      </p:sp>
      <p:sp>
        <p:nvSpPr>
          <p:cNvPr id="53" name="Line 1275"/>
          <p:cNvSpPr>
            <a:spLocks noChangeShapeType="1"/>
          </p:cNvSpPr>
          <p:nvPr/>
        </p:nvSpPr>
        <p:spPr bwMode="auto">
          <a:xfrm>
            <a:off x="971551" y="527050"/>
            <a:ext cx="2116" cy="1588"/>
          </a:xfrm>
          <a:prstGeom prst="line">
            <a:avLst/>
          </a:prstGeom>
          <a:noFill/>
          <a:ln w="9525">
            <a:noFill/>
            <a:round/>
            <a:headEnd/>
            <a:tailEnd/>
          </a:ln>
        </p:spPr>
        <p:txBody>
          <a:bodyPr>
            <a:prstTxWarp prst="textNoShape">
              <a:avLst/>
            </a:prstTxWarp>
          </a:bodyPr>
          <a:lstStyle/>
          <a:p>
            <a:endParaRPr lang="en-GB" sz="1800"/>
          </a:p>
        </p:txBody>
      </p:sp>
      <p:sp>
        <p:nvSpPr>
          <p:cNvPr id="54"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prstTxWarp prst="textNoShape">
              <a:avLst/>
            </a:prstTxWarp>
          </a:bodyPr>
          <a:lstStyle/>
          <a:p>
            <a:endParaRPr lang="en-GB" sz="1800"/>
          </a:p>
        </p:txBody>
      </p:sp>
      <p:sp>
        <p:nvSpPr>
          <p:cNvPr id="55"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prstTxWarp prst="textNoShape">
              <a:avLst/>
            </a:prstTxWarp>
          </a:bodyPr>
          <a:lstStyle/>
          <a:p>
            <a:endParaRPr lang="en-GB" sz="1800"/>
          </a:p>
        </p:txBody>
      </p:sp>
      <p:sp>
        <p:nvSpPr>
          <p:cNvPr id="56"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prstTxWarp prst="textNoShape">
              <a:avLst/>
            </a:prstTxWarp>
          </a:bodyPr>
          <a:lstStyle/>
          <a:p>
            <a:endParaRPr lang="en-GB" sz="1800"/>
          </a:p>
        </p:txBody>
      </p:sp>
      <p:sp>
        <p:nvSpPr>
          <p:cNvPr id="57" name="Rectangle 1335"/>
          <p:cNvSpPr>
            <a:spLocks noChangeArrowheads="1"/>
          </p:cNvSpPr>
          <p:nvPr/>
        </p:nvSpPr>
        <p:spPr bwMode="auto">
          <a:xfrm>
            <a:off x="624418" y="5080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w="9525">
            <a:noFill/>
            <a:miter lim="800000"/>
            <a:headEnd/>
            <a:tailEnd/>
          </a:ln>
        </p:spPr>
        <p:txBody>
          <a:bodyPr>
            <a:prstTxWarp prst="textNoShape">
              <a:avLst/>
            </a:prstTxWarp>
          </a:bodyPr>
          <a:lstStyle/>
          <a:p>
            <a:pPr>
              <a:spcBef>
                <a:spcPct val="50000"/>
              </a:spcBef>
              <a:buFontTx/>
              <a:buChar char="•"/>
            </a:pPr>
            <a:endParaRPr lang="en-GB" sz="1300" b="0"/>
          </a:p>
        </p:txBody>
      </p:sp>
      <p:sp>
        <p:nvSpPr>
          <p:cNvPr id="65" name="Rectangle 67"/>
          <p:cNvSpPr>
            <a:spLocks noChangeArrowheads="1"/>
          </p:cNvSpPr>
          <p:nvPr/>
        </p:nvSpPr>
        <p:spPr bwMode="auto">
          <a:xfrm>
            <a:off x="0" y="2828926"/>
            <a:ext cx="12192000" cy="176213"/>
          </a:xfrm>
          <a:prstGeom prst="rect">
            <a:avLst/>
          </a:prstGeom>
          <a:solidFill>
            <a:schemeClr val="tx1"/>
          </a:solidFill>
          <a:ln w="9525">
            <a:noFill/>
            <a:round/>
            <a:headEnd/>
            <a:tailEnd/>
          </a:ln>
        </p:spPr>
        <p:txBody>
          <a:bodyPr>
            <a:prstTxWarp prst="textNoShape">
              <a:avLst/>
            </a:prstTxWarp>
          </a:bodyPr>
          <a:lstStyle/>
          <a:p>
            <a:pPr marL="115888" indent="-115888">
              <a:spcBef>
                <a:spcPct val="50000"/>
              </a:spcBef>
              <a:buFontTx/>
              <a:buChar char="•"/>
            </a:pPr>
            <a:endParaRPr lang="en-GB" sz="1300" b="0">
              <a:solidFill>
                <a:schemeClr val="bg1"/>
              </a:solidFill>
            </a:endParaRPr>
          </a:p>
        </p:txBody>
      </p:sp>
      <p:sp>
        <p:nvSpPr>
          <p:cNvPr id="330" name="Title 329"/>
          <p:cNvSpPr>
            <a:spLocks noGrp="1"/>
          </p:cNvSpPr>
          <p:nvPr>
            <p:ph type="title"/>
          </p:nvPr>
        </p:nvSpPr>
        <p:spPr>
          <a:xfrm>
            <a:off x="1154547" y="1306550"/>
            <a:ext cx="9728968"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876090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fld id="{1BE95DDF-BE3A-D94B-B3FF-AD13C4821C94}" type="slidenum">
              <a:rPr lang="en-GB"/>
              <a:pPr/>
              <a:t>‹#›</a:t>
            </a:fld>
            <a:endParaRPr lang="en-GB"/>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553313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Executive Summary-Bulleted Tex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82365" y="228600"/>
            <a:ext cx="11477835" cy="914400"/>
          </a:xfrm>
          <a:prstGeom prst="rect">
            <a:avLst/>
          </a:prstGeom>
        </p:spPr>
        <p:txBody>
          <a:bodyPr vert="horz" lIns="0" tIns="0" rIns="0" bIns="0" rtlCol="0" anchor="t">
            <a:normAutofit/>
          </a:bodyPr>
          <a:lstStyle>
            <a:lvl1pPr>
              <a:defRPr sz="2200" b="0"/>
            </a:lvl1pPr>
          </a:lstStyle>
          <a:p>
            <a:r>
              <a:rPr lang="en-US" dirty="0"/>
              <a:t>Click to edit Master title style</a:t>
            </a:r>
          </a:p>
        </p:txBody>
      </p:sp>
      <p:sp>
        <p:nvSpPr>
          <p:cNvPr id="9" name="Content Placeholder 11"/>
          <p:cNvSpPr>
            <a:spLocks noGrp="1"/>
          </p:cNvSpPr>
          <p:nvPr>
            <p:ph sz="quarter" idx="13" hasCustomPrompt="1"/>
          </p:nvPr>
        </p:nvSpPr>
        <p:spPr>
          <a:xfrm>
            <a:off x="613834" y="5916168"/>
            <a:ext cx="11146367" cy="514350"/>
          </a:xfrm>
          <a:prstGeom prst="rect">
            <a:avLst/>
          </a:prstGeom>
        </p:spPr>
        <p:txBody>
          <a:bodyPr lIns="0" tIns="0" rIns="0" bIns="0"/>
          <a:lstStyle>
            <a:lvl1pPr marL="168275" indent="-168275">
              <a:spcBef>
                <a:spcPts val="0"/>
              </a:spcBef>
              <a:defRPr sz="1000" baseline="0">
                <a:latin typeface="+mn-lt"/>
              </a:defRPr>
            </a:lvl1pPr>
            <a:lvl2pPr marL="164592" indent="-164592">
              <a:spcBef>
                <a:spcPts val="0"/>
              </a:spcBef>
              <a:defRPr sz="1000">
                <a:latin typeface="+mn-lt"/>
              </a:defRPr>
            </a:lvl2pPr>
            <a:lvl3pPr marL="164592" indent="-164592">
              <a:buNone/>
              <a:defRPr sz="1000"/>
            </a:lvl3pPr>
            <a:lvl4pPr marL="164592" indent="-164592">
              <a:buNone/>
              <a:defRPr sz="1000"/>
            </a:lvl4pPr>
            <a:lvl5pPr marL="164592" indent="-164592">
              <a:buNone/>
              <a:defRPr sz="1000"/>
            </a:lvl5pPr>
          </a:lstStyle>
          <a:p>
            <a:pPr lvl="0"/>
            <a:r>
              <a:rPr lang="en-US" dirty="0"/>
              <a:t>1	Click to edit Master text styles</a:t>
            </a:r>
          </a:p>
          <a:p>
            <a:pPr lvl="1"/>
            <a:r>
              <a:rPr lang="en-US" dirty="0"/>
              <a:t>Second level</a:t>
            </a:r>
          </a:p>
        </p:txBody>
      </p:sp>
      <p:sp>
        <p:nvSpPr>
          <p:cNvPr id="10" name="Text Placeholder 10"/>
          <p:cNvSpPr>
            <a:spLocks noGrp="1"/>
          </p:cNvSpPr>
          <p:nvPr>
            <p:ph type="body" sz="quarter" idx="14"/>
          </p:nvPr>
        </p:nvSpPr>
        <p:spPr>
          <a:xfrm>
            <a:off x="613833" y="1035425"/>
            <a:ext cx="11169651" cy="4613929"/>
          </a:xfrm>
          <a:prstGeom prst="rect">
            <a:avLst/>
          </a:prstGeom>
        </p:spPr>
        <p:txBody>
          <a:bodyPr lIns="0" tIns="0" rIns="0" bIns="0"/>
          <a:lstStyle>
            <a:lvl1pPr marL="0" marR="0" indent="0" algn="l" defTabSz="457200" rtl="0" eaLnBrk="0" fontAlgn="base" latinLnBrk="0" hangingPunct="0">
              <a:lnSpc>
                <a:spcPct val="150000"/>
              </a:lnSpc>
              <a:spcBef>
                <a:spcPts val="600"/>
              </a:spcBef>
              <a:spcAft>
                <a:spcPts val="600"/>
              </a:spcAft>
              <a:buClrTx/>
              <a:buSzTx/>
              <a:buFont typeface="Arial" charset="0"/>
              <a:buNone/>
              <a:tabLst/>
              <a:defRPr sz="1600" b="1"/>
            </a:lvl1pPr>
            <a:lvl2pPr>
              <a:lnSpc>
                <a:spcPct val="100000"/>
              </a:lnSpc>
              <a:spcBef>
                <a:spcPts val="600"/>
              </a:spcBef>
              <a:spcAft>
                <a:spcPts val="600"/>
              </a:spcAft>
              <a:buFont typeface="Arial" pitchFamily="34" charset="0"/>
              <a:buChar char="•"/>
              <a:defRPr sz="1600"/>
            </a:lvl2pPr>
            <a:lvl3pPr marL="739775" indent="-282575">
              <a:lnSpc>
                <a:spcPct val="100000"/>
              </a:lnSpc>
              <a:spcBef>
                <a:spcPts val="600"/>
              </a:spcBef>
              <a:spcAft>
                <a:spcPts val="600"/>
              </a:spcAft>
              <a:defRPr sz="1600"/>
            </a:lvl3pPr>
            <a:lvl4pPr marL="739775" indent="-282575">
              <a:lnSpc>
                <a:spcPct val="100000"/>
              </a:lnSpc>
              <a:spcBef>
                <a:spcPts val="600"/>
              </a:spcBef>
              <a:spcAft>
                <a:spcPts val="600"/>
              </a:spcAft>
              <a:buFont typeface="Arial" pitchFamily="34" charset="0"/>
              <a:buChar char="•"/>
              <a:defRPr sz="1600"/>
            </a:lvl4pPr>
            <a:lvl5pPr marL="968375" indent="-228600">
              <a:lnSpc>
                <a:spcPct val="100000"/>
              </a:lnSpc>
              <a:spcBef>
                <a:spcPts val="60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5792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83B718-FF89-4B2F-A3ED-1BA9A65D7823}" type="slidenum">
              <a:rPr lang="en-US" smtClean="0"/>
              <a:pPr/>
              <a:t>‹#›</a:t>
            </a:fld>
            <a:endParaRPr lang="en-US" dirty="0"/>
          </a:p>
        </p:txBody>
      </p:sp>
    </p:spTree>
    <p:extLst>
      <p:ext uri="{BB962C8B-B14F-4D97-AF65-F5344CB8AC3E}">
        <p14:creationId xmlns:p14="http://schemas.microsoft.com/office/powerpoint/2010/main" val="112304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525A-F0A0-41E6-9584-DCF5E934A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3FDAE1-CC9D-436F-8D26-E7A8517A9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138AA6-0EFE-4306-8EAF-BD55310CF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66468-A810-40AC-919A-6642CC16A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F33D8-B632-43BA-94B8-6C0E9A823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FDE546-AFA8-46E5-AFD7-0808AE435A1B}"/>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8" name="Footer Placeholder 7">
            <a:extLst>
              <a:ext uri="{FF2B5EF4-FFF2-40B4-BE49-F238E27FC236}">
                <a16:creationId xmlns:a16="http://schemas.microsoft.com/office/drawing/2014/main" id="{89C7890E-DBC5-4714-A5B2-008063092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32935-4057-4E07-A5A4-553AF1681597}"/>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1007146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lvl1pPr>
              <a:defRPr kumimoji="0" lang="en-US" sz="3800" b="1" i="1" u="none" strike="noStrike" cap="none" spc="0" normalizeH="0" baseline="0">
                <a:ln>
                  <a:noFill/>
                </a:ln>
                <a:solidFill>
                  <a:srgbClr val="CD4106"/>
                </a:solidFill>
                <a:effectLst/>
                <a:uLnTx/>
                <a:uFillTx/>
                <a:latin typeface="Georgia"/>
              </a:defRPr>
            </a:lvl1pPr>
          </a:lstStyle>
          <a:p>
            <a:pPr marL="0" marR="0" lvl="0" indent="0" algn="l" fontAlgn="auto">
              <a:lnSpc>
                <a:spcPct val="100000"/>
              </a:lnSpc>
              <a:spcAft>
                <a:spcPts val="0"/>
              </a:spcAft>
              <a:buClrTx/>
              <a:buSzTx/>
              <a:buFontTx/>
              <a:tabLst/>
            </a:pPr>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cap="all" dirty="0"/>
          </a:p>
        </p:txBody>
      </p:sp>
      <p:sp>
        <p:nvSpPr>
          <p:cNvPr id="5" name="Slide Number Placeholder 4"/>
          <p:cNvSpPr>
            <a:spLocks noGrp="1"/>
          </p:cNvSpPr>
          <p:nvPr>
            <p:ph type="sldNum" sz="quarter" idx="12"/>
          </p:nvPr>
        </p:nvSpPr>
        <p:spPr/>
        <p:txBody>
          <a:bodyPr/>
          <a:lstStyle/>
          <a:p>
            <a:fld id="{B1B2F1D6-8E65-46DB-95B7-331DA8F8470F}" type="slidenum">
              <a:rPr lang="en-US" smtClean="0"/>
              <a:pPr/>
              <a:t>‹#›</a:t>
            </a:fld>
            <a:endParaRPr lang="en-US" dirty="0"/>
          </a:p>
        </p:txBody>
      </p:sp>
      <p:sp>
        <p:nvSpPr>
          <p:cNvPr id="6" name="Rectangle 5"/>
          <p:cNvSpPr/>
          <p:nvPr userDrawn="1"/>
        </p:nvSpPr>
        <p:spPr>
          <a:xfrm>
            <a:off x="609600" y="1600200"/>
            <a:ext cx="3454400" cy="45720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3"/>
          </p:nvPr>
        </p:nvSpPr>
        <p:spPr>
          <a:xfrm>
            <a:off x="4267200" y="1600200"/>
            <a:ext cx="7315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609600" y="1600200"/>
            <a:ext cx="3454400" cy="4572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b="1">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a:p>
            <a:pPr lvl="0"/>
            <a:endParaRPr lang="en-US" dirty="0"/>
          </a:p>
        </p:txBody>
      </p:sp>
    </p:spTree>
    <p:extLst>
      <p:ext uri="{BB962C8B-B14F-4D97-AF65-F5344CB8AC3E}">
        <p14:creationId xmlns:p14="http://schemas.microsoft.com/office/powerpoint/2010/main" val="2875351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3B718-FF89-4B2F-A3ED-1BA9A65D7823}" type="slidenum">
              <a:rPr lang="en-US" smtClean="0"/>
              <a:pPr/>
              <a:t>‹#›</a:t>
            </a:fld>
            <a:endParaRPr lang="en-US" dirty="0"/>
          </a:p>
        </p:txBody>
      </p:sp>
    </p:spTree>
    <p:extLst>
      <p:ext uri="{BB962C8B-B14F-4D97-AF65-F5344CB8AC3E}">
        <p14:creationId xmlns:p14="http://schemas.microsoft.com/office/powerpoint/2010/main" val="652657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5868B74-D128-49A5-AE28-0A219133465B}" type="datetime1">
              <a:rPr lang="en-US" smtClean="0"/>
              <a:t>12/7/2021</a:t>
            </a:fld>
            <a:endParaRPr lang="en-US"/>
          </a:p>
        </p:txBody>
      </p:sp>
      <p:sp>
        <p:nvSpPr>
          <p:cNvPr id="3" name="Footer Placeholder 2"/>
          <p:cNvSpPr>
            <a:spLocks noGrp="1"/>
          </p:cNvSpPr>
          <p:nvPr>
            <p:ph type="ftr" sz="quarter" idx="11"/>
          </p:nvPr>
        </p:nvSpPr>
        <p:spPr>
          <a:xfrm>
            <a:off x="988485" y="6356351"/>
            <a:ext cx="78867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80484" y="6356351"/>
            <a:ext cx="423333" cy="365125"/>
          </a:xfrm>
          <a:prstGeom prst="rect">
            <a:avLst/>
          </a:prstGeom>
        </p:spPr>
        <p:txBody>
          <a:bodyPr/>
          <a:lstStyle/>
          <a:p>
            <a:fld id="{B1B2F1D6-8E65-46DB-95B7-331DA8F8470F}" type="slidenum">
              <a:rPr lang="en-US" smtClean="0"/>
              <a:t>‹#›</a:t>
            </a:fld>
            <a:endParaRPr lang="en-US"/>
          </a:p>
        </p:txBody>
      </p:sp>
    </p:spTree>
    <p:extLst>
      <p:ext uri="{BB962C8B-B14F-4D97-AF65-F5344CB8AC3E}">
        <p14:creationId xmlns:p14="http://schemas.microsoft.com/office/powerpoint/2010/main" val="2395315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0C81-C34B-4793-A052-36ABD66824A6}"/>
              </a:ext>
            </a:extLst>
          </p:cNvPr>
          <p:cNvSpPr>
            <a:spLocks noGrp="1"/>
          </p:cNvSpPr>
          <p:nvPr>
            <p:ph type="ctrTitle"/>
          </p:nvPr>
        </p:nvSpPr>
        <p:spPr>
          <a:xfrm>
            <a:off x="1771650" y="220821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24920-D578-426D-9870-F6C0483AA782}"/>
              </a:ext>
            </a:extLst>
          </p:cNvPr>
          <p:cNvSpPr>
            <a:spLocks noGrp="1"/>
          </p:cNvSpPr>
          <p:nvPr>
            <p:ph type="subTitle" idx="1"/>
          </p:nvPr>
        </p:nvSpPr>
        <p:spPr>
          <a:xfrm>
            <a:off x="1771650" y="46482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A70326-EBC5-416E-91FF-B93B6B098220}"/>
              </a:ext>
            </a:extLst>
          </p:cNvPr>
          <p:cNvSpPr>
            <a:spLocks noGrp="1"/>
          </p:cNvSpPr>
          <p:nvPr>
            <p:ph type="dt" sz="half" idx="10"/>
          </p:nvPr>
        </p:nvSpPr>
        <p:spPr/>
        <p:txBody>
          <a:body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FF4706E3-F1CF-471C-B19B-777AB21B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31875-4CDF-4357-8944-8E8C862F5C3F}"/>
              </a:ext>
            </a:extLst>
          </p:cNvPr>
          <p:cNvSpPr>
            <a:spLocks noGrp="1"/>
          </p:cNvSpPr>
          <p:nvPr>
            <p:ph type="sldNum" sz="quarter" idx="12"/>
          </p:nvPr>
        </p:nvSpPr>
        <p:spPr/>
        <p:txBody>
          <a:bodyPr/>
          <a:lstStyle/>
          <a:p>
            <a:fld id="{EC778DB7-3871-4A24-B671-25F06C88A784}" type="slidenum">
              <a:rPr lang="en-US" smtClean="0"/>
              <a:t>‹#›</a:t>
            </a:fld>
            <a:endParaRPr lang="en-US"/>
          </a:p>
        </p:txBody>
      </p:sp>
      <p:cxnSp>
        <p:nvCxnSpPr>
          <p:cNvPr id="8" name="Straight Connector 7">
            <a:extLst>
              <a:ext uri="{FF2B5EF4-FFF2-40B4-BE49-F238E27FC236}">
                <a16:creationId xmlns:a16="http://schemas.microsoft.com/office/drawing/2014/main" id="{F1FEA322-14BD-40F5-9C26-2C888EA0EAD9}"/>
              </a:ext>
            </a:extLst>
          </p:cNvPr>
          <p:cNvCxnSpPr/>
          <p:nvPr userDrawn="1"/>
        </p:nvCxnSpPr>
        <p:spPr>
          <a:xfrm>
            <a:off x="0" y="4648200"/>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672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pPr>
              <a:defRPr/>
            </a:pPr>
            <a:fld id="{894A46E0-AE5D-46A9-88ED-F05CFB259D32}" type="slidenum">
              <a:rPr lang="en-US" altLang="en-US"/>
              <a:pPr>
                <a:defRPr/>
              </a:pPr>
              <a:t>‹#›</a:t>
            </a:fld>
            <a:endParaRPr lang="en-US" altLang="en-US"/>
          </a:p>
        </p:txBody>
      </p:sp>
    </p:spTree>
    <p:extLst>
      <p:ext uri="{BB962C8B-B14F-4D97-AF65-F5344CB8AC3E}">
        <p14:creationId xmlns:p14="http://schemas.microsoft.com/office/powerpoint/2010/main" val="4007250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a:p>
        </p:txBody>
      </p:sp>
      <p:sp>
        <p:nvSpPr>
          <p:cNvPr id="64" name="Slide Number Placeholder 9"/>
          <p:cNvSpPr>
            <a:spLocks noGrp="1"/>
          </p:cNvSpPr>
          <p:nvPr>
            <p:ph type="sldNum" sz="quarter" idx="12"/>
          </p:nvPr>
        </p:nvSpPr>
        <p:spPr/>
        <p:txBody>
          <a:bodyPr/>
          <a:lstStyle>
            <a:lvl1pPr>
              <a:defRPr/>
            </a:lvl1pPr>
          </a:lstStyle>
          <a:p>
            <a:pPr>
              <a:defRPr/>
            </a:pPr>
            <a:fld id="{038E85D2-88D1-4B50-9CC0-482AD81A88B9}" type="slidenum">
              <a:rPr lang="en-US" altLang="en-US"/>
              <a:pPr>
                <a:defRPr/>
              </a:pPr>
              <a:t>‹#›</a:t>
            </a:fld>
            <a:endParaRPr lang="en-US" altLang="en-US"/>
          </a:p>
        </p:txBody>
      </p:sp>
    </p:spTree>
    <p:extLst>
      <p:ext uri="{BB962C8B-B14F-4D97-AF65-F5344CB8AC3E}">
        <p14:creationId xmlns:p14="http://schemas.microsoft.com/office/powerpoint/2010/main" val="268141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p>
        </p:txBody>
      </p:sp>
      <p:sp>
        <p:nvSpPr>
          <p:cNvPr id="9" name="Slide Number Placeholder 2"/>
          <p:cNvSpPr>
            <a:spLocks noGrp="1"/>
          </p:cNvSpPr>
          <p:nvPr>
            <p:ph type="sldNum" sz="quarter" idx="16"/>
          </p:nvPr>
        </p:nvSpPr>
        <p:spPr/>
        <p:txBody>
          <a:bodyPr/>
          <a:lstStyle>
            <a:lvl1pPr>
              <a:defRPr/>
            </a:lvl1pPr>
          </a:lstStyle>
          <a:p>
            <a:pPr>
              <a:defRPr/>
            </a:pPr>
            <a:fld id="{333AA9EB-A078-4FE5-A522-2A6F28928B0D}" type="slidenum">
              <a:rPr lang="en-US" altLang="en-US"/>
              <a:pPr>
                <a:defRPr/>
              </a:pPr>
              <a:t>‹#›</a:t>
            </a:fld>
            <a:endParaRPr lang="en-US" altLang="en-US"/>
          </a:p>
        </p:txBody>
      </p:sp>
    </p:spTree>
    <p:extLst>
      <p:ext uri="{BB962C8B-B14F-4D97-AF65-F5344CB8AC3E}">
        <p14:creationId xmlns:p14="http://schemas.microsoft.com/office/powerpoint/2010/main" val="2595663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295616"/>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E771A7CE-00BF-4FB0-A75C-8A3357903F20}"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62090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1E00CBC-9052-4B42-8618-B5EFEE6F6193}"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02393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1CDBC76A-AE43-4B85-9DFC-098E32E5E903}" type="slidenum">
              <a:rPr lang="en-US" altLang="en-US"/>
              <a:pPr>
                <a:defRPr/>
              </a:pPr>
              <a:t>‹#›</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6944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4F9F-4291-4321-9D82-FFA3BAEA04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F5BC76-0F7E-4C7A-B4CC-B7B310ACE9B1}"/>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4" name="Footer Placeholder 3">
            <a:extLst>
              <a:ext uri="{FF2B5EF4-FFF2-40B4-BE49-F238E27FC236}">
                <a16:creationId xmlns:a16="http://schemas.microsoft.com/office/drawing/2014/main" id="{903A55EC-907E-436C-B185-CA907C3ADD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9E5C66-B6BE-45FA-B8DE-233B2CD7B668}"/>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951660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DCEF1CBF-2A26-4816-BA12-E87A800AA85A}" type="slidenum">
              <a:rPr lang="en-US" altLang="en-US"/>
              <a:pPr>
                <a:defRPr/>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749815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9FD5C3EC-2AC4-4D8E-B6AC-765A48B724E1}"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5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3C0C9183-33D1-4F0C-98FB-F68462B689D0}"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77926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8"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9"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0"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1"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2"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3"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4"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5"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6"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7"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8"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9"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0"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1"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5"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6"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0"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9"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0"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1"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2"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p>
        </p:txBody>
      </p:sp>
      <p:sp>
        <p:nvSpPr>
          <p:cNvPr id="132" name="Slide Number Placeholder 2"/>
          <p:cNvSpPr>
            <a:spLocks noGrp="1"/>
          </p:cNvSpPr>
          <p:nvPr>
            <p:ph type="sldNum" sz="quarter" idx="120"/>
          </p:nvPr>
        </p:nvSpPr>
        <p:spPr/>
        <p:txBody>
          <a:bodyPr/>
          <a:lstStyle>
            <a:lvl1pPr>
              <a:defRPr/>
            </a:lvl1pPr>
          </a:lstStyle>
          <a:p>
            <a:pPr>
              <a:defRPr/>
            </a:pPr>
            <a:fld id="{94543F2B-D2AB-46B4-B82C-D9964909352B}" type="slidenum">
              <a:rPr lang="en-US" altLang="en-US"/>
              <a:pPr>
                <a:defRPr/>
              </a:pPr>
              <a:t>‹#›</a:t>
            </a:fld>
            <a:endParaRPr lang="en-US" altLang="en-US"/>
          </a:p>
        </p:txBody>
      </p:sp>
    </p:spTree>
    <p:extLst>
      <p:ext uri="{BB962C8B-B14F-4D97-AF65-F5344CB8AC3E}">
        <p14:creationId xmlns:p14="http://schemas.microsoft.com/office/powerpoint/2010/main" val="954912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BA7E0F05-A527-4BAC-B8BB-29C43E32BC25}"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13109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93405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F2EE425E-E0AB-403D-97BC-8E1AC6C4FE42}" type="slidenum">
              <a:rPr lang="en-US" altLang="en-US"/>
              <a:pPr>
                <a:defRPr/>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3745819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E4AF6AFA-6588-4A06-9F89-96CFCF0E1EFE}" type="slidenum">
              <a:rPr lang="en-US" altLang="en-US"/>
              <a:pPr>
                <a:defRPr/>
              </a:pPr>
              <a:t>‹#›</a:t>
            </a:fld>
            <a:endParaRPr lang="en-US" altLang="en-US"/>
          </a:p>
        </p:txBody>
      </p:sp>
      <p:sp>
        <p:nvSpPr>
          <p:cNvPr id="7" name="Footer Placeholder 4"/>
          <p:cNvSpPr>
            <a:spLocks noGrp="1"/>
          </p:cNvSpPr>
          <p:nvPr>
            <p:ph type="ftr" sz="quarter" idx="21"/>
          </p:nvPr>
        </p:nvSpPr>
        <p:spPr/>
        <p:txBody>
          <a:bodyPr/>
          <a:lstStyle>
            <a:lvl1pPr>
              <a:defRPr/>
            </a:lvl1pPr>
          </a:lstStyle>
          <a:p>
            <a:pPr>
              <a:defRPr/>
            </a:pPr>
            <a:endParaRPr lang="en-US"/>
          </a:p>
        </p:txBody>
      </p:sp>
    </p:spTree>
    <p:extLst>
      <p:ext uri="{BB962C8B-B14F-4D97-AF65-F5344CB8AC3E}">
        <p14:creationId xmlns:p14="http://schemas.microsoft.com/office/powerpoint/2010/main" val="1910242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F542C954-066D-4660-92D4-22CE0BA0459B}" type="slidenum">
              <a:rPr lang="en-US" altLang="en-US"/>
              <a:pPr>
                <a:defRPr/>
              </a:pPr>
              <a:t>‹#›</a:t>
            </a:fld>
            <a:endParaRPr lang="en-US" altLang="en-US"/>
          </a:p>
        </p:txBody>
      </p:sp>
      <p:sp>
        <p:nvSpPr>
          <p:cNvPr id="7"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3855551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122D7D95-8ECF-4C7A-87E7-84BD9B97529C}" type="slidenum">
              <a:rPr lang="en-US" altLang="en-US"/>
              <a:pPr>
                <a:defRPr/>
              </a:pPr>
              <a:t>‹#›</a:t>
            </a:fld>
            <a:endParaRPr lang="en-US" altLang="en-US"/>
          </a:p>
        </p:txBody>
      </p:sp>
      <p:sp>
        <p:nvSpPr>
          <p:cNvPr id="10" name="Footer Placeholder 4"/>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404535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95ECE9-8323-4963-9C7A-7F211E493284}"/>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3" name="Footer Placeholder 2">
            <a:extLst>
              <a:ext uri="{FF2B5EF4-FFF2-40B4-BE49-F238E27FC236}">
                <a16:creationId xmlns:a16="http://schemas.microsoft.com/office/drawing/2014/main" id="{6AA72B9D-D334-4451-942D-35B8DD8452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650437-F95B-467D-810E-4935574C870C}"/>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3973595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0"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67"/>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2139410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FD19546E-49AD-47E0-9DE1-A6C21430BB40}" type="slidenum">
              <a:rPr lang="en-US" altLang="en-US"/>
              <a:pPr>
                <a:defRPr/>
              </a:pPr>
              <a:t>‹#›</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169974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B530AC70-B0BC-4A96-BC7E-222A269C2CA1}" type="slidenum">
              <a:rPr lang="es-CR" smtClean="0"/>
              <a:t>‹#›</a:t>
            </a:fld>
            <a:endParaRPr lang="es-CR"/>
          </a:p>
        </p:txBody>
      </p:sp>
    </p:spTree>
    <p:extLst>
      <p:ext uri="{BB962C8B-B14F-4D97-AF65-F5344CB8AC3E}">
        <p14:creationId xmlns:p14="http://schemas.microsoft.com/office/powerpoint/2010/main" val="2339893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988485" y="6356351"/>
            <a:ext cx="78867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80484" y="6356351"/>
            <a:ext cx="423333" cy="365125"/>
          </a:xfrm>
          <a:prstGeom prst="rect">
            <a:avLst/>
          </a:prstGeom>
        </p:spPr>
        <p:txBody>
          <a:bodyPr/>
          <a:lstStyle/>
          <a:p>
            <a:fld id="{B1B2F1D6-8E65-46DB-95B7-331DA8F8470F}" type="slidenum">
              <a:rPr lang="en-US" smtClean="0"/>
              <a:t>‹#›</a:t>
            </a:fld>
            <a:endParaRPr lang="en-US"/>
          </a:p>
        </p:txBody>
      </p:sp>
    </p:spTree>
    <p:extLst>
      <p:ext uri="{BB962C8B-B14F-4D97-AF65-F5344CB8AC3E}">
        <p14:creationId xmlns:p14="http://schemas.microsoft.com/office/powerpoint/2010/main" val="65596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475913" y="301627"/>
            <a:ext cx="11282705"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03516" y="6335968"/>
            <a:ext cx="3021361" cy="44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228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7A0B8F9-124C-44C7-B236-F11B54776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1" y="725489"/>
            <a:ext cx="10902951"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BCB46E1-12B0-44A6-9CD2-79E59B564530}"/>
              </a:ext>
            </a:extLst>
          </p:cNvPr>
          <p:cNvSpPr>
            <a:spLocks noChangeArrowheads="1"/>
          </p:cNvSpPr>
          <p:nvPr userDrawn="1"/>
        </p:nvSpPr>
        <p:spPr bwMode="auto">
          <a:xfrm>
            <a:off x="660400" y="-728663"/>
            <a:ext cx="10397067" cy="7797801"/>
          </a:xfrm>
          <a:prstGeom prst="ellipse">
            <a:avLst/>
          </a:prstGeom>
          <a:gradFill rotWithShape="0">
            <a:gsLst>
              <a:gs pos="0">
                <a:srgbClr val="FFFFFF">
                  <a:alpha val="73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CR" sz="1800">
              <a:solidFill>
                <a:srgbClr val="FFFFFF"/>
              </a:solidFill>
              <a:latin typeface="Arial Narrow" panose="020B0606020202030204" pitchFamily="34" charset="0"/>
            </a:endParaRPr>
          </a:p>
        </p:txBody>
      </p:sp>
      <p:sp>
        <p:nvSpPr>
          <p:cNvPr id="5" name="Oval 4">
            <a:extLst>
              <a:ext uri="{FF2B5EF4-FFF2-40B4-BE49-F238E27FC236}">
                <a16:creationId xmlns:a16="http://schemas.microsoft.com/office/drawing/2014/main" id="{FA893407-1AB1-40D6-B5DD-69649004995E}"/>
              </a:ext>
            </a:extLst>
          </p:cNvPr>
          <p:cNvSpPr>
            <a:spLocks noChangeArrowheads="1"/>
          </p:cNvSpPr>
          <p:nvPr/>
        </p:nvSpPr>
        <p:spPr bwMode="auto">
          <a:xfrm>
            <a:off x="2956984" y="1349375"/>
            <a:ext cx="5782733" cy="4338638"/>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CR" sz="1800">
              <a:solidFill>
                <a:srgbClr val="FFFFFF"/>
              </a:solidFill>
              <a:latin typeface="Arial Narrow" panose="020B0606020202030204" pitchFamily="34" charset="0"/>
            </a:endParaRPr>
          </a:p>
        </p:txBody>
      </p:sp>
      <p:sp>
        <p:nvSpPr>
          <p:cNvPr id="2" name="Title 1"/>
          <p:cNvSpPr>
            <a:spLocks noGrp="1"/>
          </p:cNvSpPr>
          <p:nvPr>
            <p:ph type="title"/>
          </p:nvPr>
        </p:nvSpPr>
        <p:spPr>
          <a:xfrm>
            <a:off x="3050561" y="2369193"/>
            <a:ext cx="5689600" cy="2299900"/>
          </a:xfrm>
        </p:spPr>
        <p:txBody>
          <a:bodyPr rtlCol="0">
            <a:noAutofit/>
          </a:bodyPr>
          <a:lstStyle>
            <a:lvl1pPr algn="ctr">
              <a:defRPr kumimoji="0" lang="en-US" sz="3800" b="1" i="1" u="none" strike="noStrike" cap="none" spc="0" normalizeH="0" baseline="0" dirty="0">
                <a:ln>
                  <a:noFill/>
                </a:ln>
                <a:solidFill>
                  <a:srgbClr val="CD4106"/>
                </a:solidFill>
                <a:effectLst/>
                <a:uLnTx/>
                <a:uFillTx/>
                <a:latin typeface="Georgia"/>
              </a:defRPr>
            </a:lvl1pPr>
          </a:lstStyle>
          <a:p>
            <a:pPr lvl="0"/>
            <a:r>
              <a:rPr lang="en-US" dirty="0"/>
              <a:t>Click to edit Master title style</a:t>
            </a:r>
          </a:p>
        </p:txBody>
      </p:sp>
      <p:sp>
        <p:nvSpPr>
          <p:cNvPr id="6" name="Date Placeholder 2">
            <a:extLst>
              <a:ext uri="{FF2B5EF4-FFF2-40B4-BE49-F238E27FC236}">
                <a16:creationId xmlns:a16="http://schemas.microsoft.com/office/drawing/2014/main" id="{39E58D8E-A760-423F-90AE-BB81DA64F329}"/>
              </a:ext>
            </a:extLst>
          </p:cNvPr>
          <p:cNvSpPr>
            <a:spLocks noGrp="1"/>
          </p:cNvSpPr>
          <p:nvPr>
            <p:ph type="dt" sz="half" idx="10"/>
          </p:nvPr>
        </p:nvSpPr>
        <p:spPr/>
        <p:txBody>
          <a:bodyPr/>
          <a:lstStyle>
            <a:lvl1pPr>
              <a:defRPr/>
            </a:lvl1pPr>
          </a:lstStyle>
          <a:p>
            <a:pPr>
              <a:defRPr/>
            </a:pPr>
            <a:fld id="{5D87FBE9-450D-4324-9A78-B64DC9B8CDB3}" type="datetimeFigureOut">
              <a:rPr lang="en-US"/>
              <a:pPr>
                <a:defRPr/>
              </a:pPr>
              <a:t>12/7/2021</a:t>
            </a:fld>
            <a:endParaRPr lang="en-US" dirty="0"/>
          </a:p>
        </p:txBody>
      </p:sp>
      <p:sp>
        <p:nvSpPr>
          <p:cNvPr id="7" name="Footer Placeholder 3">
            <a:extLst>
              <a:ext uri="{FF2B5EF4-FFF2-40B4-BE49-F238E27FC236}">
                <a16:creationId xmlns:a16="http://schemas.microsoft.com/office/drawing/2014/main" id="{3E47E939-3D7E-4CAE-A05F-D820A591D1F8}"/>
              </a:ext>
            </a:extLst>
          </p:cNvPr>
          <p:cNvSpPr>
            <a:spLocks noGrp="1"/>
          </p:cNvSpPr>
          <p:nvPr>
            <p:ph type="ftr" sz="quarter" idx="11"/>
          </p:nvPr>
        </p:nvSpPr>
        <p:spPr/>
        <p:txBody>
          <a:bodyPr/>
          <a:lstStyle>
            <a:lvl1pPr>
              <a:defRPr cap="all"/>
            </a:lvl1pPr>
          </a:lstStyle>
          <a:p>
            <a:pPr>
              <a:defRPr/>
            </a:pPr>
            <a:endParaRPr lang="en-US"/>
          </a:p>
        </p:txBody>
      </p:sp>
      <p:sp>
        <p:nvSpPr>
          <p:cNvPr id="8" name="Slide Number Placeholder 4">
            <a:extLst>
              <a:ext uri="{FF2B5EF4-FFF2-40B4-BE49-F238E27FC236}">
                <a16:creationId xmlns:a16="http://schemas.microsoft.com/office/drawing/2014/main" id="{C4398D67-9FBC-4B0B-9163-A3340750D826}"/>
              </a:ext>
            </a:extLst>
          </p:cNvPr>
          <p:cNvSpPr>
            <a:spLocks noGrp="1"/>
          </p:cNvSpPr>
          <p:nvPr>
            <p:ph type="sldNum" sz="quarter" idx="12"/>
          </p:nvPr>
        </p:nvSpPr>
        <p:spPr/>
        <p:txBody>
          <a:bodyPr/>
          <a:lstStyle>
            <a:lvl1pPr>
              <a:defRPr/>
            </a:lvl1pPr>
          </a:lstStyle>
          <a:p>
            <a:pPr>
              <a:defRPr/>
            </a:pPr>
            <a:fld id="{EBAD38C2-0953-46C5-B0C3-08D9AA0EEABF}" type="slidenum">
              <a:rPr lang="en-US"/>
              <a:pPr>
                <a:defRPr/>
              </a:pPr>
              <a:t>‹#›</a:t>
            </a:fld>
            <a:endParaRPr lang="en-US" dirty="0"/>
          </a:p>
        </p:txBody>
      </p:sp>
    </p:spTree>
    <p:extLst>
      <p:ext uri="{BB962C8B-B14F-4D97-AF65-F5344CB8AC3E}">
        <p14:creationId xmlns:p14="http://schemas.microsoft.com/office/powerpoint/2010/main" val="407420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267A-85E8-4D64-A08A-1F0E0ABF3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90BE70-0D6F-4868-AA96-8443B3CB0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002D46-0442-4783-BEF7-1BAF1A782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A42A3-0926-4A53-9D4C-9E15EDB98DC0}"/>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6" name="Footer Placeholder 5">
            <a:extLst>
              <a:ext uri="{FF2B5EF4-FFF2-40B4-BE49-F238E27FC236}">
                <a16:creationId xmlns:a16="http://schemas.microsoft.com/office/drawing/2014/main" id="{B87A41B3-FA90-4123-912B-F0E1A5C3B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434FD-3AE7-4EAF-9161-9356B1626DCB}"/>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257690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67E0-F4FD-4ADD-A2B8-CC40002C7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84C02-E7F8-4559-A8AA-21A023D41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62386D-171A-45DC-97A8-0A3CBF285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DB747-C8FF-4064-876C-09553802FC06}"/>
              </a:ext>
            </a:extLst>
          </p:cNvPr>
          <p:cNvSpPr>
            <a:spLocks noGrp="1"/>
          </p:cNvSpPr>
          <p:nvPr>
            <p:ph type="dt" sz="half" idx="10"/>
          </p:nvPr>
        </p:nvSpPr>
        <p:spPr/>
        <p:txBody>
          <a:bodyPr/>
          <a:lstStyle/>
          <a:p>
            <a:fld id="{F9995CDE-1644-4614-820A-33F54E7CE85E}" type="datetimeFigureOut">
              <a:rPr lang="en-US" smtClean="0"/>
              <a:t>12/7/2021</a:t>
            </a:fld>
            <a:endParaRPr lang="en-US"/>
          </a:p>
        </p:txBody>
      </p:sp>
      <p:sp>
        <p:nvSpPr>
          <p:cNvPr id="6" name="Footer Placeholder 5">
            <a:extLst>
              <a:ext uri="{FF2B5EF4-FFF2-40B4-BE49-F238E27FC236}">
                <a16:creationId xmlns:a16="http://schemas.microsoft.com/office/drawing/2014/main" id="{016DEB14-BED8-48EC-81AD-7EF71EC3A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E13AA-BC36-496B-998D-4D9FDCD1A252}"/>
              </a:ext>
            </a:extLst>
          </p:cNvPr>
          <p:cNvSpPr>
            <a:spLocks noGrp="1"/>
          </p:cNvSpPr>
          <p:nvPr>
            <p:ph type="sldNum" sz="quarter" idx="12"/>
          </p:nvPr>
        </p:nvSpPr>
        <p:spPr/>
        <p:txBody>
          <a:bodyPr/>
          <a:lstStyle/>
          <a:p>
            <a:fld id="{BAB3EAF3-CFB7-4B78-90CE-84159D056302}" type="slidenum">
              <a:rPr lang="en-US" smtClean="0"/>
              <a:t>‹#›</a:t>
            </a:fld>
            <a:endParaRPr lang="en-US"/>
          </a:p>
        </p:txBody>
      </p:sp>
    </p:spTree>
    <p:extLst>
      <p:ext uri="{BB962C8B-B14F-4D97-AF65-F5344CB8AC3E}">
        <p14:creationId xmlns:p14="http://schemas.microsoft.com/office/powerpoint/2010/main" val="305614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3.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image" Target="../media/image5.png"/><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heme" Target="../theme/theme5.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3EFBA-0191-4A10-95C9-7C06C4F73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0107D-D92C-4A33-8B83-385D8F5C2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6D7A9-EDC0-452B-B984-32AFD9B4A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95CDE-1644-4614-820A-33F54E7CE85E}" type="datetimeFigureOut">
              <a:rPr lang="en-US" smtClean="0"/>
              <a:t>12/7/2021</a:t>
            </a:fld>
            <a:endParaRPr lang="en-US"/>
          </a:p>
        </p:txBody>
      </p:sp>
      <p:sp>
        <p:nvSpPr>
          <p:cNvPr id="5" name="Footer Placeholder 4">
            <a:extLst>
              <a:ext uri="{FF2B5EF4-FFF2-40B4-BE49-F238E27FC236}">
                <a16:creationId xmlns:a16="http://schemas.microsoft.com/office/drawing/2014/main" id="{0099E4A1-7524-43BB-974A-F182F86DB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9429F4-E55A-42EF-BACD-9F0A98B0B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3EAF3-CFB7-4B78-90CE-84159D056302}" type="slidenum">
              <a:rPr lang="en-US" smtClean="0"/>
              <a:t>‹#›</a:t>
            </a:fld>
            <a:endParaRPr lang="en-US"/>
          </a:p>
        </p:txBody>
      </p:sp>
    </p:spTree>
    <p:extLst>
      <p:ext uri="{BB962C8B-B14F-4D97-AF65-F5344CB8AC3E}">
        <p14:creationId xmlns:p14="http://schemas.microsoft.com/office/powerpoint/2010/main" val="394229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endParaRPr lang="en-US" dirty="0"/>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5007968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743" r:id="rId6"/>
  </p:sldLayoutIdLst>
  <p:hf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783C"/>
        </a:buClr>
        <a:buFont typeface="Wingdings" pitchFamily="-101" charset="2"/>
        <a:defRPr>
          <a:solidFill>
            <a:schemeClr val="tx1"/>
          </a:solidFill>
          <a:latin typeface="+mn-lt"/>
          <a:ea typeface="MS PGothic" pitchFamily="34" charset="-128"/>
          <a:cs typeface="MS PGothic" charset="0"/>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F48EC-6886-4E44-9CDE-268506290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641FB-7A27-439A-B25C-0C45D0224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8DD50-7E94-42CE-AD22-497922F3B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69F5B-6355-4255-B635-EC417656BD26}" type="datetimeFigureOut">
              <a:rPr lang="en-US" smtClean="0"/>
              <a:t>12/7/2021</a:t>
            </a:fld>
            <a:endParaRPr lang="en-US"/>
          </a:p>
        </p:txBody>
      </p:sp>
      <p:sp>
        <p:nvSpPr>
          <p:cNvPr id="5" name="Footer Placeholder 4">
            <a:extLst>
              <a:ext uri="{FF2B5EF4-FFF2-40B4-BE49-F238E27FC236}">
                <a16:creationId xmlns:a16="http://schemas.microsoft.com/office/drawing/2014/main" id="{C27DC029-384D-4C9C-9AA4-AF3909192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10858A-E6CD-493B-AFEE-B2C0D69E9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78DB7-3871-4A24-B671-25F06C88A784}" type="slidenum">
              <a:rPr lang="en-US" smtClean="0"/>
              <a:t>‹#›</a:t>
            </a:fld>
            <a:endParaRPr lang="en-US"/>
          </a:p>
        </p:txBody>
      </p:sp>
    </p:spTree>
    <p:extLst>
      <p:ext uri="{BB962C8B-B14F-4D97-AF65-F5344CB8AC3E}">
        <p14:creationId xmlns:p14="http://schemas.microsoft.com/office/powerpoint/2010/main" val="984097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2051" name="Freeform 85"/>
          <p:cNvSpPr>
            <a:spLocks/>
          </p:cNvSpPr>
          <p:nvPr/>
        </p:nvSpPr>
        <p:spPr bwMode="auto">
          <a:xfrm flipH="1">
            <a:off x="11394017" y="6146800"/>
            <a:ext cx="328083"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prstTxWarp prst="textNoShape">
              <a:avLst/>
            </a:prstTxWarp>
          </a:bodyPr>
          <a:lstStyle/>
          <a:p>
            <a:endParaRPr lang="en-GB" sz="18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Paragraph content</a:t>
            </a:r>
          </a:p>
          <a:p>
            <a:pPr lvl="1"/>
            <a:r>
              <a:rPr lang="en-GB"/>
              <a:t>Bullets</a:t>
            </a:r>
          </a:p>
          <a:p>
            <a:pPr lvl="4"/>
            <a:r>
              <a:rPr lang="en-GB"/>
              <a:t>Bullets</a:t>
            </a:r>
          </a:p>
          <a:p>
            <a:pPr lvl="3"/>
            <a:r>
              <a:rPr lang="en-GB"/>
              <a:t>Bullets</a:t>
            </a:r>
          </a:p>
          <a:p>
            <a:pPr lvl="4"/>
            <a:r>
              <a:rPr lang="en-GB"/>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sz="1600">
              <a:cs typeface="+mn-cs"/>
            </a:endParaRPr>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itchFamily="-101" charset="0"/>
              </a:defRPr>
            </a:lvl1pPr>
          </a:lstStyle>
          <a:p>
            <a:fld id="{5E426410-6219-6E43-A5B4-35A349E7D34C}" type="slidenum">
              <a:rPr lang="en-GB"/>
              <a:pPr/>
              <a:t>‹#›</a:t>
            </a:fld>
            <a:endParaRPr lang="en-GB"/>
          </a:p>
        </p:txBody>
      </p:sp>
      <p:sp>
        <p:nvSpPr>
          <p:cNvPr id="5" name="Footer Placeholder 4"/>
          <p:cNvSpPr>
            <a:spLocks noGrp="1"/>
          </p:cNvSpPr>
          <p:nvPr>
            <p:ph type="ftr" sz="quarter" idx="3"/>
          </p:nvPr>
        </p:nvSpPr>
        <p:spPr>
          <a:xfrm>
            <a:off x="988485" y="6356351"/>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dirty="0"/>
          </a:p>
        </p:txBody>
      </p:sp>
      <p:pic>
        <p:nvPicPr>
          <p:cNvPr id="2057" name="Picture 10"/>
          <p:cNvPicPr>
            <a:picLocks noChangeAspect="1"/>
          </p:cNvPicPr>
          <p:nvPr/>
        </p:nvPicPr>
        <p:blipFill>
          <a:blip r:embed="rId26"/>
          <a:srcRect/>
          <a:stretch>
            <a:fillRect/>
          </a:stretch>
        </p:blipFill>
        <p:spPr bwMode="auto">
          <a:xfrm>
            <a:off x="9220200" y="6311900"/>
            <a:ext cx="2643717" cy="388938"/>
          </a:xfrm>
          <a:prstGeom prst="rect">
            <a:avLst/>
          </a:prstGeom>
          <a:noFill/>
          <a:ln w="9525">
            <a:noFill/>
            <a:miter lim="800000"/>
            <a:headEnd/>
            <a:tailEnd/>
          </a:ln>
        </p:spPr>
      </p:pic>
    </p:spTree>
    <p:extLst>
      <p:ext uri="{BB962C8B-B14F-4D97-AF65-F5344CB8AC3E}">
        <p14:creationId xmlns:p14="http://schemas.microsoft.com/office/powerpoint/2010/main" val="20518019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Lst>
  <p:hf hdr="0" ftr="0" dt="0"/>
  <p:txStyles>
    <p:titleStyle>
      <a:lvl1pPr algn="l" rtl="0" eaLnBrk="0" fontAlgn="base" hangingPunct="0">
        <a:spcBef>
          <a:spcPct val="0"/>
        </a:spcBef>
        <a:spcAft>
          <a:spcPct val="0"/>
        </a:spcAft>
        <a:buFont typeface="Arial" pitchFamily="-101"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101"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101"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101"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101"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101"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1" name="Freeform 85"/>
          <p:cNvSpPr>
            <a:spLocks/>
          </p:cNvSpPr>
          <p:nvPr/>
        </p:nvSpPr>
        <p:spPr bwMode="auto">
          <a:xfrm flipH="1">
            <a:off x="11394017" y="6146800"/>
            <a:ext cx="328083"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a:solidFill>
                  <a:srgbClr val="595959"/>
                </a:solidFill>
                <a:latin typeface="Arial" panose="020B0604020202020204" pitchFamily="34" charset="0"/>
                <a:cs typeface="Times New Roman" panose="02020603050405020304" pitchFamily="18" charset="0"/>
              </a:defRPr>
            </a:lvl1pPr>
          </a:lstStyle>
          <a:p>
            <a:pPr>
              <a:defRPr/>
            </a:pPr>
            <a:fld id="{D1FFA2C2-DCCC-4971-8AF5-D5506DE95787}" type="slidenum">
              <a:rPr lang="en-US" altLang="en-US"/>
              <a:pPr>
                <a:defRPr/>
              </a:pPr>
              <a:t>‹#›</a:t>
            </a:fld>
            <a:endParaRPr lang="en-US" altLang="en-US"/>
          </a:p>
        </p:txBody>
      </p:sp>
      <p:sp>
        <p:nvSpPr>
          <p:cNvPr id="5" name="Footer Placeholder 4"/>
          <p:cNvSpPr>
            <a:spLocks noGrp="1"/>
          </p:cNvSpPr>
          <p:nvPr>
            <p:ph type="ftr" sz="quarter" idx="3"/>
          </p:nvPr>
        </p:nvSpPr>
        <p:spPr>
          <a:xfrm>
            <a:off x="988485" y="6356351"/>
            <a:ext cx="7886700" cy="365125"/>
          </a:xfrm>
          <a:prstGeom prst="rect">
            <a:avLst/>
          </a:prstGeom>
        </p:spPr>
        <p:txBody>
          <a:bodyPr vert="horz" lIns="0" tIns="0" rIns="0" bIns="0" rtlCol="0" anchor="ctr">
            <a:normAutofit/>
          </a:bodyPr>
          <a:lstStyle>
            <a:lvl1pPr algn="l" eaLnBrk="1" hangingPunct="1">
              <a:defRPr sz="1100" b="0" baseline="0">
                <a:solidFill>
                  <a:schemeClr val="tx2">
                    <a:lumMod val="65000"/>
                    <a:lumOff val="35000"/>
                  </a:schemeClr>
                </a:solidFill>
                <a:latin typeface="+mn-lt"/>
                <a:ea typeface="+mn-ea"/>
                <a:cs typeface="Times New Roman" pitchFamily="18" charset="0"/>
              </a:defRPr>
            </a:lvl1pPr>
          </a:lstStyle>
          <a:p>
            <a:pPr>
              <a:defRPr/>
            </a:pPr>
            <a:endParaRPr lang="en-US"/>
          </a:p>
        </p:txBody>
      </p:sp>
      <p:pic>
        <p:nvPicPr>
          <p:cNvPr id="2057" name="Picture 10"/>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5965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hf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11.pn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1DF2-773B-4228-98C6-57759ABE810C}"/>
              </a:ext>
            </a:extLst>
          </p:cNvPr>
          <p:cNvSpPr>
            <a:spLocks noGrp="1"/>
          </p:cNvSpPr>
          <p:nvPr>
            <p:ph type="title"/>
          </p:nvPr>
        </p:nvSpPr>
        <p:spPr/>
        <p:txBody>
          <a:bodyPr/>
          <a:lstStyle/>
          <a:p>
            <a:r>
              <a:rPr lang="en-US" dirty="0"/>
              <a:t>Uganda’s Investment Reform Map</a:t>
            </a:r>
          </a:p>
        </p:txBody>
      </p:sp>
      <p:sp>
        <p:nvSpPr>
          <p:cNvPr id="3" name="Text Placeholder 2">
            <a:extLst>
              <a:ext uri="{FF2B5EF4-FFF2-40B4-BE49-F238E27FC236}">
                <a16:creationId xmlns:a16="http://schemas.microsoft.com/office/drawing/2014/main" id="{76491040-45DC-4371-AB02-5FDA4097696F}"/>
              </a:ext>
            </a:extLst>
          </p:cNvPr>
          <p:cNvSpPr>
            <a:spLocks noGrp="1"/>
          </p:cNvSpPr>
          <p:nvPr>
            <p:ph type="body" sz="quarter" idx="13"/>
          </p:nvPr>
        </p:nvSpPr>
        <p:spPr/>
        <p:txBody>
          <a:bodyPr/>
          <a:lstStyle/>
          <a:p>
            <a:r>
              <a:rPr lang="pt-BR" sz="2400" i="1" dirty="0"/>
              <a:t>Preliminary Analysis and Findings</a:t>
            </a:r>
            <a:endParaRPr lang="en-US" dirty="0"/>
          </a:p>
        </p:txBody>
      </p:sp>
      <p:sp>
        <p:nvSpPr>
          <p:cNvPr id="4" name="Text Placeholder 3">
            <a:extLst>
              <a:ext uri="{FF2B5EF4-FFF2-40B4-BE49-F238E27FC236}">
                <a16:creationId xmlns:a16="http://schemas.microsoft.com/office/drawing/2014/main" id="{F210F3B0-D482-440B-9657-415D28697632}"/>
              </a:ext>
            </a:extLst>
          </p:cNvPr>
          <p:cNvSpPr>
            <a:spLocks noGrp="1"/>
          </p:cNvSpPr>
          <p:nvPr>
            <p:ph type="body" sz="quarter" idx="14"/>
          </p:nvPr>
        </p:nvSpPr>
        <p:spPr/>
        <p:txBody>
          <a:bodyPr/>
          <a:lstStyle/>
          <a:p>
            <a:r>
              <a:rPr lang="en-US" dirty="0"/>
              <a:t>Global Team </a:t>
            </a:r>
          </a:p>
          <a:p>
            <a:r>
              <a:rPr lang="en-US" dirty="0"/>
              <a:t>Investment Policy &amp; Promotion</a:t>
            </a:r>
          </a:p>
          <a:p>
            <a:endParaRPr lang="en-US" dirty="0"/>
          </a:p>
          <a:p>
            <a:r>
              <a:rPr lang="en-US" b="1" dirty="0"/>
              <a:t>December 2021</a:t>
            </a:r>
          </a:p>
        </p:txBody>
      </p:sp>
      <p:pic>
        <p:nvPicPr>
          <p:cNvPr id="6" name="Picture 5" descr="Logo&#10;&#10;Description automatically generated with low confidence">
            <a:extLst>
              <a:ext uri="{FF2B5EF4-FFF2-40B4-BE49-F238E27FC236}">
                <a16:creationId xmlns:a16="http://schemas.microsoft.com/office/drawing/2014/main" id="{B5186CF3-B395-4A83-8F3D-8A9809800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7" y="4792932"/>
            <a:ext cx="5268913" cy="2035834"/>
          </a:xfrm>
          <a:prstGeom prst="rect">
            <a:avLst/>
          </a:prstGeom>
        </p:spPr>
      </p:pic>
    </p:spTree>
    <p:extLst>
      <p:ext uri="{BB962C8B-B14F-4D97-AF65-F5344CB8AC3E}">
        <p14:creationId xmlns:p14="http://schemas.microsoft.com/office/powerpoint/2010/main" val="135128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779B3B-EA9F-47BF-827A-7D71E97510FD}"/>
              </a:ext>
            </a:extLst>
          </p:cNvPr>
          <p:cNvSpPr>
            <a:spLocks noGrp="1"/>
          </p:cNvSpPr>
          <p:nvPr>
            <p:ph type="body" sz="quarter" idx="13"/>
          </p:nvPr>
        </p:nvSpPr>
        <p:spPr>
          <a:xfrm>
            <a:off x="475913" y="1438697"/>
            <a:ext cx="11303000" cy="4613804"/>
          </a:xfrm>
          <a:ln>
            <a:prstDash val="dash"/>
          </a:ln>
        </p:spPr>
        <p:txBody>
          <a:bodyPr/>
          <a:lstStyle/>
          <a:p>
            <a:pPr marL="342900" indent="-342900" fontAlgn="base">
              <a:lnSpc>
                <a:spcPct val="110000"/>
              </a:lnSpc>
              <a:spcBef>
                <a:spcPts val="600"/>
              </a:spcBef>
              <a:spcAft>
                <a:spcPct val="0"/>
              </a:spcAft>
              <a:buClr>
                <a:schemeClr val="accent6">
                  <a:lumMod val="75000"/>
                </a:schemeClr>
              </a:buClr>
              <a:buFont typeface="Wingdings" panose="05000000000000000000" pitchFamily="2" charset="2"/>
              <a:buChar char="Ø"/>
              <a:tabLst>
                <a:tab pos="8402638" algn="r"/>
              </a:tabLst>
              <a:defRPr/>
            </a:pP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Uganda maintained a relatively stable average real GDP growth rate of about 5.5 percent in the last decade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(from 7% in previous periods), mainly driven by the expansion of services (AfDB 2019). However, investment only represented 4% of GDP (2009-2019). </a:t>
            </a:r>
          </a:p>
          <a:p>
            <a:pPr marL="342900" indent="-342900" fontAlgn="base">
              <a:lnSpc>
                <a:spcPct val="110000"/>
              </a:lnSpc>
              <a:spcBef>
                <a:spcPts val="600"/>
              </a:spcBef>
              <a:spcAft>
                <a:spcPct val="0"/>
              </a:spcAft>
              <a:buClr>
                <a:schemeClr val="accent6">
                  <a:lumMod val="75000"/>
                </a:schemeClr>
              </a:buClr>
              <a:buFont typeface="Wingdings" panose="05000000000000000000" pitchFamily="2" charset="2"/>
              <a:buChar char="Ø"/>
              <a:tabLst>
                <a:tab pos="8402638" algn="r"/>
              </a:tabLst>
              <a:defRPr/>
            </a:pPr>
            <a:r>
              <a:rPr lang="en-US" dirty="0">
                <a:solidFill>
                  <a:srgbClr val="002060"/>
                </a:solidFill>
                <a:latin typeface="Calibri" panose="020F0502020204030204" pitchFamily="34" charset="0"/>
                <a:cs typeface="Arial" panose="020B0604020202020204" pitchFamily="34" charset="0"/>
              </a:rPr>
              <a:t>Challenged by lackluster TFP, persistent current account deficit, weak exports, and COVID-impact, long-term sustainability of GDP growth is concerning. </a:t>
            </a:r>
          </a:p>
          <a:p>
            <a:pPr marL="342900" indent="-342900" fontAlgn="base">
              <a:lnSpc>
                <a:spcPct val="110000"/>
              </a:lnSpc>
              <a:spcBef>
                <a:spcPts val="600"/>
              </a:spcBef>
              <a:spcAft>
                <a:spcPct val="0"/>
              </a:spcAft>
              <a:buClr>
                <a:schemeClr val="accent6">
                  <a:lumMod val="75000"/>
                </a:schemeClr>
              </a:buClr>
              <a:buFont typeface="Wingdings" panose="05000000000000000000" pitchFamily="2" charset="2"/>
              <a:buChar char="Ø"/>
              <a:tabLst>
                <a:tab pos="8402638" algn="r"/>
              </a:tabLst>
              <a:defRPr/>
            </a:pPr>
            <a:r>
              <a:rPr lang="en-US" dirty="0">
                <a:solidFill>
                  <a:srgbClr val="002060"/>
                </a:solidFill>
                <a:latin typeface="Calibri" panose="020F0502020204030204" pitchFamily="34" charset="0"/>
                <a:cs typeface="Arial" panose="020B0604020202020204" pitchFamily="34" charset="0"/>
              </a:rPr>
              <a:t>Even though its FDI stock averages 40% (of GDP) - below Ghana, but way ahead of other peers – </a:t>
            </a:r>
            <a:r>
              <a:rPr lang="en-US" b="1" dirty="0">
                <a:solidFill>
                  <a:srgbClr val="002060"/>
                </a:solidFill>
                <a:latin typeface="Calibri" panose="020F0502020204030204" pitchFamily="34" charset="0"/>
                <a:cs typeface="Arial" panose="020B0604020202020204" pitchFamily="34" charset="0"/>
              </a:rPr>
              <a:t>contribution to GDP per capita remains negligible</a:t>
            </a:r>
            <a:r>
              <a:rPr lang="en-US" dirty="0">
                <a:solidFill>
                  <a:srgbClr val="002060"/>
                </a:solidFill>
                <a:latin typeface="Calibri" panose="020F0502020204030204" pitchFamily="34" charset="0"/>
                <a:cs typeface="Arial" panose="020B0604020202020204" pitchFamily="34" charset="0"/>
              </a:rPr>
              <a:t>. </a:t>
            </a:r>
          </a:p>
          <a:p>
            <a:pPr marL="342900" indent="-342900" fontAlgn="base">
              <a:lnSpc>
                <a:spcPct val="110000"/>
              </a:lnSpc>
              <a:spcBef>
                <a:spcPts val="600"/>
              </a:spcBef>
              <a:spcAft>
                <a:spcPct val="0"/>
              </a:spcAft>
              <a:buClr>
                <a:schemeClr val="accent6">
                  <a:lumMod val="75000"/>
                </a:schemeClr>
              </a:buClr>
              <a:buFont typeface="Wingdings" panose="05000000000000000000" pitchFamily="2" charset="2"/>
              <a:buChar char="Ø"/>
              <a:tabLst>
                <a:tab pos="8402638" algn="r"/>
              </a:tabLst>
              <a:defRPr/>
            </a:pPr>
            <a:r>
              <a:rPr lang="en-US" dirty="0">
                <a:solidFill>
                  <a:srgbClr val="002060"/>
                </a:solidFill>
                <a:latin typeface="Calibri" panose="020F0502020204030204" pitchFamily="34" charset="0"/>
                <a:cs typeface="Arial" panose="020B0604020202020204" pitchFamily="34" charset="0"/>
              </a:rPr>
              <a:t>The </a:t>
            </a:r>
            <a:r>
              <a:rPr lang="en-US" b="1" dirty="0">
                <a:solidFill>
                  <a:srgbClr val="002060"/>
                </a:solidFill>
                <a:latin typeface="Calibri" panose="020F0502020204030204" pitchFamily="34" charset="0"/>
                <a:cs typeface="Arial" panose="020B0604020202020204" pitchFamily="34" charset="0"/>
              </a:rPr>
              <a:t>productivity of FDI is also of concern</a:t>
            </a:r>
            <a:r>
              <a:rPr lang="en-US" dirty="0">
                <a:solidFill>
                  <a:srgbClr val="002060"/>
                </a:solidFill>
                <a:latin typeface="Calibri" panose="020F0502020204030204" pitchFamily="34" charset="0"/>
                <a:cs typeface="Arial" panose="020B0604020202020204" pitchFamily="34" charset="0"/>
              </a:rPr>
              <a:t>, weakening spillover gains.  </a:t>
            </a:r>
            <a:endParaRPr lang="en-US" dirty="0"/>
          </a:p>
        </p:txBody>
      </p:sp>
      <p:pic>
        <p:nvPicPr>
          <p:cNvPr id="6" name="Picture 5">
            <a:extLst>
              <a:ext uri="{FF2B5EF4-FFF2-40B4-BE49-F238E27FC236}">
                <a16:creationId xmlns:a16="http://schemas.microsoft.com/office/drawing/2014/main" id="{9C996B3A-693B-4329-8FED-F7AB79329893}"/>
              </a:ext>
            </a:extLst>
          </p:cNvPr>
          <p:cNvPicPr>
            <a:picLocks noChangeAspect="1"/>
          </p:cNvPicPr>
          <p:nvPr/>
        </p:nvPicPr>
        <p:blipFill>
          <a:blip r:embed="rId3"/>
          <a:stretch>
            <a:fillRect/>
          </a:stretch>
        </p:blipFill>
        <p:spPr>
          <a:xfrm>
            <a:off x="597197" y="3921043"/>
            <a:ext cx="4236048" cy="2926996"/>
          </a:xfrm>
          <a:prstGeom prst="rect">
            <a:avLst/>
          </a:prstGeom>
        </p:spPr>
      </p:pic>
      <p:sp>
        <p:nvSpPr>
          <p:cNvPr id="2" name="Title 1">
            <a:extLst>
              <a:ext uri="{FF2B5EF4-FFF2-40B4-BE49-F238E27FC236}">
                <a16:creationId xmlns:a16="http://schemas.microsoft.com/office/drawing/2014/main" id="{30D7D68B-7EEF-4346-8C3F-564886AC9FED}"/>
              </a:ext>
            </a:extLst>
          </p:cNvPr>
          <p:cNvSpPr>
            <a:spLocks noGrp="1"/>
          </p:cNvSpPr>
          <p:nvPr>
            <p:ph type="title"/>
          </p:nvPr>
        </p:nvSpPr>
        <p:spPr/>
        <p:txBody>
          <a:bodyPr/>
          <a:lstStyle/>
          <a:p>
            <a:r>
              <a:rPr lang="en-US" cap="none" dirty="0"/>
              <a:t>FDI’s contribution to growth and structural transformation has been weak</a:t>
            </a:r>
            <a:endParaRPr lang="en-US" dirty="0"/>
          </a:p>
        </p:txBody>
      </p:sp>
      <p:sp>
        <p:nvSpPr>
          <p:cNvPr id="5" name="Rectangle 4">
            <a:extLst>
              <a:ext uri="{FF2B5EF4-FFF2-40B4-BE49-F238E27FC236}">
                <a16:creationId xmlns:a16="http://schemas.microsoft.com/office/drawing/2014/main" id="{F91D23BC-8438-47E5-88B4-DE921D015F8F}"/>
              </a:ext>
            </a:extLst>
          </p:cNvPr>
          <p:cNvSpPr/>
          <p:nvPr/>
        </p:nvSpPr>
        <p:spPr>
          <a:xfrm>
            <a:off x="557905" y="3638249"/>
            <a:ext cx="3549370" cy="246221"/>
          </a:xfrm>
          <a:prstGeom prst="rect">
            <a:avLst/>
          </a:prstGeom>
        </p:spPr>
        <p:txBody>
          <a:bodyPr wrap="none">
            <a:spAutoFit/>
          </a:bodyPr>
          <a:lstStyle/>
          <a:p>
            <a:r>
              <a:rPr lang="en-US" sz="1000" dirty="0">
                <a:solidFill>
                  <a:schemeClr val="bg1">
                    <a:lumMod val="50000"/>
                  </a:schemeClr>
                </a:solidFill>
              </a:rPr>
              <a:t>TFP premia of FDI companies (all sectors &amp; manufacturing)</a:t>
            </a:r>
          </a:p>
        </p:txBody>
      </p:sp>
      <p:sp>
        <p:nvSpPr>
          <p:cNvPr id="7" name="TextBox 6">
            <a:extLst>
              <a:ext uri="{FF2B5EF4-FFF2-40B4-BE49-F238E27FC236}">
                <a16:creationId xmlns:a16="http://schemas.microsoft.com/office/drawing/2014/main" id="{68DB5BAB-5439-4B44-ACE7-2B5BA96BF2DC}"/>
              </a:ext>
            </a:extLst>
          </p:cNvPr>
          <p:cNvSpPr txBox="1"/>
          <p:nvPr/>
        </p:nvSpPr>
        <p:spPr>
          <a:xfrm>
            <a:off x="4909145" y="4150667"/>
            <a:ext cx="1713557" cy="19486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2060"/>
                </a:solidFill>
                <a:latin typeface="Calibri" panose="020F0502020204030204" pitchFamily="34" charset="0"/>
                <a:cs typeface="Calibri" panose="020F0502020204030204" pitchFamily="34" charset="0"/>
              </a:rPr>
              <a:t>Sources: </a:t>
            </a:r>
            <a:r>
              <a:rPr lang="en-US" sz="800" dirty="0" err="1">
                <a:solidFill>
                  <a:srgbClr val="002060"/>
                </a:solidFill>
                <a:latin typeface="Calibri" panose="020F0502020204030204" pitchFamily="34" charset="0"/>
                <a:cs typeface="Calibri" panose="020F0502020204030204" pitchFamily="34" charset="0"/>
              </a:rPr>
              <a:t>Lejarraga</a:t>
            </a:r>
            <a:r>
              <a:rPr lang="en-US" sz="800" dirty="0">
                <a:solidFill>
                  <a:srgbClr val="002060"/>
                </a:solidFill>
                <a:latin typeface="Calibri" panose="020F0502020204030204" pitchFamily="34" charset="0"/>
                <a:cs typeface="Calibri" panose="020F0502020204030204" pitchFamily="34" charset="0"/>
              </a:rPr>
              <a:t>, Ragoussis 2018</a:t>
            </a:r>
          </a:p>
        </p:txBody>
      </p:sp>
      <p:sp>
        <p:nvSpPr>
          <p:cNvPr id="8" name="Rectangle 7">
            <a:extLst>
              <a:ext uri="{FF2B5EF4-FFF2-40B4-BE49-F238E27FC236}">
                <a16:creationId xmlns:a16="http://schemas.microsoft.com/office/drawing/2014/main" id="{7C3B00E3-335F-469E-A85B-9EBF1DAEDCCE}"/>
              </a:ext>
            </a:extLst>
          </p:cNvPr>
          <p:cNvSpPr/>
          <p:nvPr/>
        </p:nvSpPr>
        <p:spPr bwMode="auto">
          <a:xfrm>
            <a:off x="639512" y="4637579"/>
            <a:ext cx="4151418" cy="91166"/>
          </a:xfrm>
          <a:prstGeom prst="rect">
            <a:avLst/>
          </a:pr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extBox 10">
            <a:extLst>
              <a:ext uri="{FF2B5EF4-FFF2-40B4-BE49-F238E27FC236}">
                <a16:creationId xmlns:a16="http://schemas.microsoft.com/office/drawing/2014/main" id="{8099C96B-5220-4BDE-8FF2-57C445BEA648}"/>
              </a:ext>
            </a:extLst>
          </p:cNvPr>
          <p:cNvSpPr txBox="1"/>
          <p:nvPr/>
        </p:nvSpPr>
        <p:spPr>
          <a:xfrm>
            <a:off x="4909145" y="5972515"/>
            <a:ext cx="2449612" cy="680625"/>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Sources: UNCTAD (FDI stock) and WDI (GDP per capita)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2060"/>
                </a:solidFill>
                <a:latin typeface="Calibri" panose="020F0502020204030204" pitchFamily="34" charset="0"/>
                <a:cs typeface="Calibri" panose="020F0502020204030204" pitchFamily="34" charset="0"/>
              </a:rPr>
              <a:t>Note: It shows the extent to which the country’s GDP growth path has been domestically driven or driven by FDI. It shows correlation not causation. </a:t>
            </a:r>
            <a:endParaRPr kumimoji="0" lang="en-US" sz="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9BFD0EA-661D-4A0A-BAFB-6E311FF103E7}"/>
              </a:ext>
            </a:extLst>
          </p:cNvPr>
          <p:cNvSpPr/>
          <p:nvPr/>
        </p:nvSpPr>
        <p:spPr>
          <a:xfrm>
            <a:off x="8176867" y="3324957"/>
            <a:ext cx="3409908" cy="246221"/>
          </a:xfrm>
          <a:prstGeom prst="rect">
            <a:avLst/>
          </a:prstGeom>
        </p:spPr>
        <p:txBody>
          <a:bodyPr wrap="none">
            <a:spAutoFit/>
          </a:bodyPr>
          <a:lstStyle/>
          <a:p>
            <a:r>
              <a:rPr lang="en-US" sz="1000" dirty="0">
                <a:solidFill>
                  <a:schemeClr val="bg1">
                    <a:lumMod val="50000"/>
                  </a:schemeClr>
                </a:solidFill>
              </a:rPr>
              <a:t>Uganda’s FDI Stock &amp; Income Growth Path (2009-2019)</a:t>
            </a:r>
          </a:p>
        </p:txBody>
      </p:sp>
      <p:pic>
        <p:nvPicPr>
          <p:cNvPr id="4" name="Picture 3">
            <a:extLst>
              <a:ext uri="{FF2B5EF4-FFF2-40B4-BE49-F238E27FC236}">
                <a16:creationId xmlns:a16="http://schemas.microsoft.com/office/drawing/2014/main" id="{49D72270-64EB-4E02-97F7-4A373A268EF1}"/>
              </a:ext>
            </a:extLst>
          </p:cNvPr>
          <p:cNvPicPr>
            <a:picLocks noChangeAspect="1"/>
          </p:cNvPicPr>
          <p:nvPr/>
        </p:nvPicPr>
        <p:blipFill>
          <a:blip r:embed="rId4"/>
          <a:stretch>
            <a:fillRect/>
          </a:stretch>
        </p:blipFill>
        <p:spPr>
          <a:xfrm>
            <a:off x="7099741" y="3578068"/>
            <a:ext cx="4938188" cy="3279932"/>
          </a:xfrm>
          <a:prstGeom prst="rect">
            <a:avLst/>
          </a:prstGeom>
        </p:spPr>
      </p:pic>
    </p:spTree>
    <p:extLst>
      <p:ext uri="{BB962C8B-B14F-4D97-AF65-F5344CB8AC3E}">
        <p14:creationId xmlns:p14="http://schemas.microsoft.com/office/powerpoint/2010/main" val="221641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E274C3-AB73-4C27-BE2E-5188CA87B278}"/>
              </a:ext>
            </a:extLst>
          </p:cNvPr>
          <p:cNvPicPr>
            <a:picLocks noChangeAspect="1"/>
          </p:cNvPicPr>
          <p:nvPr/>
        </p:nvPicPr>
        <p:blipFill>
          <a:blip r:embed="rId3"/>
          <a:stretch>
            <a:fillRect/>
          </a:stretch>
        </p:blipFill>
        <p:spPr>
          <a:xfrm>
            <a:off x="432882" y="3245006"/>
            <a:ext cx="6187976" cy="3383573"/>
          </a:xfrm>
          <a:prstGeom prst="rect">
            <a:avLst/>
          </a:prstGeom>
        </p:spPr>
      </p:pic>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432882" y="14654"/>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Greenfield projects tend to be fewer, but picking up in recent years</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4"/>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615789" y="583651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878965C-5703-460E-8238-3D3FF71D31BB}"/>
              </a:ext>
            </a:extLst>
          </p:cNvPr>
          <p:cNvSpPr/>
          <p:nvPr/>
        </p:nvSpPr>
        <p:spPr>
          <a:xfrm>
            <a:off x="432882" y="1053877"/>
            <a:ext cx="11080938" cy="2508528"/>
          </a:xfrm>
          <a:prstGeom prst="rect">
            <a:avLst/>
          </a:prstGeom>
        </p:spPr>
        <p:txBody>
          <a:bodyPr vert="horz" lIns="91440" tIns="45720" rIns="91440" bIns="45720" rtlCol="0" anchor="t">
            <a:normAutofit/>
          </a:bodyPr>
          <a:lstStyle/>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Uganda</a:t>
            </a: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’s greenfield FDI show a smaller number of projects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with an average ticket size of USD 66m. Investment volume is mostly driven by few very large projects in the extractive sector. Greenfield FDI in other activities appears small but rising more recently.  </a:t>
            </a:r>
          </a:p>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Outside extractives, investor seem cautious and commit to smaller projects. </a:t>
            </a:r>
            <a:r>
              <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This is further supported by re-invested earnings being lower,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meaning that FDI activities have limited expansion opportunities or investors lack confidence to expand. </a:t>
            </a:r>
            <a:endPar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1" name="TextBox 20">
            <a:extLst>
              <a:ext uri="{FF2B5EF4-FFF2-40B4-BE49-F238E27FC236}">
                <a16:creationId xmlns:a16="http://schemas.microsoft.com/office/drawing/2014/main" id="{21C0C8A7-AD95-4CAC-879B-5DB611650B6E}"/>
              </a:ext>
            </a:extLst>
          </p:cNvPr>
          <p:cNvSpPr txBox="1"/>
          <p:nvPr/>
        </p:nvSpPr>
        <p:spPr>
          <a:xfrm>
            <a:off x="10012397" y="6564780"/>
            <a:ext cx="2075129" cy="305067"/>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
              </a:rPr>
              <a:t>Sources: FDI market database</a:t>
            </a:r>
          </a:p>
        </p:txBody>
      </p:sp>
      <p:sp>
        <p:nvSpPr>
          <p:cNvPr id="3" name="TextBox 2">
            <a:extLst>
              <a:ext uri="{FF2B5EF4-FFF2-40B4-BE49-F238E27FC236}">
                <a16:creationId xmlns:a16="http://schemas.microsoft.com/office/drawing/2014/main" id="{D3DDB937-911C-4A5B-A883-70937CDD37EF}"/>
              </a:ext>
            </a:extLst>
          </p:cNvPr>
          <p:cNvSpPr txBox="1"/>
          <p:nvPr/>
        </p:nvSpPr>
        <p:spPr>
          <a:xfrm>
            <a:off x="1389969" y="3235119"/>
            <a:ext cx="4706031" cy="492443"/>
          </a:xfrm>
          <a:prstGeom prst="rect">
            <a:avLst/>
          </a:prstGeom>
          <a:noFill/>
        </p:spPr>
        <p:txBody>
          <a:bodyPr wrap="square" rtlCol="0">
            <a:spAutoFit/>
          </a:bodyPr>
          <a:lstStyle/>
          <a:p>
            <a:pPr algn="ctr"/>
            <a:r>
              <a:rPr lang="en-US" sz="1300" b="0" i="0" baseline="0" dirty="0">
                <a:solidFill>
                  <a:schemeClr val="tx1">
                    <a:lumMod val="65000"/>
                    <a:lumOff val="35000"/>
                  </a:schemeClr>
                </a:solidFill>
                <a:effectLst/>
              </a:rPr>
              <a:t>Number of Greenfield FDI Projects: </a:t>
            </a:r>
          </a:p>
          <a:p>
            <a:pPr algn="ctr"/>
            <a:r>
              <a:rPr lang="en-US" sz="1300" b="0" i="0" baseline="0" dirty="0">
                <a:solidFill>
                  <a:schemeClr val="tx1">
                    <a:lumMod val="65000"/>
                    <a:lumOff val="35000"/>
                  </a:schemeClr>
                </a:solidFill>
                <a:effectLst/>
              </a:rPr>
              <a:t>Uganda vs. Comparators (2009-2019)</a:t>
            </a:r>
          </a:p>
        </p:txBody>
      </p:sp>
      <p:pic>
        <p:nvPicPr>
          <p:cNvPr id="7" name="Picture 6">
            <a:extLst>
              <a:ext uri="{FF2B5EF4-FFF2-40B4-BE49-F238E27FC236}">
                <a16:creationId xmlns:a16="http://schemas.microsoft.com/office/drawing/2014/main" id="{8FCF994B-C158-4E4D-8849-6F249F4D718D}"/>
              </a:ext>
            </a:extLst>
          </p:cNvPr>
          <p:cNvPicPr>
            <a:picLocks noChangeAspect="1"/>
          </p:cNvPicPr>
          <p:nvPr/>
        </p:nvPicPr>
        <p:blipFill>
          <a:blip r:embed="rId5"/>
          <a:stretch>
            <a:fillRect/>
          </a:stretch>
        </p:blipFill>
        <p:spPr>
          <a:xfrm>
            <a:off x="6732368" y="3211689"/>
            <a:ext cx="4669941" cy="3353091"/>
          </a:xfrm>
          <a:prstGeom prst="rect">
            <a:avLst/>
          </a:prstGeom>
        </p:spPr>
      </p:pic>
    </p:spTree>
    <p:extLst>
      <p:ext uri="{BB962C8B-B14F-4D97-AF65-F5344CB8AC3E}">
        <p14:creationId xmlns:p14="http://schemas.microsoft.com/office/powerpoint/2010/main" val="151119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432882" y="14654"/>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FDI is traditionally heavily concentrated in the extractive sector…</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878965C-5703-460E-8238-3D3FF71D31BB}"/>
              </a:ext>
            </a:extLst>
          </p:cNvPr>
          <p:cNvSpPr/>
          <p:nvPr/>
        </p:nvSpPr>
        <p:spPr>
          <a:xfrm>
            <a:off x="432882" y="1053877"/>
            <a:ext cx="8051899" cy="2508528"/>
          </a:xfrm>
          <a:prstGeom prst="rect">
            <a:avLst/>
          </a:prstGeom>
        </p:spPr>
        <p:txBody>
          <a:bodyPr vert="horz" lIns="91440" tIns="45720" rIns="91440" bIns="45720" rtlCol="0" anchor="t">
            <a:normAutofit fontScale="92500" lnSpcReduction="20000"/>
          </a:bodyPr>
          <a:lstStyle/>
          <a:p>
            <a:pPr marL="342900" indent="-285750" algn="just">
              <a:lnSpc>
                <a:spcPct val="120000"/>
              </a:lnSpc>
              <a:spcAft>
                <a:spcPts val="600"/>
              </a:spcAft>
              <a:buClr>
                <a:srgbClr val="009999"/>
              </a:buClr>
              <a:buFont typeface="Wingdings" panose="05000000000000000000" pitchFamily="2" charset="2"/>
              <a:buChar char="Ø"/>
              <a:defRPr/>
            </a:pP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Most FDI inflows in Uganda are concentrated in the extractive sector</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 Approximately 60 percent of all FDI capital inflows between 2009-2019; while most greenfield FDI projects are in the services.  </a:t>
            </a:r>
          </a:p>
          <a:p>
            <a:pPr marL="342900" indent="-285750" algn="just">
              <a:lnSpc>
                <a:spcPct val="120000"/>
              </a:lnSpc>
              <a:spcAft>
                <a:spcPts val="600"/>
              </a:spcAft>
              <a:buClr>
                <a:srgbClr val="009999"/>
              </a:buClr>
              <a:buFont typeface="Wingdings" panose="05000000000000000000" pitchFamily="2" charset="2"/>
              <a:buChar char="Ø"/>
              <a:defRPr/>
            </a:pP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The services sector contributed 31 percent of the total FDI inflows between 2009-2019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of which the largest single recipient of FDI inflows was the financial sector at 12 percent. Among the reasons for this inflow have been improvements in the regulatory framework of the sector (UNCTAD 2020). </a:t>
            </a:r>
          </a:p>
          <a:p>
            <a:pPr marL="342900" indent="-285750" algn="just">
              <a:lnSpc>
                <a:spcPct val="120000"/>
              </a:lnSpc>
              <a:spcAft>
                <a:spcPts val="600"/>
              </a:spcAft>
              <a:buClr>
                <a:srgbClr val="009999"/>
              </a:buClr>
              <a:buFont typeface="Wingdings" panose="05000000000000000000" pitchFamily="2" charset="2"/>
              <a:buChar char="Ø"/>
              <a:defRPr/>
            </a:pP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Manufacturing and agriculture received very limited FDI so far.</a:t>
            </a:r>
            <a:endParaRPr lang="en-US"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p:txBody>
      </p:sp>
      <p:sp>
        <p:nvSpPr>
          <p:cNvPr id="21" name="TextBox 20">
            <a:extLst>
              <a:ext uri="{FF2B5EF4-FFF2-40B4-BE49-F238E27FC236}">
                <a16:creationId xmlns:a16="http://schemas.microsoft.com/office/drawing/2014/main" id="{21C0C8A7-AD95-4CAC-879B-5DB611650B6E}"/>
              </a:ext>
            </a:extLst>
          </p:cNvPr>
          <p:cNvSpPr txBox="1"/>
          <p:nvPr/>
        </p:nvSpPr>
        <p:spPr>
          <a:xfrm>
            <a:off x="9847968" y="6615642"/>
            <a:ext cx="1693957" cy="166727"/>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Sources: FDI market database </a:t>
            </a:r>
          </a:p>
        </p:txBody>
      </p:sp>
      <p:graphicFrame>
        <p:nvGraphicFramePr>
          <p:cNvPr id="14" name="Chart 13">
            <a:extLst>
              <a:ext uri="{FF2B5EF4-FFF2-40B4-BE49-F238E27FC236}">
                <a16:creationId xmlns:a16="http://schemas.microsoft.com/office/drawing/2014/main" id="{516D2E06-9552-41F6-9A3E-F629134909F5}"/>
              </a:ext>
            </a:extLst>
          </p:cNvPr>
          <p:cNvGraphicFramePr/>
          <p:nvPr>
            <p:extLst>
              <p:ext uri="{D42A27DB-BD31-4B8C-83A1-F6EECF244321}">
                <p14:modId xmlns:p14="http://schemas.microsoft.com/office/powerpoint/2010/main" val="1462239268"/>
              </p:ext>
            </p:extLst>
          </p:nvPr>
        </p:nvGraphicFramePr>
        <p:xfrm>
          <a:off x="650075" y="3562405"/>
          <a:ext cx="7222685" cy="325642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3DD5941-8FC8-42A7-8566-DB0A74114123}"/>
              </a:ext>
            </a:extLst>
          </p:cNvPr>
          <p:cNvSpPr txBox="1"/>
          <p:nvPr/>
        </p:nvSpPr>
        <p:spPr>
          <a:xfrm>
            <a:off x="432882" y="6501958"/>
            <a:ext cx="3407599" cy="394096"/>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Sources: Bank of Uganda, Private Sector Investment Surveys</a:t>
            </a:r>
          </a:p>
        </p:txBody>
      </p:sp>
      <p:pic>
        <p:nvPicPr>
          <p:cNvPr id="3" name="Picture 2">
            <a:extLst>
              <a:ext uri="{FF2B5EF4-FFF2-40B4-BE49-F238E27FC236}">
                <a16:creationId xmlns:a16="http://schemas.microsoft.com/office/drawing/2014/main" id="{FF2C0039-3649-48FC-9FC0-5016F804DF73}"/>
              </a:ext>
            </a:extLst>
          </p:cNvPr>
          <p:cNvPicPr>
            <a:picLocks noChangeAspect="1"/>
          </p:cNvPicPr>
          <p:nvPr/>
        </p:nvPicPr>
        <p:blipFill>
          <a:blip r:embed="rId5"/>
          <a:stretch>
            <a:fillRect/>
          </a:stretch>
        </p:blipFill>
        <p:spPr>
          <a:xfrm>
            <a:off x="8729946" y="1002404"/>
            <a:ext cx="3328704" cy="2749534"/>
          </a:xfrm>
          <a:prstGeom prst="rect">
            <a:avLst/>
          </a:prstGeom>
        </p:spPr>
      </p:pic>
      <p:pic>
        <p:nvPicPr>
          <p:cNvPr id="4" name="Picture 3">
            <a:extLst>
              <a:ext uri="{FF2B5EF4-FFF2-40B4-BE49-F238E27FC236}">
                <a16:creationId xmlns:a16="http://schemas.microsoft.com/office/drawing/2014/main" id="{584C5485-D26A-43B3-A4DC-CC4E4159D6B8}"/>
              </a:ext>
            </a:extLst>
          </p:cNvPr>
          <p:cNvPicPr>
            <a:picLocks noChangeAspect="1"/>
          </p:cNvPicPr>
          <p:nvPr/>
        </p:nvPicPr>
        <p:blipFill>
          <a:blip r:embed="rId6"/>
          <a:stretch>
            <a:fillRect/>
          </a:stretch>
        </p:blipFill>
        <p:spPr>
          <a:xfrm>
            <a:off x="8765896" y="3697555"/>
            <a:ext cx="3414056" cy="2804403"/>
          </a:xfrm>
          <a:prstGeom prst="rect">
            <a:avLst/>
          </a:prstGeom>
        </p:spPr>
      </p:pic>
    </p:spTree>
    <p:extLst>
      <p:ext uri="{BB962C8B-B14F-4D97-AF65-F5344CB8AC3E}">
        <p14:creationId xmlns:p14="http://schemas.microsoft.com/office/powerpoint/2010/main" val="24296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432882" y="14654"/>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…but there are encouraging signs of diversification in the past five years</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878965C-5703-460E-8238-3D3FF71D31BB}"/>
              </a:ext>
            </a:extLst>
          </p:cNvPr>
          <p:cNvSpPr/>
          <p:nvPr/>
        </p:nvSpPr>
        <p:spPr>
          <a:xfrm>
            <a:off x="432882" y="1053877"/>
            <a:ext cx="11080938" cy="2508528"/>
          </a:xfrm>
          <a:prstGeom prst="rect">
            <a:avLst/>
          </a:prstGeom>
        </p:spPr>
        <p:txBody>
          <a:bodyPr vert="horz" lIns="91440" tIns="45720" rIns="91440" bIns="45720" rtlCol="0" anchor="t">
            <a:normAutofit/>
          </a:bodyPr>
          <a:lstStyle/>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Diversification towards services mostly, </a:t>
            </a:r>
            <a:r>
              <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but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increasingly also manufacturing and food processing (albeit from a very low base). </a:t>
            </a:r>
            <a:endPar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8" name="Rectangle 17">
            <a:extLst>
              <a:ext uri="{FF2B5EF4-FFF2-40B4-BE49-F238E27FC236}">
                <a16:creationId xmlns:a16="http://schemas.microsoft.com/office/drawing/2014/main" id="{E40C8656-AD1F-4333-8EAD-E0F2E6DFC73E}"/>
              </a:ext>
            </a:extLst>
          </p:cNvPr>
          <p:cNvSpPr/>
          <p:nvPr/>
        </p:nvSpPr>
        <p:spPr>
          <a:xfrm>
            <a:off x="1251921" y="1849688"/>
            <a:ext cx="4016677" cy="276999"/>
          </a:xfrm>
          <a:prstGeom prst="rect">
            <a:avLst/>
          </a:prstGeom>
        </p:spPr>
        <p:txBody>
          <a:bodyPr wrap="none">
            <a:spAutoFit/>
          </a:bodyPr>
          <a:lstStyle/>
          <a:p>
            <a:r>
              <a:rPr lang="en-US" sz="1200" dirty="0">
                <a:solidFill>
                  <a:schemeClr val="tx1">
                    <a:lumMod val="75000"/>
                    <a:lumOff val="25000"/>
                  </a:schemeClr>
                </a:solidFill>
              </a:rPr>
              <a:t>Greenfield FDI project announcements by sector for Uganda</a:t>
            </a:r>
          </a:p>
        </p:txBody>
      </p:sp>
      <p:sp>
        <p:nvSpPr>
          <p:cNvPr id="23" name="Rectangle 22">
            <a:extLst>
              <a:ext uri="{FF2B5EF4-FFF2-40B4-BE49-F238E27FC236}">
                <a16:creationId xmlns:a16="http://schemas.microsoft.com/office/drawing/2014/main" id="{056104AE-B8FF-4E2E-991E-273A5E4B9E77}"/>
              </a:ext>
            </a:extLst>
          </p:cNvPr>
          <p:cNvSpPr/>
          <p:nvPr/>
        </p:nvSpPr>
        <p:spPr>
          <a:xfrm>
            <a:off x="7426040" y="1849689"/>
            <a:ext cx="3439660" cy="276999"/>
          </a:xfrm>
          <a:prstGeom prst="rect">
            <a:avLst/>
          </a:prstGeom>
        </p:spPr>
        <p:txBody>
          <a:bodyPr wrap="none">
            <a:spAutoFit/>
          </a:bodyPr>
          <a:lstStyle/>
          <a:p>
            <a:r>
              <a:rPr lang="en-US" sz="1200" dirty="0">
                <a:solidFill>
                  <a:schemeClr val="tx1">
                    <a:lumMod val="75000"/>
                    <a:lumOff val="25000"/>
                  </a:schemeClr>
                </a:solidFill>
              </a:rPr>
              <a:t>Greenfield FDI estimated value by sector for Uganda</a:t>
            </a:r>
          </a:p>
        </p:txBody>
      </p:sp>
      <p:sp>
        <p:nvSpPr>
          <p:cNvPr id="26" name="Rectangle 25">
            <a:extLst>
              <a:ext uri="{FF2B5EF4-FFF2-40B4-BE49-F238E27FC236}">
                <a16:creationId xmlns:a16="http://schemas.microsoft.com/office/drawing/2014/main" id="{E13B620F-3756-4F99-B058-9652D8D84570}"/>
              </a:ext>
            </a:extLst>
          </p:cNvPr>
          <p:cNvSpPr/>
          <p:nvPr/>
        </p:nvSpPr>
        <p:spPr>
          <a:xfrm>
            <a:off x="586257" y="2216099"/>
            <a:ext cx="859531" cy="276999"/>
          </a:xfrm>
          <a:prstGeom prst="rect">
            <a:avLst/>
          </a:prstGeom>
          <a:solidFill>
            <a:schemeClr val="bg1">
              <a:lumMod val="85000"/>
            </a:schemeClr>
          </a:solidFill>
        </p:spPr>
        <p:txBody>
          <a:bodyPr wrap="none">
            <a:spAutoFit/>
          </a:bodyPr>
          <a:lstStyle/>
          <a:p>
            <a:r>
              <a:rPr lang="en-US" sz="1200" dirty="0">
                <a:solidFill>
                  <a:schemeClr val="tx1">
                    <a:lumMod val="75000"/>
                    <a:lumOff val="25000"/>
                  </a:schemeClr>
                </a:solidFill>
              </a:rPr>
              <a:t>2009-2014</a:t>
            </a:r>
          </a:p>
        </p:txBody>
      </p:sp>
      <p:sp>
        <p:nvSpPr>
          <p:cNvPr id="27" name="Rectangle 26">
            <a:extLst>
              <a:ext uri="{FF2B5EF4-FFF2-40B4-BE49-F238E27FC236}">
                <a16:creationId xmlns:a16="http://schemas.microsoft.com/office/drawing/2014/main" id="{DD9E6262-8AF3-4F5C-A645-5D2BB9887E58}"/>
              </a:ext>
            </a:extLst>
          </p:cNvPr>
          <p:cNvSpPr/>
          <p:nvPr/>
        </p:nvSpPr>
        <p:spPr>
          <a:xfrm>
            <a:off x="586257" y="4586127"/>
            <a:ext cx="859531" cy="276999"/>
          </a:xfrm>
          <a:prstGeom prst="rect">
            <a:avLst/>
          </a:prstGeom>
          <a:solidFill>
            <a:schemeClr val="bg1">
              <a:lumMod val="85000"/>
            </a:schemeClr>
          </a:solidFill>
        </p:spPr>
        <p:txBody>
          <a:bodyPr wrap="none">
            <a:spAutoFit/>
          </a:bodyPr>
          <a:lstStyle/>
          <a:p>
            <a:r>
              <a:rPr lang="en-US" sz="1200" dirty="0">
                <a:solidFill>
                  <a:schemeClr val="tx1">
                    <a:lumMod val="75000"/>
                    <a:lumOff val="25000"/>
                  </a:schemeClr>
                </a:solidFill>
              </a:rPr>
              <a:t>2015-2019</a:t>
            </a:r>
          </a:p>
        </p:txBody>
      </p:sp>
      <p:sp>
        <p:nvSpPr>
          <p:cNvPr id="28" name="Rectangle 27">
            <a:extLst>
              <a:ext uri="{FF2B5EF4-FFF2-40B4-BE49-F238E27FC236}">
                <a16:creationId xmlns:a16="http://schemas.microsoft.com/office/drawing/2014/main" id="{49543599-7204-48E4-86CB-044122E492F0}"/>
              </a:ext>
            </a:extLst>
          </p:cNvPr>
          <p:cNvSpPr/>
          <p:nvPr/>
        </p:nvSpPr>
        <p:spPr>
          <a:xfrm>
            <a:off x="6516457" y="2216099"/>
            <a:ext cx="859531" cy="276999"/>
          </a:xfrm>
          <a:prstGeom prst="rect">
            <a:avLst/>
          </a:prstGeom>
          <a:solidFill>
            <a:schemeClr val="bg1">
              <a:lumMod val="85000"/>
            </a:schemeClr>
          </a:solidFill>
        </p:spPr>
        <p:txBody>
          <a:bodyPr wrap="none">
            <a:spAutoFit/>
          </a:bodyPr>
          <a:lstStyle/>
          <a:p>
            <a:r>
              <a:rPr lang="en-US" sz="1200" dirty="0">
                <a:solidFill>
                  <a:schemeClr val="tx1">
                    <a:lumMod val="75000"/>
                    <a:lumOff val="25000"/>
                  </a:schemeClr>
                </a:solidFill>
              </a:rPr>
              <a:t>2009-2014</a:t>
            </a:r>
          </a:p>
        </p:txBody>
      </p:sp>
      <p:sp>
        <p:nvSpPr>
          <p:cNvPr id="29" name="Rectangle 28">
            <a:extLst>
              <a:ext uri="{FF2B5EF4-FFF2-40B4-BE49-F238E27FC236}">
                <a16:creationId xmlns:a16="http://schemas.microsoft.com/office/drawing/2014/main" id="{DCF943FE-7129-4B70-93A9-75839249931B}"/>
              </a:ext>
            </a:extLst>
          </p:cNvPr>
          <p:cNvSpPr/>
          <p:nvPr/>
        </p:nvSpPr>
        <p:spPr>
          <a:xfrm>
            <a:off x="6525765" y="4586126"/>
            <a:ext cx="859531" cy="276999"/>
          </a:xfrm>
          <a:prstGeom prst="rect">
            <a:avLst/>
          </a:prstGeom>
          <a:solidFill>
            <a:schemeClr val="bg1">
              <a:lumMod val="85000"/>
            </a:schemeClr>
          </a:solidFill>
        </p:spPr>
        <p:txBody>
          <a:bodyPr wrap="none">
            <a:spAutoFit/>
          </a:bodyPr>
          <a:lstStyle/>
          <a:p>
            <a:r>
              <a:rPr lang="en-US" sz="1200" dirty="0">
                <a:solidFill>
                  <a:schemeClr val="tx1">
                    <a:lumMod val="75000"/>
                    <a:lumOff val="25000"/>
                  </a:schemeClr>
                </a:solidFill>
              </a:rPr>
              <a:t>2015-2019</a:t>
            </a:r>
          </a:p>
        </p:txBody>
      </p:sp>
      <p:sp>
        <p:nvSpPr>
          <p:cNvPr id="21" name="TextBox 20">
            <a:extLst>
              <a:ext uri="{FF2B5EF4-FFF2-40B4-BE49-F238E27FC236}">
                <a16:creationId xmlns:a16="http://schemas.microsoft.com/office/drawing/2014/main" id="{21C0C8A7-AD95-4CAC-879B-5DB611650B6E}"/>
              </a:ext>
            </a:extLst>
          </p:cNvPr>
          <p:cNvSpPr txBox="1"/>
          <p:nvPr/>
        </p:nvSpPr>
        <p:spPr>
          <a:xfrm>
            <a:off x="5543276" y="6513758"/>
            <a:ext cx="1818861" cy="305067"/>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
              </a:rPr>
              <a:t>Source: Author’s calculation based on Financial Times </a:t>
            </a:r>
            <a:r>
              <a:rPr kumimoji="0" lang="en-US" sz="800" i="0" u="none" strike="noStrike" kern="1200" cap="none" spc="0" normalizeH="0" baseline="0" noProof="0" dirty="0" err="1">
                <a:ln>
                  <a:noFill/>
                </a:ln>
                <a:solidFill>
                  <a:srgbClr val="002060"/>
                </a:solidFill>
                <a:effectLst/>
                <a:uLnTx/>
                <a:uFillTx/>
                <a:latin typeface="Arial "/>
              </a:rPr>
              <a:t>fDi</a:t>
            </a:r>
            <a:r>
              <a:rPr kumimoji="0" lang="en-US" sz="800" i="0" u="none" strike="noStrike" kern="1200" cap="none" spc="0" normalizeH="0" baseline="0" noProof="0" dirty="0">
                <a:ln>
                  <a:noFill/>
                </a:ln>
                <a:solidFill>
                  <a:srgbClr val="002060"/>
                </a:solidFill>
                <a:effectLst/>
                <a:uLnTx/>
                <a:uFillTx/>
                <a:latin typeface="Arial "/>
              </a:rPr>
              <a:t> Markets</a:t>
            </a:r>
          </a:p>
        </p:txBody>
      </p:sp>
      <p:pic>
        <p:nvPicPr>
          <p:cNvPr id="3" name="Picture 2">
            <a:extLst>
              <a:ext uri="{FF2B5EF4-FFF2-40B4-BE49-F238E27FC236}">
                <a16:creationId xmlns:a16="http://schemas.microsoft.com/office/drawing/2014/main" id="{B20A1FC0-B4F6-49D9-91E4-44D2B82D71B6}"/>
              </a:ext>
            </a:extLst>
          </p:cNvPr>
          <p:cNvPicPr>
            <a:picLocks noChangeAspect="1"/>
          </p:cNvPicPr>
          <p:nvPr/>
        </p:nvPicPr>
        <p:blipFill>
          <a:blip r:embed="rId4"/>
          <a:stretch>
            <a:fillRect/>
          </a:stretch>
        </p:blipFill>
        <p:spPr>
          <a:xfrm>
            <a:off x="1460111" y="2187434"/>
            <a:ext cx="4054191" cy="2328874"/>
          </a:xfrm>
          <a:prstGeom prst="rect">
            <a:avLst/>
          </a:prstGeom>
        </p:spPr>
      </p:pic>
      <p:pic>
        <p:nvPicPr>
          <p:cNvPr id="4" name="Picture 3">
            <a:extLst>
              <a:ext uri="{FF2B5EF4-FFF2-40B4-BE49-F238E27FC236}">
                <a16:creationId xmlns:a16="http://schemas.microsoft.com/office/drawing/2014/main" id="{8EC5F2DD-4816-42F8-BC81-908C3C1A2B7F}"/>
              </a:ext>
            </a:extLst>
          </p:cNvPr>
          <p:cNvPicPr>
            <a:picLocks noChangeAspect="1"/>
          </p:cNvPicPr>
          <p:nvPr/>
        </p:nvPicPr>
        <p:blipFill>
          <a:blip r:embed="rId5"/>
          <a:stretch>
            <a:fillRect/>
          </a:stretch>
        </p:blipFill>
        <p:spPr>
          <a:xfrm>
            <a:off x="1462191" y="4476794"/>
            <a:ext cx="4054191" cy="2322777"/>
          </a:xfrm>
          <a:prstGeom prst="rect">
            <a:avLst/>
          </a:prstGeom>
        </p:spPr>
      </p:pic>
      <p:pic>
        <p:nvPicPr>
          <p:cNvPr id="7" name="Picture 6">
            <a:extLst>
              <a:ext uri="{FF2B5EF4-FFF2-40B4-BE49-F238E27FC236}">
                <a16:creationId xmlns:a16="http://schemas.microsoft.com/office/drawing/2014/main" id="{10922345-4DDA-4CC9-9C43-3A8C5E27DF38}"/>
              </a:ext>
            </a:extLst>
          </p:cNvPr>
          <p:cNvPicPr>
            <a:picLocks noChangeAspect="1"/>
          </p:cNvPicPr>
          <p:nvPr/>
        </p:nvPicPr>
        <p:blipFill>
          <a:blip r:embed="rId6"/>
          <a:stretch>
            <a:fillRect/>
          </a:stretch>
        </p:blipFill>
        <p:spPr>
          <a:xfrm>
            <a:off x="7501449" y="2147920"/>
            <a:ext cx="4054191" cy="2328874"/>
          </a:xfrm>
          <a:prstGeom prst="rect">
            <a:avLst/>
          </a:prstGeom>
        </p:spPr>
      </p:pic>
      <p:pic>
        <p:nvPicPr>
          <p:cNvPr id="8" name="Picture 7">
            <a:extLst>
              <a:ext uri="{FF2B5EF4-FFF2-40B4-BE49-F238E27FC236}">
                <a16:creationId xmlns:a16="http://schemas.microsoft.com/office/drawing/2014/main" id="{4048FF70-42FA-4757-8382-F48343D379FB}"/>
              </a:ext>
            </a:extLst>
          </p:cNvPr>
          <p:cNvPicPr>
            <a:picLocks noChangeAspect="1"/>
          </p:cNvPicPr>
          <p:nvPr/>
        </p:nvPicPr>
        <p:blipFill>
          <a:blip r:embed="rId7"/>
          <a:stretch>
            <a:fillRect/>
          </a:stretch>
        </p:blipFill>
        <p:spPr>
          <a:xfrm>
            <a:off x="7557648" y="4409448"/>
            <a:ext cx="4048095" cy="2322777"/>
          </a:xfrm>
          <a:prstGeom prst="rect">
            <a:avLst/>
          </a:prstGeom>
        </p:spPr>
      </p:pic>
    </p:spTree>
    <p:extLst>
      <p:ext uri="{BB962C8B-B14F-4D97-AF65-F5344CB8AC3E}">
        <p14:creationId xmlns:p14="http://schemas.microsoft.com/office/powerpoint/2010/main" val="143434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432882" y="14654"/>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This change is also visible in Uganda’s comparative advantage for FDI projects </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1A3A255C-5A6F-4BB9-B0B2-4359860D5D1A}"/>
              </a:ext>
            </a:extLst>
          </p:cNvPr>
          <p:cNvPicPr>
            <a:picLocks noChangeAspect="1"/>
          </p:cNvPicPr>
          <p:nvPr/>
        </p:nvPicPr>
        <p:blipFill>
          <a:blip r:embed="rId4"/>
          <a:stretch>
            <a:fillRect/>
          </a:stretch>
        </p:blipFill>
        <p:spPr>
          <a:xfrm>
            <a:off x="9803764" y="6116622"/>
            <a:ext cx="2075129" cy="511803"/>
          </a:xfrm>
          <a:prstGeom prst="rect">
            <a:avLst/>
          </a:prstGeom>
        </p:spPr>
      </p:pic>
      <p:sp>
        <p:nvSpPr>
          <p:cNvPr id="19" name="Rectangle 18">
            <a:extLst>
              <a:ext uri="{FF2B5EF4-FFF2-40B4-BE49-F238E27FC236}">
                <a16:creationId xmlns:a16="http://schemas.microsoft.com/office/drawing/2014/main" id="{F878965C-5703-460E-8238-3D3FF71D31BB}"/>
              </a:ext>
            </a:extLst>
          </p:cNvPr>
          <p:cNvSpPr/>
          <p:nvPr/>
        </p:nvSpPr>
        <p:spPr>
          <a:xfrm>
            <a:off x="432882" y="1053877"/>
            <a:ext cx="11080938" cy="2508528"/>
          </a:xfrm>
          <a:prstGeom prst="rect">
            <a:avLst/>
          </a:prstGeom>
        </p:spPr>
        <p:txBody>
          <a:bodyPr vert="horz" lIns="91440" tIns="45720" rIns="91440" bIns="45720" rtlCol="0" anchor="t">
            <a:normAutofit/>
          </a:bodyPr>
          <a:lstStyle/>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Uganda has a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strong RCA in agriculture and financial services </a:t>
            </a:r>
            <a:r>
              <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which further increased from an already competitive position. </a:t>
            </a:r>
          </a:p>
          <a:p>
            <a:pPr marL="342900" indent="-285750" algn="just">
              <a:lnSpc>
                <a:spcPct val="120000"/>
              </a:lnSpc>
              <a:spcAft>
                <a:spcPts val="600"/>
              </a:spcAft>
              <a:buClr>
                <a:srgbClr val="009999"/>
              </a:buClr>
              <a:buFont typeface="Wingdings" panose="05000000000000000000" pitchFamily="2" charset="2"/>
              <a:buChar char="Ø"/>
              <a:defRPr/>
            </a:pP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The </a:t>
            </a: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education sector is coming up as a new spark</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 (from zero), while the </a:t>
            </a: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health sector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is still competitive, but lost ground since 2015. </a:t>
            </a: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Transport</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 stayed more or less stable with a relatively modest RCA. </a:t>
            </a:r>
          </a:p>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Previous RCAs in electricity/utilities, mining, and real estate vanished in the past 5 years. </a:t>
            </a:r>
          </a:p>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endPar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342900" marR="0" lvl="0" indent="-285750" algn="just"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endParaRPr kumimoji="0" lang="en-US" sz="180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1" name="TextBox 20">
            <a:extLst>
              <a:ext uri="{FF2B5EF4-FFF2-40B4-BE49-F238E27FC236}">
                <a16:creationId xmlns:a16="http://schemas.microsoft.com/office/drawing/2014/main" id="{21C0C8A7-AD95-4CAC-879B-5DB611650B6E}"/>
              </a:ext>
            </a:extLst>
          </p:cNvPr>
          <p:cNvSpPr txBox="1"/>
          <p:nvPr/>
        </p:nvSpPr>
        <p:spPr>
          <a:xfrm>
            <a:off x="499490" y="6475891"/>
            <a:ext cx="3437243" cy="305067"/>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
              </a:rPr>
              <a:t>Source: Author’s calculation based on Financial Times </a:t>
            </a:r>
            <a:r>
              <a:rPr kumimoji="0" lang="en-US" sz="800" i="0" u="none" strike="noStrike" kern="1200" cap="none" spc="0" normalizeH="0" baseline="0" noProof="0" dirty="0" err="1">
                <a:ln>
                  <a:noFill/>
                </a:ln>
                <a:solidFill>
                  <a:srgbClr val="002060"/>
                </a:solidFill>
                <a:effectLst/>
                <a:uLnTx/>
                <a:uFillTx/>
                <a:latin typeface="Arial "/>
              </a:rPr>
              <a:t>fDi</a:t>
            </a:r>
            <a:r>
              <a:rPr kumimoji="0" lang="en-US" sz="800" i="0" u="none" strike="noStrike" kern="1200" cap="none" spc="0" normalizeH="0" baseline="0" noProof="0" dirty="0">
                <a:ln>
                  <a:noFill/>
                </a:ln>
                <a:solidFill>
                  <a:srgbClr val="002060"/>
                </a:solidFill>
                <a:effectLst/>
                <a:uLnTx/>
                <a:uFillTx/>
                <a:latin typeface="Arial "/>
              </a:rPr>
              <a:t> Markets</a:t>
            </a:r>
          </a:p>
        </p:txBody>
      </p:sp>
      <p:sp>
        <p:nvSpPr>
          <p:cNvPr id="18" name="Rectangle 17">
            <a:extLst>
              <a:ext uri="{FF2B5EF4-FFF2-40B4-BE49-F238E27FC236}">
                <a16:creationId xmlns:a16="http://schemas.microsoft.com/office/drawing/2014/main" id="{E40C8656-AD1F-4333-8EAD-E0F2E6DFC73E}"/>
              </a:ext>
            </a:extLst>
          </p:cNvPr>
          <p:cNvSpPr/>
          <p:nvPr/>
        </p:nvSpPr>
        <p:spPr>
          <a:xfrm>
            <a:off x="3942383" y="3082010"/>
            <a:ext cx="4621330" cy="276999"/>
          </a:xfrm>
          <a:prstGeom prst="rect">
            <a:avLst/>
          </a:prstGeom>
        </p:spPr>
        <p:txBody>
          <a:bodyPr wrap="none">
            <a:spAutoFit/>
          </a:bodyPr>
          <a:lstStyle/>
          <a:p>
            <a:r>
              <a:rPr lang="en-US" sz="1200" dirty="0">
                <a:solidFill>
                  <a:schemeClr val="bg1">
                    <a:lumMod val="50000"/>
                  </a:schemeClr>
                </a:solidFill>
              </a:rPr>
              <a:t>Revealed Comparative Advantage for Greenfield FDI Projects in Uganda</a:t>
            </a:r>
          </a:p>
        </p:txBody>
      </p:sp>
      <p:pic>
        <p:nvPicPr>
          <p:cNvPr id="3" name="Picture 2">
            <a:extLst>
              <a:ext uri="{FF2B5EF4-FFF2-40B4-BE49-F238E27FC236}">
                <a16:creationId xmlns:a16="http://schemas.microsoft.com/office/drawing/2014/main" id="{349E0106-93C3-4151-894E-53E9CFD4510C}"/>
              </a:ext>
            </a:extLst>
          </p:cNvPr>
          <p:cNvPicPr>
            <a:picLocks noChangeAspect="1"/>
          </p:cNvPicPr>
          <p:nvPr/>
        </p:nvPicPr>
        <p:blipFill>
          <a:blip r:embed="rId5"/>
          <a:stretch>
            <a:fillRect/>
          </a:stretch>
        </p:blipFill>
        <p:spPr>
          <a:xfrm>
            <a:off x="3626906" y="3324226"/>
            <a:ext cx="4938188" cy="3456732"/>
          </a:xfrm>
          <a:prstGeom prst="rect">
            <a:avLst/>
          </a:prstGeom>
        </p:spPr>
      </p:pic>
    </p:spTree>
    <p:extLst>
      <p:ext uri="{BB962C8B-B14F-4D97-AF65-F5344CB8AC3E}">
        <p14:creationId xmlns:p14="http://schemas.microsoft.com/office/powerpoint/2010/main" val="205906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598C-AB78-4169-8181-C1F5F3AAC469}"/>
              </a:ext>
            </a:extLst>
          </p:cNvPr>
          <p:cNvSpPr>
            <a:spLocks noGrp="1"/>
          </p:cNvSpPr>
          <p:nvPr>
            <p:ph type="title"/>
          </p:nvPr>
        </p:nvSpPr>
        <p:spPr/>
        <p:txBody>
          <a:bodyPr/>
          <a:lstStyle/>
          <a:p>
            <a:r>
              <a:rPr lang="en-US" cap="none" dirty="0"/>
              <a:t>Kenya is the main source of FDI projects though UK heads in investment value </a:t>
            </a:r>
          </a:p>
        </p:txBody>
      </p:sp>
      <p:sp>
        <p:nvSpPr>
          <p:cNvPr id="3" name="Text Placeholder 2">
            <a:extLst>
              <a:ext uri="{FF2B5EF4-FFF2-40B4-BE49-F238E27FC236}">
                <a16:creationId xmlns:a16="http://schemas.microsoft.com/office/drawing/2014/main" id="{B6141575-5417-41D9-BDD9-A4EA56C2578B}"/>
              </a:ext>
            </a:extLst>
          </p:cNvPr>
          <p:cNvSpPr>
            <a:spLocks noGrp="1"/>
          </p:cNvSpPr>
          <p:nvPr>
            <p:ph type="body" sz="quarter" idx="13"/>
          </p:nvPr>
        </p:nvSpPr>
        <p:spPr/>
        <p:txBody>
          <a:bodyPr/>
          <a:lstStyle/>
          <a:p>
            <a:pPr>
              <a:spcBef>
                <a:spcPts val="1200"/>
              </a:spcBef>
              <a:buFont typeface="Wingdings" panose="05000000000000000000" pitchFamily="2" charset="2"/>
              <a:buChar char="Ø"/>
            </a:pPr>
            <a:r>
              <a:rPr lang="en-US" dirty="0"/>
              <a:t>The vast majority of Kenya’s FDI flows into </a:t>
            </a:r>
            <a:r>
              <a:rPr lang="en-US" b="1" dirty="0"/>
              <a:t>finance and real estate as well as retail and trade. </a:t>
            </a:r>
          </a:p>
          <a:p>
            <a:pPr>
              <a:spcBef>
                <a:spcPts val="1200"/>
              </a:spcBef>
              <a:buFont typeface="Wingdings" panose="05000000000000000000" pitchFamily="2" charset="2"/>
              <a:buChar char="Ø"/>
            </a:pPr>
            <a:r>
              <a:rPr lang="en-US" dirty="0"/>
              <a:t>UK greenfield investment is large in financial terms because it concentrates on the </a:t>
            </a:r>
            <a:r>
              <a:rPr lang="en-US" b="1" dirty="0"/>
              <a:t>extractive (oil and gas) sector</a:t>
            </a:r>
          </a:p>
          <a:p>
            <a:pPr>
              <a:spcBef>
                <a:spcPts val="1200"/>
              </a:spcBef>
              <a:buFont typeface="Wingdings" panose="05000000000000000000" pitchFamily="2" charset="2"/>
              <a:buChar char="Ø"/>
            </a:pPr>
            <a:r>
              <a:rPr lang="en-US" dirty="0"/>
              <a:t>Globally, Uganda’s dependency on certain FDI source countries is medium, though it has the most concentrated investor base among comparators (2018). </a:t>
            </a:r>
          </a:p>
        </p:txBody>
      </p:sp>
      <p:sp>
        <p:nvSpPr>
          <p:cNvPr id="9" name="TextBox 8">
            <a:extLst>
              <a:ext uri="{FF2B5EF4-FFF2-40B4-BE49-F238E27FC236}">
                <a16:creationId xmlns:a16="http://schemas.microsoft.com/office/drawing/2014/main" id="{4D75A41B-E29F-4FD1-AA5B-8ABB849436CB}"/>
              </a:ext>
            </a:extLst>
          </p:cNvPr>
          <p:cNvSpPr txBox="1"/>
          <p:nvPr/>
        </p:nvSpPr>
        <p:spPr>
          <a:xfrm>
            <a:off x="405660" y="6529173"/>
            <a:ext cx="3407599" cy="394096"/>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Sources: The Financial Times </a:t>
            </a:r>
            <a:r>
              <a:rPr kumimoji="0" lang="en-US" sz="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fDi</a:t>
            </a:r>
            <a:r>
              <a:rPr kumimoji="0" lang="en-US"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Markets database</a:t>
            </a:r>
          </a:p>
        </p:txBody>
      </p:sp>
      <p:pic>
        <p:nvPicPr>
          <p:cNvPr id="4" name="Picture 3">
            <a:extLst>
              <a:ext uri="{FF2B5EF4-FFF2-40B4-BE49-F238E27FC236}">
                <a16:creationId xmlns:a16="http://schemas.microsoft.com/office/drawing/2014/main" id="{97F6D1B6-0AD3-4502-AC03-52E119AE53D6}"/>
              </a:ext>
            </a:extLst>
          </p:cNvPr>
          <p:cNvPicPr>
            <a:picLocks noChangeAspect="1"/>
          </p:cNvPicPr>
          <p:nvPr/>
        </p:nvPicPr>
        <p:blipFill>
          <a:blip r:embed="rId3"/>
          <a:stretch>
            <a:fillRect/>
          </a:stretch>
        </p:blipFill>
        <p:spPr>
          <a:xfrm>
            <a:off x="1878857" y="3015946"/>
            <a:ext cx="3926164" cy="3542083"/>
          </a:xfrm>
          <a:prstGeom prst="rect">
            <a:avLst/>
          </a:prstGeom>
        </p:spPr>
      </p:pic>
      <p:pic>
        <p:nvPicPr>
          <p:cNvPr id="5" name="Picture 4">
            <a:extLst>
              <a:ext uri="{FF2B5EF4-FFF2-40B4-BE49-F238E27FC236}">
                <a16:creationId xmlns:a16="http://schemas.microsoft.com/office/drawing/2014/main" id="{5333E5AB-28B3-420E-B8B2-CDCD50B0F2AB}"/>
              </a:ext>
            </a:extLst>
          </p:cNvPr>
          <p:cNvPicPr>
            <a:picLocks noChangeAspect="1"/>
          </p:cNvPicPr>
          <p:nvPr/>
        </p:nvPicPr>
        <p:blipFill>
          <a:blip r:embed="rId4"/>
          <a:stretch>
            <a:fillRect/>
          </a:stretch>
        </p:blipFill>
        <p:spPr>
          <a:xfrm>
            <a:off x="6195634" y="3015946"/>
            <a:ext cx="3926164" cy="3542083"/>
          </a:xfrm>
          <a:prstGeom prst="rect">
            <a:avLst/>
          </a:prstGeom>
        </p:spPr>
      </p:pic>
    </p:spTree>
    <p:extLst>
      <p:ext uri="{BB962C8B-B14F-4D97-AF65-F5344CB8AC3E}">
        <p14:creationId xmlns:p14="http://schemas.microsoft.com/office/powerpoint/2010/main" val="412173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F839-454E-43CB-B9CC-2B9AE379BD85}"/>
              </a:ext>
            </a:extLst>
          </p:cNvPr>
          <p:cNvSpPr>
            <a:spLocks noGrp="1"/>
          </p:cNvSpPr>
          <p:nvPr>
            <p:ph type="title"/>
          </p:nvPr>
        </p:nvSpPr>
        <p:spPr/>
        <p:txBody>
          <a:bodyPr/>
          <a:lstStyle/>
          <a:p>
            <a:r>
              <a:rPr lang="en-US" cap="none" dirty="0"/>
              <a:t>Investment competitiveness: Uganda has good potential but weak policy and institutional context </a:t>
            </a:r>
            <a:endParaRPr lang="en-US" dirty="0"/>
          </a:p>
        </p:txBody>
      </p:sp>
      <p:sp>
        <p:nvSpPr>
          <p:cNvPr id="3" name="Text Placeholder 2">
            <a:extLst>
              <a:ext uri="{FF2B5EF4-FFF2-40B4-BE49-F238E27FC236}">
                <a16:creationId xmlns:a16="http://schemas.microsoft.com/office/drawing/2014/main" id="{5B7C9D1F-C5EB-4788-9501-AAD14DB6CF3A}"/>
              </a:ext>
            </a:extLst>
          </p:cNvPr>
          <p:cNvSpPr>
            <a:spLocks noGrp="1"/>
          </p:cNvSpPr>
          <p:nvPr>
            <p:ph type="body" sz="quarter" idx="13"/>
          </p:nvPr>
        </p:nvSpPr>
        <p:spPr/>
        <p:txBody>
          <a:bodyPr>
            <a:normAutofit/>
          </a:bodyPr>
          <a:lstStyle/>
          <a:p>
            <a:pPr>
              <a:buFont typeface="Wingdings" panose="05000000000000000000" pitchFamily="2" charset="2"/>
              <a:buChar char="Ø"/>
            </a:pPr>
            <a:r>
              <a:rPr lang="en-US" b="1" dirty="0"/>
              <a:t>Benchmarking of locational FDI determinants. </a:t>
            </a:r>
            <a:r>
              <a:rPr lang="en-US" dirty="0"/>
              <a:t>Not all can be addressed through policy changes (e.g. market size) but it includes those factors known to be relevant to foreign investors in their location decision-making =&gt; affective Uganda’s attractiveness as an FDI destination.</a:t>
            </a:r>
          </a:p>
          <a:p>
            <a:endParaRPr lang="en-US" dirty="0"/>
          </a:p>
        </p:txBody>
      </p:sp>
      <p:sp>
        <p:nvSpPr>
          <p:cNvPr id="5" name="TextBox 4">
            <a:extLst>
              <a:ext uri="{FF2B5EF4-FFF2-40B4-BE49-F238E27FC236}">
                <a16:creationId xmlns:a16="http://schemas.microsoft.com/office/drawing/2014/main" id="{C20E5FD1-9B21-4F1C-BDCD-F16285434052}"/>
              </a:ext>
            </a:extLst>
          </p:cNvPr>
          <p:cNvSpPr txBox="1"/>
          <p:nvPr/>
        </p:nvSpPr>
        <p:spPr>
          <a:xfrm>
            <a:off x="730040" y="6463904"/>
            <a:ext cx="3892990" cy="184938"/>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uLnTx/>
                <a:uFillTx/>
                <a:latin typeface="Andes" panose="02000000000000000000" pitchFamily="2" charset="0"/>
                <a:ea typeface="+mn-ea"/>
                <a:cs typeface="+mn-cs"/>
              </a:rPr>
              <a:t>Comparators are Ghana, Kenya, Nigeria, Rwanda, Tanzania</a:t>
            </a:r>
          </a:p>
        </p:txBody>
      </p:sp>
      <p:sp>
        <p:nvSpPr>
          <p:cNvPr id="6" name="Text Placeholder 2">
            <a:extLst>
              <a:ext uri="{FF2B5EF4-FFF2-40B4-BE49-F238E27FC236}">
                <a16:creationId xmlns:a16="http://schemas.microsoft.com/office/drawing/2014/main" id="{EA17727C-51C8-45D9-B463-E4B7226A9473}"/>
              </a:ext>
            </a:extLst>
          </p:cNvPr>
          <p:cNvSpPr txBox="1">
            <a:spLocks/>
          </p:cNvSpPr>
          <p:nvPr/>
        </p:nvSpPr>
        <p:spPr bwMode="auto">
          <a:xfrm>
            <a:off x="475913" y="2749233"/>
            <a:ext cx="5269567" cy="3628707"/>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783C"/>
              </a:buClr>
              <a:buFont typeface="Wingdings" pitchFamily="-101" charset="2"/>
              <a:defRPr>
                <a:solidFill>
                  <a:schemeClr val="tx1"/>
                </a:solidFill>
                <a:latin typeface="+mn-lt"/>
                <a:ea typeface="MS PGothic" pitchFamily="34" charset="-128"/>
                <a:cs typeface="MS PGothic" charset="0"/>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lgn="ctr"/>
            <a:r>
              <a:rPr lang="en-US" b="1" kern="0" dirty="0"/>
              <a:t>Economic location determinants </a:t>
            </a:r>
          </a:p>
          <a:p>
            <a:pPr marL="0" indent="0">
              <a:spcBef>
                <a:spcPts val="0"/>
              </a:spcBef>
            </a:pPr>
            <a:endParaRPr lang="en-US" b="1" kern="0" dirty="0"/>
          </a:p>
          <a:p>
            <a:pPr marL="685800" lvl="1">
              <a:buFont typeface="Arial" panose="020B0604020202020204" pitchFamily="34" charset="0"/>
              <a:buChar char="•"/>
            </a:pPr>
            <a:r>
              <a:rPr lang="en-US" sz="1400" i="1" u="sng" kern="0" dirty="0"/>
              <a:t>Market size &amp; growth: </a:t>
            </a:r>
            <a:r>
              <a:rPr lang="en-US" sz="1400" kern="0" dirty="0"/>
              <a:t>Large market size, young population, and slightly higher GDP growth a plus</a:t>
            </a:r>
          </a:p>
          <a:p>
            <a:pPr marL="685800" lvl="1">
              <a:buFont typeface="Arial" panose="020B0604020202020204" pitchFamily="34" charset="0"/>
              <a:buChar char="•"/>
            </a:pPr>
            <a:r>
              <a:rPr lang="en-US" sz="1400" i="1" u="sng" kern="0" dirty="0"/>
              <a:t>Industry structure: </a:t>
            </a:r>
            <a:r>
              <a:rPr lang="en-US" sz="1400" kern="0" dirty="0"/>
              <a:t>informality is high but significantly higher contribution of manufacturing to GDP than peers </a:t>
            </a:r>
          </a:p>
          <a:p>
            <a:pPr marL="685800" lvl="1">
              <a:buFont typeface="Arial" panose="020B0604020202020204" pitchFamily="34" charset="0"/>
              <a:buChar char="•"/>
            </a:pPr>
            <a:r>
              <a:rPr lang="en-US" sz="1400" i="1" u="sng" kern="0" dirty="0"/>
              <a:t>Infrastructure: </a:t>
            </a:r>
            <a:r>
              <a:rPr lang="en-US" sz="1400" kern="0" dirty="0"/>
              <a:t>access to electricity and transportation are major constraints to business</a:t>
            </a:r>
          </a:p>
          <a:p>
            <a:pPr marL="685800" lvl="1">
              <a:buFont typeface="Arial" panose="020B0604020202020204" pitchFamily="34" charset="0"/>
              <a:buChar char="•"/>
            </a:pPr>
            <a:r>
              <a:rPr lang="en-US" sz="1400" u="sng" kern="0" dirty="0" err="1"/>
              <a:t>Labour</a:t>
            </a:r>
            <a:r>
              <a:rPr lang="en-US" sz="1400" u="sng" kern="0" dirty="0"/>
              <a:t> regulation: </a:t>
            </a:r>
            <a:r>
              <a:rPr lang="en-US" sz="1400" kern="0" dirty="0"/>
              <a:t>mediocre rank in Human Capital Index but low workforce productivity; </a:t>
            </a:r>
            <a:r>
              <a:rPr lang="en-US" sz="1400" kern="0" dirty="0" err="1"/>
              <a:t>labour</a:t>
            </a:r>
            <a:r>
              <a:rPr lang="en-US" sz="1400" kern="0" dirty="0"/>
              <a:t> regulation is a major constraint for firm growth. </a:t>
            </a:r>
            <a:endParaRPr lang="en-US" kern="0" dirty="0"/>
          </a:p>
        </p:txBody>
      </p:sp>
      <p:sp>
        <p:nvSpPr>
          <p:cNvPr id="7" name="Text Placeholder 2">
            <a:extLst>
              <a:ext uri="{FF2B5EF4-FFF2-40B4-BE49-F238E27FC236}">
                <a16:creationId xmlns:a16="http://schemas.microsoft.com/office/drawing/2014/main" id="{509B6E43-F5EB-4021-A51F-BAC01B0756DE}"/>
              </a:ext>
            </a:extLst>
          </p:cNvPr>
          <p:cNvSpPr txBox="1">
            <a:spLocks/>
          </p:cNvSpPr>
          <p:nvPr/>
        </p:nvSpPr>
        <p:spPr bwMode="auto">
          <a:xfrm>
            <a:off x="6028648" y="2749232"/>
            <a:ext cx="5836073" cy="362870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783C"/>
              </a:buClr>
              <a:buFont typeface="Wingdings" pitchFamily="-101" charset="2"/>
              <a:defRPr>
                <a:solidFill>
                  <a:schemeClr val="tx1"/>
                </a:solidFill>
                <a:latin typeface="+mn-lt"/>
                <a:ea typeface="MS PGothic" pitchFamily="34" charset="-128"/>
                <a:cs typeface="MS PGothic" charset="0"/>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lgn="ctr"/>
            <a:r>
              <a:rPr lang="en-US" b="1" kern="0" dirty="0"/>
              <a:t>Policy and institutional determinants </a:t>
            </a:r>
          </a:p>
          <a:p>
            <a:pPr marL="0" indent="0">
              <a:spcBef>
                <a:spcPts val="0"/>
              </a:spcBef>
            </a:pPr>
            <a:endParaRPr lang="en-US" b="1" kern="0" dirty="0"/>
          </a:p>
          <a:p>
            <a:pPr marL="400050" lvl="1" indent="0"/>
            <a:r>
              <a:rPr lang="en-US" sz="1400" i="1" u="sng" kern="0" dirty="0"/>
              <a:t>Macroeconomics and political risk</a:t>
            </a:r>
          </a:p>
          <a:p>
            <a:pPr marL="685800" lvl="1">
              <a:buFont typeface="Arial" panose="020B0604020202020204" pitchFamily="34" charset="0"/>
              <a:buChar char="•"/>
            </a:pPr>
            <a:r>
              <a:rPr lang="en-US" sz="1400" kern="0" dirty="0"/>
              <a:t>Challenged by government instability, ineffective governance, and regulatory quality below par.</a:t>
            </a:r>
          </a:p>
          <a:p>
            <a:pPr marL="685800" lvl="1">
              <a:buFont typeface="Arial" panose="020B0604020202020204" pitchFamily="34" charset="0"/>
              <a:buChar char="•"/>
            </a:pPr>
            <a:r>
              <a:rPr lang="en-US" sz="1400" kern="0" dirty="0"/>
              <a:t>Control of corruption is the weakest indicator compared to peers (and losing ground!)</a:t>
            </a:r>
          </a:p>
          <a:p>
            <a:pPr marL="685800" lvl="1">
              <a:buFont typeface="Arial" panose="020B0604020202020204" pitchFamily="34" charset="0"/>
              <a:buChar char="•"/>
            </a:pPr>
            <a:r>
              <a:rPr lang="en-US" sz="1400" kern="0" dirty="0"/>
              <a:t>External debt is comparatively high but low inflation rate a plus.</a:t>
            </a:r>
          </a:p>
          <a:p>
            <a:pPr marL="400050" lvl="1" indent="0"/>
            <a:r>
              <a:rPr lang="en-US" sz="1400" i="1" u="sng" kern="0" dirty="0"/>
              <a:t>Microeconomics:</a:t>
            </a:r>
          </a:p>
          <a:p>
            <a:pPr marL="685800" lvl="1">
              <a:buFont typeface="Arial" panose="020B0604020202020204" pitchFamily="34" charset="0"/>
              <a:buChar char="•"/>
            </a:pPr>
            <a:r>
              <a:rPr lang="en-US" sz="1400" kern="0" dirty="0"/>
              <a:t>Weak institutions are the major constraints for foreigners and domestic investors (competition from inform firms, corruption, pol instability). Starting a new business very cumbersome.</a:t>
            </a:r>
          </a:p>
          <a:p>
            <a:pPr marL="685800" lvl="1">
              <a:buFont typeface="Arial" panose="020B0604020202020204" pitchFamily="34" charset="0"/>
              <a:buChar char="•"/>
            </a:pPr>
            <a:r>
              <a:rPr lang="en-US" sz="1400" kern="0" dirty="0"/>
              <a:t>Relatively good conditions for getting credit and enforcing contracts </a:t>
            </a:r>
          </a:p>
          <a:p>
            <a:pPr marL="0" indent="0"/>
            <a:endParaRPr lang="en-US" kern="0" dirty="0"/>
          </a:p>
          <a:p>
            <a:pPr marL="0" indent="0"/>
            <a:endParaRPr lang="en-US" kern="0" dirty="0"/>
          </a:p>
        </p:txBody>
      </p:sp>
    </p:spTree>
    <p:extLst>
      <p:ext uri="{BB962C8B-B14F-4D97-AF65-F5344CB8AC3E}">
        <p14:creationId xmlns:p14="http://schemas.microsoft.com/office/powerpoint/2010/main" val="268816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720725" y="39175"/>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Benchmarking of political risk in Uganda </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1A3A255C-5A6F-4BB9-B0B2-4359860D5D1A}"/>
              </a:ext>
            </a:extLst>
          </p:cNvPr>
          <p:cNvPicPr>
            <a:picLocks noChangeAspect="1"/>
          </p:cNvPicPr>
          <p:nvPr/>
        </p:nvPicPr>
        <p:blipFill>
          <a:blip r:embed="rId4"/>
          <a:stretch>
            <a:fillRect/>
          </a:stretch>
        </p:blipFill>
        <p:spPr>
          <a:xfrm>
            <a:off x="9803764" y="6116622"/>
            <a:ext cx="2075129" cy="511803"/>
          </a:xfrm>
          <a:prstGeom prst="rect">
            <a:avLst/>
          </a:prstGeom>
        </p:spPr>
      </p:pic>
      <p:sp>
        <p:nvSpPr>
          <p:cNvPr id="21" name="TextBox 20">
            <a:extLst>
              <a:ext uri="{FF2B5EF4-FFF2-40B4-BE49-F238E27FC236}">
                <a16:creationId xmlns:a16="http://schemas.microsoft.com/office/drawing/2014/main" id="{21C0C8A7-AD95-4CAC-879B-5DB611650B6E}"/>
              </a:ext>
            </a:extLst>
          </p:cNvPr>
          <p:cNvSpPr txBox="1"/>
          <p:nvPr/>
        </p:nvSpPr>
        <p:spPr>
          <a:xfrm>
            <a:off x="6599786" y="6633887"/>
            <a:ext cx="3892990" cy="184938"/>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2060"/>
                </a:solidFill>
                <a:latin typeface="Calibri" panose="020F0502020204030204"/>
              </a:rPr>
              <a:t>Source: </a:t>
            </a:r>
            <a:r>
              <a:rPr lang="en-US" sz="800" dirty="0" err="1">
                <a:solidFill>
                  <a:srgbClr val="002060"/>
                </a:solidFill>
                <a:latin typeface="Calibri" panose="020F0502020204030204"/>
              </a:rPr>
              <a:t>Credendo</a:t>
            </a:r>
            <a:endParaRPr lang="en-US" sz="800" dirty="0">
              <a:solidFill>
                <a:srgbClr val="002060"/>
              </a:solidFill>
              <a:latin typeface="Calibri" panose="020F0502020204030204"/>
            </a:endParaRPr>
          </a:p>
        </p:txBody>
      </p:sp>
      <p:sp>
        <p:nvSpPr>
          <p:cNvPr id="12" name="TextBox 11">
            <a:extLst>
              <a:ext uri="{FF2B5EF4-FFF2-40B4-BE49-F238E27FC236}">
                <a16:creationId xmlns:a16="http://schemas.microsoft.com/office/drawing/2014/main" id="{BC529D6A-23D7-48CA-A450-C0580D4B23A7}"/>
              </a:ext>
            </a:extLst>
          </p:cNvPr>
          <p:cNvSpPr txBox="1"/>
          <p:nvPr/>
        </p:nvSpPr>
        <p:spPr>
          <a:xfrm>
            <a:off x="628649" y="1219526"/>
            <a:ext cx="11563351" cy="2154436"/>
          </a:xfrm>
          <a:prstGeom prst="rect">
            <a:avLst/>
          </a:prstGeom>
          <a:noFill/>
        </p:spPr>
        <p:txBody>
          <a:bodyPr wrap="square">
            <a:spAutoFit/>
          </a:bodyPr>
          <a:lstStyle/>
          <a:p>
            <a:pPr marL="285750" indent="-285750" algn="just">
              <a:spcBef>
                <a:spcPts val="1200"/>
              </a:spcBef>
              <a:buClr>
                <a:srgbClr val="009999"/>
              </a:buClr>
              <a:buFont typeface="Wingdings" panose="05000000000000000000" pitchFamily="2" charset="2"/>
              <a:buChar char="Ø"/>
            </a:pP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Foreign investors consider the following as top three factors in deciding on the investment location: </a:t>
            </a:r>
          </a:p>
          <a:p>
            <a:pPr marL="742950" lvl="1" indent="-285750" algn="just">
              <a:buClr>
                <a:srgbClr val="009999"/>
              </a:buClr>
              <a:buFont typeface="Arial" panose="020B0604020202020204" pitchFamily="34" charset="0"/>
              <a:buChar char="•"/>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Political stability and security</a:t>
            </a:r>
          </a:p>
          <a:p>
            <a:pPr marL="742950" lvl="1" indent="-285750" algn="just">
              <a:buClr>
                <a:srgbClr val="009999"/>
              </a:buClr>
              <a:buFont typeface="Arial" panose="020B0604020202020204" pitchFamily="34" charset="0"/>
              <a:buChar char="•"/>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Business friendly regulatory environment</a:t>
            </a:r>
          </a:p>
          <a:p>
            <a:pPr marL="742950" lvl="1" indent="-285750" algn="just">
              <a:buClr>
                <a:srgbClr val="009999"/>
              </a:buClr>
              <a:buFont typeface="Arial" panose="020B0604020202020204" pitchFamily="34" charset="0"/>
              <a:buChar char="•"/>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Market size </a:t>
            </a:r>
          </a:p>
          <a:p>
            <a:pPr marL="285750" indent="-285750" algn="just">
              <a:spcBef>
                <a:spcPts val="1200"/>
              </a:spcBef>
              <a:buClr>
                <a:srgbClr val="009999"/>
              </a:buClr>
              <a:buFont typeface="Wingdings" panose="05000000000000000000" pitchFamily="2" charset="2"/>
              <a:buChar char="Ø"/>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Regulatory predictability and efficiency lower risk, and are viewed as critical elements of the  business environment</a:t>
            </a:r>
          </a:p>
          <a:p>
            <a:pPr marL="285750" indent="-285750" algn="just">
              <a:spcBef>
                <a:spcPts val="1200"/>
              </a:spcBef>
              <a:buClr>
                <a:srgbClr val="009999"/>
              </a:buClr>
              <a:buFont typeface="Wingdings" panose="05000000000000000000" pitchFamily="2" charset="2"/>
              <a:buChar char="Ø"/>
            </a:pP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Political risk in Uganda is significant. Among its peers only Ghana scores significantly better. </a:t>
            </a:r>
          </a:p>
          <a:p>
            <a:pPr marL="285750" indent="-285750" algn="just">
              <a:buFont typeface="Wingdings" panose="05000000000000000000" pitchFamily="2" charset="2"/>
              <a:buChar char="Ø"/>
            </a:pPr>
            <a:endParaRPr lang="en-US" dirty="0">
              <a:latin typeface="Calibri" panose="020F0502020204030204" pitchFamily="34" charset="0"/>
            </a:endParaRPr>
          </a:p>
        </p:txBody>
      </p:sp>
      <p:sp>
        <p:nvSpPr>
          <p:cNvPr id="14" name="TextBox 13">
            <a:extLst>
              <a:ext uri="{FF2B5EF4-FFF2-40B4-BE49-F238E27FC236}">
                <a16:creationId xmlns:a16="http://schemas.microsoft.com/office/drawing/2014/main" id="{8E7A7343-4110-48ED-9552-546AFF47E3DA}"/>
              </a:ext>
            </a:extLst>
          </p:cNvPr>
          <p:cNvSpPr txBox="1"/>
          <p:nvPr/>
        </p:nvSpPr>
        <p:spPr>
          <a:xfrm>
            <a:off x="720725" y="6642556"/>
            <a:ext cx="280397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Calibri" panose="020F0502020204030204"/>
                <a:ea typeface="+mn-ea"/>
                <a:cs typeface="+mn-cs"/>
              </a:rPr>
              <a:t>Source: World Bank Global Investment Competitiveness (2018)</a:t>
            </a:r>
            <a:endParaRPr kumimoji="0" lang="es-CR" sz="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aphicFrame>
        <p:nvGraphicFramePr>
          <p:cNvPr id="15" name="Chart 14">
            <a:extLst>
              <a:ext uri="{FF2B5EF4-FFF2-40B4-BE49-F238E27FC236}">
                <a16:creationId xmlns:a16="http://schemas.microsoft.com/office/drawing/2014/main" id="{85F5A927-592B-4E69-B7ED-C377794E099C}"/>
              </a:ext>
            </a:extLst>
          </p:cNvPr>
          <p:cNvGraphicFramePr>
            <a:graphicFrameLocks/>
          </p:cNvGraphicFramePr>
          <p:nvPr>
            <p:extLst>
              <p:ext uri="{D42A27DB-BD31-4B8C-83A1-F6EECF244321}">
                <p14:modId xmlns:p14="http://schemas.microsoft.com/office/powerpoint/2010/main" val="383876003"/>
              </p:ext>
            </p:extLst>
          </p:nvPr>
        </p:nvGraphicFramePr>
        <p:xfrm>
          <a:off x="556921" y="3187090"/>
          <a:ext cx="5792684" cy="3477111"/>
        </p:xfrm>
        <a:graphic>
          <a:graphicData uri="http://schemas.openxmlformats.org/drawingml/2006/chart">
            <c:chart xmlns:c="http://schemas.openxmlformats.org/drawingml/2006/chart" xmlns:r="http://schemas.openxmlformats.org/officeDocument/2006/relationships" r:id="rId5"/>
          </a:graphicData>
        </a:graphic>
      </p:graphicFrame>
      <p:sp>
        <p:nvSpPr>
          <p:cNvPr id="24" name="object 2">
            <a:extLst>
              <a:ext uri="{FF2B5EF4-FFF2-40B4-BE49-F238E27FC236}">
                <a16:creationId xmlns:a16="http://schemas.microsoft.com/office/drawing/2014/main" id="{3D2CAE8A-2D78-4BBD-8BC1-FE4EF3F2AF24}"/>
              </a:ext>
            </a:extLst>
          </p:cNvPr>
          <p:cNvSpPr txBox="1">
            <a:spLocks/>
          </p:cNvSpPr>
          <p:nvPr/>
        </p:nvSpPr>
        <p:spPr>
          <a:xfrm>
            <a:off x="720725" y="3358540"/>
            <a:ext cx="5792683" cy="414615"/>
          </a:xfrm>
          <a:prstGeom prst="rect">
            <a:avLst/>
          </a:prstGeom>
        </p:spPr>
        <p:txBody>
          <a:bodyPr vert="horz" wrap="square" lIns="0" tIns="14111" rIns="0" bIns="0" rtlCol="0" anchor="b" anchorCtr="0">
            <a:spAutoFit/>
          </a:bodyPr>
          <a:lstStyle>
            <a:lvl1pPr algn="l" defTabSz="914400" rtl="0" eaLnBrk="1" latinLnBrk="0" hangingPunct="1">
              <a:lnSpc>
                <a:spcPct val="90000"/>
              </a:lnSpc>
              <a:spcBef>
                <a:spcPct val="0"/>
              </a:spcBef>
              <a:buNone/>
              <a:defRPr sz="2800" b="0" i="0" kern="1200">
                <a:solidFill>
                  <a:schemeClr val="tx1"/>
                </a:solidFill>
                <a:latin typeface="+mj-lt"/>
                <a:ea typeface="+mj-ea"/>
                <a:cs typeface="+mj-cs"/>
              </a:defRPr>
            </a:lvl1pPr>
          </a:lstStyle>
          <a:p>
            <a:pPr marL="14111" marR="5644" lvl="0" indent="0" algn="l" defTabSz="914400" rtl="0" eaLnBrk="1" fontAlgn="auto" latinLnBrk="0" hangingPunct="1">
              <a:lnSpc>
                <a:spcPts val="3556"/>
              </a:lnSpc>
              <a:spcBef>
                <a:spcPts val="822"/>
              </a:spcBef>
              <a:spcAft>
                <a:spcPts val="0"/>
              </a:spcAft>
              <a:buClrTx/>
              <a:buSzTx/>
              <a:buFontTx/>
              <a:buNone/>
              <a:tabLst/>
              <a:defRPr/>
            </a:pPr>
            <a:r>
              <a:rPr kumimoji="0" lang="en-US" sz="1200" b="1" i="0" u="none" strike="noStrike" kern="1200" cap="none" spc="100" normalizeH="0" baseline="0" noProof="0" dirty="0">
                <a:ln>
                  <a:noFill/>
                </a:ln>
                <a:solidFill>
                  <a:schemeClr val="bg1">
                    <a:lumMod val="50000"/>
                  </a:schemeClr>
                </a:solidFill>
                <a:effectLst/>
                <a:uLnTx/>
                <a:uFillTx/>
                <a:latin typeface="inherit"/>
                <a:ea typeface="+mj-ea"/>
                <a:cs typeface="+mj-cs"/>
              </a:rPr>
              <a:t>What are the most important factors influencing the investment decision? </a:t>
            </a:r>
          </a:p>
        </p:txBody>
      </p:sp>
      <p:graphicFrame>
        <p:nvGraphicFramePr>
          <p:cNvPr id="13" name="Chart 12">
            <a:extLst>
              <a:ext uri="{FF2B5EF4-FFF2-40B4-BE49-F238E27FC236}">
                <a16:creationId xmlns:a16="http://schemas.microsoft.com/office/drawing/2014/main" id="{4AA5F950-BDA8-48F2-BF84-2A20CFC0328F}"/>
              </a:ext>
            </a:extLst>
          </p:cNvPr>
          <p:cNvGraphicFramePr>
            <a:graphicFrameLocks/>
          </p:cNvGraphicFramePr>
          <p:nvPr>
            <p:extLst>
              <p:ext uri="{D42A27DB-BD31-4B8C-83A1-F6EECF244321}">
                <p14:modId xmlns:p14="http://schemas.microsoft.com/office/powerpoint/2010/main" val="67965936"/>
              </p:ext>
            </p:extLst>
          </p:nvPr>
        </p:nvGraphicFramePr>
        <p:xfrm>
          <a:off x="6349605" y="3520770"/>
          <a:ext cx="4393353" cy="32249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698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EDFA1A0-BE04-4584-A0BD-AD031F8A45B7}"/>
              </a:ext>
            </a:extLst>
          </p:cNvPr>
          <p:cNvSpPr/>
          <p:nvPr/>
        </p:nvSpPr>
        <p:spPr>
          <a:xfrm>
            <a:off x="720725" y="3717890"/>
            <a:ext cx="10750549" cy="2398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720725" y="39175"/>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Challenges and Opportunities brought by Covid-19</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1A3A255C-5A6F-4BB9-B0B2-4359860D5D1A}"/>
              </a:ext>
            </a:extLst>
          </p:cNvPr>
          <p:cNvPicPr>
            <a:picLocks noChangeAspect="1"/>
          </p:cNvPicPr>
          <p:nvPr/>
        </p:nvPicPr>
        <p:blipFill>
          <a:blip r:embed="rId4"/>
          <a:stretch>
            <a:fillRect/>
          </a:stretch>
        </p:blipFill>
        <p:spPr>
          <a:xfrm>
            <a:off x="9803764" y="6116622"/>
            <a:ext cx="2075129" cy="511803"/>
          </a:xfrm>
          <a:prstGeom prst="rect">
            <a:avLst/>
          </a:prstGeom>
        </p:spPr>
      </p:pic>
      <p:sp>
        <p:nvSpPr>
          <p:cNvPr id="19" name="Rectangle 18">
            <a:extLst>
              <a:ext uri="{FF2B5EF4-FFF2-40B4-BE49-F238E27FC236}">
                <a16:creationId xmlns:a16="http://schemas.microsoft.com/office/drawing/2014/main" id="{F878965C-5703-460E-8238-3D3FF71D31BB}"/>
              </a:ext>
            </a:extLst>
          </p:cNvPr>
          <p:cNvSpPr/>
          <p:nvPr/>
        </p:nvSpPr>
        <p:spPr>
          <a:xfrm>
            <a:off x="720724" y="1176042"/>
            <a:ext cx="10750549" cy="4940580"/>
          </a:xfrm>
          <a:prstGeom prst="rect">
            <a:avLst/>
          </a:prstGeom>
        </p:spPr>
        <p:txBody>
          <a:bodyPr vert="horz" lIns="91440" tIns="45720" rIns="91440" bIns="45720" rtlCol="0" anchor="t">
            <a:normAutofit fontScale="92500" lnSpcReduction="10000"/>
          </a:bodyPr>
          <a:lstStyle/>
          <a:p>
            <a:pPr marL="342900" indent="-285750" algn="just">
              <a:lnSpc>
                <a:spcPct val="120000"/>
              </a:lnSpc>
              <a:spcAft>
                <a:spcPts val="1200"/>
              </a:spcAft>
              <a:buClr>
                <a:srgbClr val="009999"/>
              </a:buClr>
              <a:buFont typeface="Wingdings" panose="05000000000000000000" pitchFamily="2" charset="2"/>
              <a:buChar char="Ø"/>
              <a:defRPr/>
            </a:pPr>
            <a:r>
              <a:rPr lang="en-US" sz="1700" b="1"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FDI to Africa overall fell by 16%: </a:t>
            </a: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greenfield FDI announcements -62%, international project finance -74%, M&amp;A -45%.</a:t>
            </a:r>
          </a:p>
          <a:p>
            <a:pPr marL="342900" indent="-285750" algn="just">
              <a:lnSpc>
                <a:spcPct val="120000"/>
              </a:lnSpc>
              <a:spcAft>
                <a:spcPts val="1200"/>
              </a:spcAft>
              <a:buClr>
                <a:srgbClr val="009999"/>
              </a:buClr>
              <a:buFont typeface="Wingdings" panose="05000000000000000000" pitchFamily="2" charset="2"/>
              <a:buChar char="Ø"/>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Commodity exporters, like Uganda, were hit disproportionally strong due to low energy prices and dampened demand for energy commodities. </a:t>
            </a:r>
            <a:r>
              <a:rPr lang="en-US" sz="1700" b="1"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FDI to Uganda decreased by 35% </a:t>
            </a: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(2019-2020).</a:t>
            </a:r>
          </a:p>
          <a:p>
            <a:pPr marL="342900" indent="-285750" algn="just">
              <a:lnSpc>
                <a:spcPct val="120000"/>
              </a:lnSpc>
              <a:spcAft>
                <a:spcPts val="1200"/>
              </a:spcAft>
              <a:buClr>
                <a:srgbClr val="009999"/>
              </a:buClr>
              <a:buFont typeface="Wingdings" panose="05000000000000000000" pitchFamily="2" charset="2"/>
              <a:buChar char="Ø"/>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As an LLDC, Uganda suffered immensely from border closures and transport disruptions, registering large declines in FDI in tourism, transport, and construction.  </a:t>
            </a:r>
          </a:p>
          <a:p>
            <a:pPr marL="342900" indent="-285750" algn="just">
              <a:lnSpc>
                <a:spcPct val="120000"/>
              </a:lnSpc>
              <a:spcAft>
                <a:spcPts val="1200"/>
              </a:spcAft>
              <a:buClr>
                <a:srgbClr val="009999"/>
              </a:buClr>
              <a:buFont typeface="Wingdings" panose="05000000000000000000" pitchFamily="2" charset="2"/>
              <a:buChar char="Ø"/>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In light of the COVID-19 pandemic, GDP growth in Uganda is expected to decline to 3.5% compared to 5.3% projection prior to the pandemic, with significant impact on poverty.</a:t>
            </a:r>
          </a:p>
          <a:p>
            <a:pPr marL="57150" algn="just">
              <a:lnSpc>
                <a:spcPct val="120000"/>
              </a:lnSpc>
              <a:spcAft>
                <a:spcPts val="1200"/>
              </a:spcAft>
              <a:buClr>
                <a:srgbClr val="009999"/>
              </a:buClr>
              <a:defRPr/>
            </a:pPr>
            <a:r>
              <a:rPr lang="en-US" sz="1700" b="1"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Priorities for recovery:</a:t>
            </a:r>
          </a:p>
          <a:p>
            <a:pPr marL="800100" lvl="1" indent="-285750" algn="just">
              <a:lnSpc>
                <a:spcPct val="120000"/>
              </a:lnSpc>
              <a:spcAft>
                <a:spcPts val="600"/>
              </a:spcAft>
              <a:buClr>
                <a:srgbClr val="009999"/>
              </a:buClr>
              <a:buFont typeface="Arial" panose="020B0604020202020204" pitchFamily="34" charset="0"/>
              <a:buChar char="•"/>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Implementation of </a:t>
            </a:r>
            <a:r>
              <a:rPr lang="en-US" sz="1700" dirty="0" err="1">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AfCFTA</a:t>
            </a: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 – Uganda’s ratification a plus.</a:t>
            </a:r>
          </a:p>
          <a:p>
            <a:pPr marL="800100" lvl="1" indent="-285750" algn="just">
              <a:lnSpc>
                <a:spcPct val="120000"/>
              </a:lnSpc>
              <a:spcAft>
                <a:spcPts val="600"/>
              </a:spcAft>
              <a:buClr>
                <a:srgbClr val="009999"/>
              </a:buClr>
              <a:buFont typeface="Arial" panose="020B0604020202020204" pitchFamily="34" charset="0"/>
              <a:buChar char="•"/>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FDI to SEZs expected to rise – UIA increased focus on science, industrial and business parks to better link with key infrastructure (roads, power, water, waste treatment). Note: SEZs not a long-term panacea! </a:t>
            </a:r>
          </a:p>
          <a:p>
            <a:pPr marL="800100" lvl="1" indent="-285750" algn="just">
              <a:lnSpc>
                <a:spcPct val="120000"/>
              </a:lnSpc>
              <a:spcAft>
                <a:spcPts val="600"/>
              </a:spcAft>
              <a:buClr>
                <a:srgbClr val="009999"/>
              </a:buClr>
              <a:buFont typeface="Arial" panose="020B0604020202020204" pitchFamily="34" charset="0"/>
              <a:buChar char="•"/>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Support recovery of tourism and agriculture (targeted promotion, investment in infra, skills, and quality) </a:t>
            </a:r>
          </a:p>
          <a:p>
            <a:pPr marL="800100" lvl="1" indent="-285750" algn="just">
              <a:lnSpc>
                <a:spcPct val="120000"/>
              </a:lnSpc>
              <a:spcAft>
                <a:spcPts val="600"/>
              </a:spcAft>
              <a:buClr>
                <a:srgbClr val="009999"/>
              </a:buClr>
              <a:buFont typeface="Arial" panose="020B0604020202020204" pitchFamily="34" charset="0"/>
              <a:buChar char="•"/>
              <a:defRPr/>
            </a:pPr>
            <a:r>
              <a:rPr lang="en-US" sz="17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rPr>
              <a:t>Invest in competitive production of tradeable goods (not through import restrictions that hurt local firms but through lowering trade costs and supporting firm upgrading)</a:t>
            </a:r>
          </a:p>
          <a:p>
            <a:pPr marL="514350" lvl="1" algn="just">
              <a:lnSpc>
                <a:spcPct val="120000"/>
              </a:lnSpc>
              <a:spcAft>
                <a:spcPts val="600"/>
              </a:spcAft>
              <a:buClr>
                <a:schemeClr val="accent1">
                  <a:lumMod val="50000"/>
                </a:schemeClr>
              </a:buClr>
              <a:defRPr/>
            </a:pPr>
            <a:endParaRPr lang="en-US" sz="2000" dirty="0">
              <a:solidFill>
                <a:schemeClr val="accent1">
                  <a:lumMod val="50000"/>
                </a:schemeClr>
              </a:solidFill>
              <a:latin typeface="Calibri" panose="020F0502020204030204" pitchFamily="34" charset="0"/>
              <a:ea typeface="MS PGothic" panose="020B0600070205080204" pitchFamily="34" charset="-128"/>
              <a:cs typeface="Arial" panose="020B0604020202020204" pitchFamily="34" charset="0"/>
            </a:endParaRPr>
          </a:p>
        </p:txBody>
      </p:sp>
      <p:sp>
        <p:nvSpPr>
          <p:cNvPr id="8" name="TextBox 7">
            <a:extLst>
              <a:ext uri="{FF2B5EF4-FFF2-40B4-BE49-F238E27FC236}">
                <a16:creationId xmlns:a16="http://schemas.microsoft.com/office/drawing/2014/main" id="{6DF570C7-69DD-42CA-986E-D8FD936700D2}"/>
              </a:ext>
            </a:extLst>
          </p:cNvPr>
          <p:cNvSpPr txBox="1"/>
          <p:nvPr/>
        </p:nvSpPr>
        <p:spPr>
          <a:xfrm>
            <a:off x="720725" y="6642556"/>
            <a:ext cx="110479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Calibri" panose="020F0502020204030204"/>
                <a:ea typeface="+mn-ea"/>
                <a:cs typeface="+mn-cs"/>
              </a:rPr>
              <a:t>Source: UNCTAD 2021</a:t>
            </a:r>
            <a:endParaRPr kumimoji="0" lang="es-CR" sz="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29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27BD-0341-459C-90BA-823F3C6EF0DC}"/>
              </a:ext>
            </a:extLst>
          </p:cNvPr>
          <p:cNvSpPr>
            <a:spLocks noGrp="1"/>
          </p:cNvSpPr>
          <p:nvPr>
            <p:ph type="title"/>
          </p:nvPr>
        </p:nvSpPr>
        <p:spPr/>
        <p:txBody>
          <a:bodyPr/>
          <a:lstStyle/>
          <a:p>
            <a:r>
              <a:rPr lang="en-US" cap="none" dirty="0"/>
              <a:t>Preliminary findings &amp; recommendations</a:t>
            </a:r>
          </a:p>
        </p:txBody>
      </p:sp>
      <p:sp>
        <p:nvSpPr>
          <p:cNvPr id="3" name="Text Placeholder 2">
            <a:extLst>
              <a:ext uri="{FF2B5EF4-FFF2-40B4-BE49-F238E27FC236}">
                <a16:creationId xmlns:a16="http://schemas.microsoft.com/office/drawing/2014/main" id="{F460803D-DC70-4015-BE99-F4442ABFEE5E}"/>
              </a:ext>
            </a:extLst>
          </p:cNvPr>
          <p:cNvSpPr>
            <a:spLocks noGrp="1"/>
          </p:cNvSpPr>
          <p:nvPr>
            <p:ph type="body" sz="quarter" idx="13"/>
          </p:nvPr>
        </p:nvSpPr>
        <p:spPr>
          <a:xfrm>
            <a:off x="475913" y="1649273"/>
            <a:ext cx="11303000" cy="4613804"/>
          </a:xfrm>
        </p:spPr>
        <p:txBody>
          <a:bodyPr>
            <a:noAutofit/>
          </a:bodyPr>
          <a:lstStyle/>
          <a:p>
            <a:pPr marL="285750" indent="-285750">
              <a:spcBef>
                <a:spcPts val="1200"/>
              </a:spcBef>
              <a:buClr>
                <a:schemeClr val="accent6"/>
              </a:buClr>
              <a:buFont typeface="Wingdings" panose="05000000000000000000" pitchFamily="2" charset="2"/>
              <a:buChar char="Ø"/>
            </a:pPr>
            <a:r>
              <a:rPr lang="en-US" b="1" dirty="0">
                <a:solidFill>
                  <a:schemeClr val="tx1">
                    <a:lumMod val="90000"/>
                    <a:lumOff val="10000"/>
                  </a:schemeClr>
                </a:solidFill>
                <a:latin typeface="Calibri  "/>
              </a:rPr>
              <a:t>FDI to Uganda pre-COVID has been stable but below average.</a:t>
            </a:r>
            <a:r>
              <a:rPr lang="en-US" dirty="0">
                <a:solidFill>
                  <a:schemeClr val="tx1">
                    <a:lumMod val="90000"/>
                    <a:lumOff val="10000"/>
                  </a:schemeClr>
                </a:solidFill>
                <a:latin typeface="Calibri  "/>
              </a:rPr>
              <a:t> COVID-impact has reduced FDI drastically. In contrast to global characteristics of FDI, it has not yet contributed to growth and structural transformation in Uganda.</a:t>
            </a:r>
          </a:p>
          <a:p>
            <a:pPr>
              <a:spcBef>
                <a:spcPts val="1200"/>
              </a:spcBef>
              <a:buClr>
                <a:schemeClr val="accent6"/>
              </a:buClr>
              <a:buFont typeface="Wingdings" panose="05000000000000000000" pitchFamily="2" charset="2"/>
              <a:buChar char="Ø"/>
            </a:pPr>
            <a:r>
              <a:rPr lang="en-US" b="1" dirty="0">
                <a:solidFill>
                  <a:schemeClr val="tx1">
                    <a:lumMod val="90000"/>
                    <a:lumOff val="10000"/>
                  </a:schemeClr>
                </a:solidFill>
                <a:latin typeface="Calibri  "/>
              </a:rPr>
              <a:t>FDI has traditionally been highly concentrated in extractive sector</a:t>
            </a:r>
            <a:r>
              <a:rPr lang="en-US" dirty="0">
                <a:solidFill>
                  <a:schemeClr val="tx1">
                    <a:lumMod val="90000"/>
                    <a:lumOff val="10000"/>
                  </a:schemeClr>
                </a:solidFill>
                <a:latin typeface="Calibri  "/>
              </a:rPr>
              <a:t> and focused on resource-seeking FDI for which locational determinants beyond the existence of the resource sought are less important, but these sectors also have limited potential to drive inclusive and sustained growth. </a:t>
            </a:r>
          </a:p>
          <a:p>
            <a:pPr>
              <a:spcBef>
                <a:spcPts val="1200"/>
              </a:spcBef>
              <a:buClr>
                <a:schemeClr val="accent6"/>
              </a:buClr>
              <a:buFont typeface="Wingdings" panose="05000000000000000000" pitchFamily="2" charset="2"/>
              <a:buChar char="Ø"/>
            </a:pPr>
            <a:r>
              <a:rPr lang="en-US" b="1" dirty="0">
                <a:solidFill>
                  <a:schemeClr val="tx1">
                    <a:lumMod val="90000"/>
                    <a:lumOff val="10000"/>
                  </a:schemeClr>
                </a:solidFill>
                <a:latin typeface="Calibri  "/>
              </a:rPr>
              <a:t>More recently, signs of diversification highlight the potential FDI may have in Uganda to strengthen productive, non-extractive, and outward-oriented economic activities. </a:t>
            </a:r>
            <a:r>
              <a:rPr lang="en-US" dirty="0">
                <a:solidFill>
                  <a:schemeClr val="tx1">
                    <a:lumMod val="90000"/>
                    <a:lumOff val="10000"/>
                  </a:schemeClr>
                </a:solidFill>
                <a:latin typeface="Calibri  "/>
              </a:rPr>
              <a:t>This helps access new markets, integrate into regional/global value chains, and create new sources of growth. Investors in these areas care more about risks, volatility, and improving cost and quality factors. </a:t>
            </a:r>
          </a:p>
          <a:p>
            <a:pPr>
              <a:spcBef>
                <a:spcPts val="1200"/>
              </a:spcBef>
              <a:buClr>
                <a:schemeClr val="accent6"/>
              </a:buClr>
              <a:buFont typeface="Wingdings" panose="05000000000000000000" pitchFamily="2" charset="2"/>
              <a:buChar char="Ø"/>
            </a:pPr>
            <a:r>
              <a:rPr kumimoji="0" lang="en-US" b="1"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Enhanced regional integration </a:t>
            </a:r>
            <a:r>
              <a:rPr kumimoji="0" lang="en-US"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(via </a:t>
            </a:r>
            <a:r>
              <a:rPr kumimoji="0" lang="en-US" i="0" u="none" strike="noStrike" kern="1200" cap="none" spc="0" normalizeH="0" baseline="0" noProof="0" dirty="0" err="1">
                <a:ln>
                  <a:noFill/>
                </a:ln>
                <a:solidFill>
                  <a:schemeClr val="tx1">
                    <a:lumMod val="90000"/>
                    <a:lumOff val="10000"/>
                  </a:schemeClr>
                </a:solidFill>
                <a:effectLst/>
                <a:uLnTx/>
                <a:uFillTx/>
                <a:latin typeface="Calibri  "/>
                <a:cs typeface="Arial" panose="020B0604020202020204" pitchFamily="34" charset="0"/>
              </a:rPr>
              <a:t>AfCFTA</a:t>
            </a:r>
            <a:r>
              <a:rPr kumimoji="0" lang="en-US"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 and having some </a:t>
            </a:r>
            <a:r>
              <a:rPr kumimoji="0" lang="en-US" b="1"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economic fundamentals </a:t>
            </a:r>
            <a:r>
              <a:rPr kumimoji="0" lang="en-US"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in place (e.g. large and young market, low inflation) can act as drivers. </a:t>
            </a:r>
          </a:p>
          <a:p>
            <a:pPr>
              <a:spcBef>
                <a:spcPts val="1200"/>
              </a:spcBef>
              <a:buClr>
                <a:schemeClr val="accent6"/>
              </a:buClr>
              <a:buFont typeface="Wingdings" panose="05000000000000000000" pitchFamily="2" charset="2"/>
              <a:buChar char="Ø"/>
            </a:pPr>
            <a:r>
              <a:rPr kumimoji="0" lang="en-US" b="1"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But Uganda limits its potential through weak institutions and policies</a:t>
            </a:r>
            <a:r>
              <a:rPr kumimoji="0" lang="en-US"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 which are of </a:t>
            </a:r>
            <a:r>
              <a:rPr lang="en-US" kern="1200" dirty="0">
                <a:solidFill>
                  <a:schemeClr val="tx1">
                    <a:lumMod val="90000"/>
                    <a:lumOff val="10000"/>
                  </a:schemeClr>
                </a:solidFill>
                <a:latin typeface="Calibri  "/>
                <a:cs typeface="Arial" panose="020B0604020202020204" pitchFamily="34" charset="0"/>
              </a:rPr>
              <a:t>great concern to investors. These weaknesses hurt diversification, growth, and quality of FDI to Uganda since especially those investors (i) with options to chose locations (outside the extractive sectors), (ii) where investment requires large upfront cost (manufacturing), or (iii) where investors rational is serving the local market (market access requirements) are discouraged. </a:t>
            </a:r>
          </a:p>
          <a:p>
            <a:pPr>
              <a:spcBef>
                <a:spcPts val="1200"/>
              </a:spcBef>
              <a:buClr>
                <a:schemeClr val="accent6"/>
              </a:buClr>
              <a:buFont typeface="Wingdings" panose="05000000000000000000" pitchFamily="2" charset="2"/>
              <a:buChar char="Ø"/>
            </a:pPr>
            <a:r>
              <a:rPr kumimoji="0" lang="en-US" b="1"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Efforts to strengthen investor confidence and intensify investor services </a:t>
            </a:r>
            <a:r>
              <a:rPr kumimoji="0" lang="en-US" i="0" u="none" strike="noStrike" kern="1200" cap="none" spc="0" normalizeH="0" baseline="0" noProof="0" dirty="0">
                <a:ln>
                  <a:noFill/>
                </a:ln>
                <a:solidFill>
                  <a:schemeClr val="tx1">
                    <a:lumMod val="90000"/>
                    <a:lumOff val="10000"/>
                  </a:schemeClr>
                </a:solidFill>
                <a:effectLst/>
                <a:uLnTx/>
                <a:uFillTx/>
                <a:latin typeface="Calibri  "/>
                <a:cs typeface="Arial" panose="020B0604020202020204" pitchFamily="34" charset="0"/>
              </a:rPr>
              <a:t>are warranted as important horizontal policy actions.</a:t>
            </a:r>
            <a:endParaRPr lang="en-US" dirty="0">
              <a:solidFill>
                <a:schemeClr val="tx1">
                  <a:lumMod val="90000"/>
                  <a:lumOff val="10000"/>
                </a:schemeClr>
              </a:solidFill>
              <a:latin typeface="Calibri  "/>
            </a:endParaRPr>
          </a:p>
          <a:p>
            <a:pPr marL="0" indent="0"/>
            <a:endParaRPr lang="en-US" dirty="0"/>
          </a:p>
        </p:txBody>
      </p:sp>
    </p:spTree>
    <p:extLst>
      <p:ext uri="{BB962C8B-B14F-4D97-AF65-F5344CB8AC3E}">
        <p14:creationId xmlns:p14="http://schemas.microsoft.com/office/powerpoint/2010/main" val="324628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97" y="431887"/>
            <a:ext cx="8462029" cy="369332"/>
          </a:xfrm>
          <a:noFill/>
        </p:spPr>
        <p:txBody>
          <a:bodyPr wrap="square" rtlCol="0">
            <a:spAutoFit/>
          </a:bodyPr>
          <a:lstStyle/>
          <a:p>
            <a:pPr eaLnBrk="1" hangingPunct="1"/>
            <a:r>
              <a:rPr lang="en-US" sz="2400" b="1" kern="1200" cap="none" dirty="0">
                <a:latin typeface="Calibri" panose="020F0502020204030204" pitchFamily="34" charset="0"/>
                <a:cs typeface="+mn-cs"/>
              </a:rPr>
              <a:t>Overview</a:t>
            </a:r>
          </a:p>
        </p:txBody>
      </p:sp>
      <p:pic>
        <p:nvPicPr>
          <p:cNvPr id="6" name="Picture 5">
            <a:extLst>
              <a:ext uri="{FF2B5EF4-FFF2-40B4-BE49-F238E27FC236}">
                <a16:creationId xmlns:a16="http://schemas.microsoft.com/office/drawing/2014/main" id="{F5F807AA-2AEE-4359-840C-847E86A26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178" y="6259202"/>
            <a:ext cx="2166425" cy="412523"/>
          </a:xfrm>
          <a:prstGeom prst="rect">
            <a:avLst/>
          </a:prstGeom>
        </p:spPr>
      </p:pic>
      <p:sp>
        <p:nvSpPr>
          <p:cNvPr id="7" name="Rectangle 6">
            <a:extLst>
              <a:ext uri="{FF2B5EF4-FFF2-40B4-BE49-F238E27FC236}">
                <a16:creationId xmlns:a16="http://schemas.microsoft.com/office/drawing/2014/main" id="{B2E129D4-CBE9-4F38-AFA4-298A21AD5996}"/>
              </a:ext>
            </a:extLst>
          </p:cNvPr>
          <p:cNvSpPr/>
          <p:nvPr/>
        </p:nvSpPr>
        <p:spPr>
          <a:xfrm>
            <a:off x="484397" y="1592039"/>
            <a:ext cx="7356583" cy="4450542"/>
          </a:xfrm>
          <a:prstGeom prst="rect">
            <a:avLst/>
          </a:prstGeom>
        </p:spPr>
        <p:txBody>
          <a:bodyPr vert="horz" lIns="91440" tIns="45720" rIns="91440" bIns="45720" rtlCol="0" anchor="t">
            <a:noAutofit/>
          </a:bodyPr>
          <a:lstStyle/>
          <a:p>
            <a:pPr marL="514350" lvl="1">
              <a:buClr>
                <a:srgbClr val="002060"/>
              </a:buClr>
              <a:defRPr/>
            </a:pPr>
            <a:endPar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a:p>
            <a:pPr marL="400050" indent="-342900">
              <a:lnSpc>
                <a:spcPct val="120000"/>
              </a:lnSpc>
              <a:spcAft>
                <a:spcPts val="600"/>
              </a:spcAft>
              <a:buClr>
                <a:srgbClr val="002060"/>
              </a:buClr>
              <a:buAutoNum type="arabicPeriod"/>
              <a:defRPr/>
            </a:pPr>
            <a:r>
              <a:rPr lang="en-US" sz="16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performance assessment</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Uganda’s investment performance</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FDI contribution to growth</a:t>
            </a:r>
          </a:p>
          <a:p>
            <a:pPr marL="514350" lvl="1">
              <a:buClr>
                <a:srgbClr val="002060"/>
              </a:buClr>
              <a:defRPr/>
            </a:pPr>
            <a:endPar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a:p>
            <a:pPr marL="400050" indent="-342900">
              <a:lnSpc>
                <a:spcPct val="120000"/>
              </a:lnSpc>
              <a:spcAft>
                <a:spcPts val="600"/>
              </a:spcAft>
              <a:buClr>
                <a:srgbClr val="002060"/>
              </a:buClr>
              <a:buAutoNum type="arabicPeriod"/>
              <a:defRPr/>
            </a:pPr>
            <a:r>
              <a:rPr lang="en-US" sz="1600" dirty="0">
                <a:solidFill>
                  <a:srgbClr val="002060"/>
                </a:solidFill>
                <a:latin typeface="Calibri" panose="020F0502020204030204" pitchFamily="34" charset="0"/>
                <a:ea typeface="MS PGothic" panose="020B0600070205080204" pitchFamily="34" charset="-128"/>
                <a:cs typeface="Arial" panose="020B0604020202020204" pitchFamily="34" charset="0"/>
              </a:rPr>
              <a:t>The investment lifecycle: preliminary findings &amp; questions</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vision and strategy</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promotion and incentives </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entry and establishment</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retention and expansion</a:t>
            </a:r>
          </a:p>
          <a:p>
            <a:pPr marL="857250" lvl="1" indent="-342900">
              <a:buClr>
                <a:srgbClr val="002060"/>
              </a:buClr>
              <a:buFont typeface="Arial" panose="020B0604020202020204" pitchFamily="34" charset="0"/>
              <a:buChar char="•"/>
              <a:defRPr/>
            </a:pPr>
            <a:r>
              <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linkages and spillovers</a:t>
            </a:r>
          </a:p>
          <a:p>
            <a:pPr marL="514350" lvl="1">
              <a:buClr>
                <a:srgbClr val="002060"/>
              </a:buClr>
              <a:defRPr/>
            </a:pPr>
            <a:endParaRPr lang="en-US" sz="14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a:p>
            <a:pPr marL="400050" indent="-342900">
              <a:lnSpc>
                <a:spcPct val="120000"/>
              </a:lnSpc>
              <a:spcAft>
                <a:spcPts val="600"/>
              </a:spcAft>
              <a:buClr>
                <a:srgbClr val="002060"/>
              </a:buClr>
              <a:buAutoNum type="arabicPeriod"/>
              <a:defRPr/>
            </a:pPr>
            <a:r>
              <a:rPr lang="en-US" sz="1600" dirty="0">
                <a:solidFill>
                  <a:srgbClr val="002060"/>
                </a:solidFill>
                <a:latin typeface="Calibri" panose="020F0502020204030204" pitchFamily="34" charset="0"/>
                <a:ea typeface="MS PGothic" panose="020B0600070205080204" pitchFamily="34" charset="-128"/>
                <a:cs typeface="Arial" panose="020B0604020202020204" pitchFamily="34" charset="0"/>
              </a:rPr>
              <a:t> Recommendations around the lifecycle </a:t>
            </a:r>
          </a:p>
          <a:p>
            <a:pPr marL="400050" indent="-342900">
              <a:lnSpc>
                <a:spcPct val="120000"/>
              </a:lnSpc>
              <a:spcAft>
                <a:spcPts val="600"/>
              </a:spcAft>
              <a:buClr>
                <a:srgbClr val="002060"/>
              </a:buClr>
              <a:buAutoNum type="arabicPeriod"/>
              <a:defRPr/>
            </a:pPr>
            <a:r>
              <a:rPr lang="en-US" sz="1600" dirty="0">
                <a:solidFill>
                  <a:srgbClr val="002060"/>
                </a:solidFill>
                <a:latin typeface="Calibri" panose="020F0502020204030204" pitchFamily="34" charset="0"/>
                <a:ea typeface="MS PGothic" panose="020B0600070205080204" pitchFamily="34" charset="-128"/>
                <a:cs typeface="Arial" panose="020B0604020202020204" pitchFamily="34" charset="0"/>
              </a:rPr>
              <a:t>Next steps</a:t>
            </a:r>
          </a:p>
        </p:txBody>
      </p:sp>
    </p:spTree>
    <p:extLst>
      <p:ext uri="{BB962C8B-B14F-4D97-AF65-F5344CB8AC3E}">
        <p14:creationId xmlns:p14="http://schemas.microsoft.com/office/powerpoint/2010/main" val="201783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556412" cy="4713316"/>
          </a:xfrm>
        </p:spPr>
        <p:txBody>
          <a:bodyPr vert="horz" lIns="91440" tIns="45720" rIns="91440" bIns="45720" rtlCol="0" anchor="ctr">
            <a:normAutofit/>
          </a:bodyPr>
          <a:lstStyle/>
          <a:p>
            <a:r>
              <a:rPr lang="en-US" b="1" kern="1200" cap="none" dirty="0">
                <a:solidFill>
                  <a:srgbClr val="139AF0"/>
                </a:solidFill>
                <a:latin typeface="Calibri Light" panose="020F0302020204030204" pitchFamily="34" charset="0"/>
                <a:ea typeface="+mj-ea"/>
                <a:cs typeface="Calibri Light" panose="020F0302020204030204" pitchFamily="34" charset="0"/>
              </a:rPr>
              <a:t>2. The Investment Lifecycle</a:t>
            </a:r>
            <a:endParaRPr lang="en-US" b="1" kern="1200" dirty="0">
              <a:solidFill>
                <a:srgbClr val="139AF0"/>
              </a:solidFill>
              <a:latin typeface="Calibri Light" panose="020F0302020204030204" pitchFamily="34" charset="0"/>
              <a:ea typeface="+mj-ea"/>
              <a:cs typeface="Calibri Light" panose="020F0302020204030204" pitchFamily="34" charset="0"/>
            </a:endParaRPr>
          </a:p>
        </p:txBody>
      </p:sp>
      <p:sp>
        <p:nvSpPr>
          <p:cNvPr id="6" name="Text Placeholder 5">
            <a:extLst>
              <a:ext uri="{FF2B5EF4-FFF2-40B4-BE49-F238E27FC236}">
                <a16:creationId xmlns:a16="http://schemas.microsoft.com/office/drawing/2014/main" id="{36B68128-07A4-4A0F-A0C1-93EA481F6CAD}"/>
              </a:ext>
            </a:extLst>
          </p:cNvPr>
          <p:cNvSpPr>
            <a:spLocks noGrp="1"/>
          </p:cNvSpPr>
          <p:nvPr>
            <p:ph type="body" idx="1"/>
          </p:nvPr>
        </p:nvSpPr>
        <p:spPr>
          <a:xfrm>
            <a:off x="7635240" y="1687482"/>
            <a:ext cx="3695506" cy="3632666"/>
          </a:xfrm>
          <a:solidFill>
            <a:schemeClr val="bg1">
              <a:lumMod val="95000"/>
            </a:schemeClr>
          </a:solidFill>
        </p:spPr>
        <p:txBody>
          <a:bodyPr vert="horz" lIns="91440" tIns="45720" rIns="91440" bIns="45720" rtlCol="0" anchor="ctr">
            <a:normAutofit fontScale="77500" lnSpcReduction="20000"/>
          </a:bodyPr>
          <a:lstStyle/>
          <a:p>
            <a:pPr marL="342900" indent="-285750">
              <a:spcAft>
                <a:spcPts val="300"/>
              </a:spcAft>
              <a:buClr>
                <a:srgbClr val="002060"/>
              </a:buClr>
              <a:buFont typeface="Wingdings" panose="05000000000000000000" pitchFamily="2" charset="2"/>
              <a:buChar char="§"/>
              <a:defRPr/>
            </a:pPr>
            <a:endPar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vision and strategy</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promotion and incentives </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entry and establishment</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retention and expansion</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Investment linkages and spillovers</a:t>
            </a:r>
          </a:p>
          <a:p>
            <a:endParaRPr lang="en-US" sz="24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lnSpcReduction="10000"/>
          </a:bodyPr>
          <a:lstStyle/>
          <a:p>
            <a:pPr>
              <a:spcAft>
                <a:spcPts val="600"/>
              </a:spcAft>
            </a:pPr>
            <a:fld id="{B439F95D-CD6C-461B-AC55-2EEF1AD0C511}" type="slidenum">
              <a:rPr lang="en-US" smtClean="0"/>
              <a:pPr>
                <a:spcAft>
                  <a:spcPts val="600"/>
                </a:spcAft>
              </a:pPr>
              <a:t>20</a:t>
            </a:fld>
            <a:endParaRPr lang="en-US"/>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60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5000" b="1" dirty="0">
                <a:solidFill>
                  <a:srgbClr val="139AF0"/>
                </a:solidFill>
              </a:rPr>
              <a:t>Step 1: </a:t>
            </a:r>
            <a:br>
              <a:rPr lang="en-US" sz="5000" b="1" dirty="0">
                <a:solidFill>
                  <a:srgbClr val="139AF0"/>
                </a:solidFill>
              </a:rPr>
            </a:br>
            <a:r>
              <a:rPr lang="en-US" sz="5000" b="1" dirty="0">
                <a:solidFill>
                  <a:srgbClr val="139AF0"/>
                </a:solidFill>
              </a:rPr>
              <a:t>Vision &amp; Strategy</a:t>
            </a:r>
            <a:endParaRPr lang="en-US" sz="5000" b="1" kern="1200" dirty="0">
              <a:solidFill>
                <a:srgbClr val="139AF0"/>
              </a:solidFill>
              <a:latin typeface="+mj-lt"/>
              <a:ea typeface="+mj-ea"/>
              <a:cs typeface="+mj-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 Placeholder 8">
            <a:extLst>
              <a:ext uri="{FF2B5EF4-FFF2-40B4-BE49-F238E27FC236}">
                <a16:creationId xmlns:a16="http://schemas.microsoft.com/office/drawing/2014/main" id="{AED99357-A76A-4F97-B567-996369C9F9DC}"/>
              </a:ext>
            </a:extLst>
          </p:cNvPr>
          <p:cNvSpPr>
            <a:spLocks noGrp="1"/>
          </p:cNvSpPr>
          <p:nvPr>
            <p:ph type="body" idx="1"/>
          </p:nvPr>
        </p:nvSpPr>
        <p:spPr/>
        <p:txBody>
          <a:bodyPr/>
          <a:lstStyle/>
          <a:p>
            <a:endParaRPr lang="en-US" dirty="0"/>
          </a:p>
        </p:txBody>
      </p:sp>
      <p:pic>
        <p:nvPicPr>
          <p:cNvPr id="14" name="Picture 13">
            <a:extLst>
              <a:ext uri="{FF2B5EF4-FFF2-40B4-BE49-F238E27FC236}">
                <a16:creationId xmlns:a16="http://schemas.microsoft.com/office/drawing/2014/main" id="{51313F1F-BE8A-489A-88F7-5CE71EE81C44}"/>
              </a:ext>
            </a:extLst>
          </p:cNvPr>
          <p:cNvPicPr>
            <a:picLocks noChangeAspect="1"/>
          </p:cNvPicPr>
          <p:nvPr/>
        </p:nvPicPr>
        <p:blipFill>
          <a:blip r:embed="rId2"/>
          <a:stretch>
            <a:fillRect/>
          </a:stretch>
        </p:blipFill>
        <p:spPr>
          <a:xfrm>
            <a:off x="7453749" y="1939114"/>
            <a:ext cx="3557250" cy="3129402"/>
          </a:xfrm>
          <a:prstGeom prst="rect">
            <a:avLst/>
          </a:prstGeom>
        </p:spPr>
      </p:pic>
    </p:spTree>
    <p:extLst>
      <p:ext uri="{BB962C8B-B14F-4D97-AF65-F5344CB8AC3E}">
        <p14:creationId xmlns:p14="http://schemas.microsoft.com/office/powerpoint/2010/main" val="396240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4F25ED-B493-4256-B81F-3AA5E434016F}"/>
              </a:ext>
            </a:extLst>
          </p:cNvPr>
          <p:cNvSpPr txBox="1">
            <a:spLocks/>
          </p:cNvSpPr>
          <p:nvPr/>
        </p:nvSpPr>
        <p:spPr bwMode="auto">
          <a:xfrm>
            <a:off x="484397" y="431887"/>
            <a:ext cx="9482563"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200" b="0" i="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eaLnBrk="1" hangingPunct="1"/>
            <a:r>
              <a:rPr lang="en-US" sz="2400" b="1" kern="1200" cap="none" dirty="0">
                <a:latin typeface="Calibri" panose="020F0502020204030204" pitchFamily="34" charset="0"/>
                <a:cs typeface="+mn-cs"/>
              </a:rPr>
              <a:t>A useful way to structure the policy dialogue: The investment lifecycle </a:t>
            </a:r>
          </a:p>
        </p:txBody>
      </p:sp>
      <p:sp>
        <p:nvSpPr>
          <p:cNvPr id="8" name="TextBox 5">
            <a:extLst>
              <a:ext uri="{FF2B5EF4-FFF2-40B4-BE49-F238E27FC236}">
                <a16:creationId xmlns:a16="http://schemas.microsoft.com/office/drawing/2014/main" id="{78B7E13F-B78D-464D-8D7C-F0EB7B430B59}"/>
              </a:ext>
            </a:extLst>
          </p:cNvPr>
          <p:cNvSpPr txBox="1">
            <a:spLocks noChangeArrowheads="1"/>
          </p:cNvSpPr>
          <p:nvPr/>
        </p:nvSpPr>
        <p:spPr bwMode="auto">
          <a:xfrm>
            <a:off x="380575" y="1473674"/>
            <a:ext cx="11679718" cy="179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a:spcBef>
                <a:spcPct val="0"/>
              </a:spcBef>
              <a:spcAft>
                <a:spcPts val="1200"/>
              </a:spcAft>
              <a:buFont typeface="Wingdings" panose="05000000000000000000" pitchFamily="2" charset="2"/>
              <a:buChar char="Ø"/>
            </a:pPr>
            <a:r>
              <a:rPr lang="en-US" altLang="es-CR" sz="1600" dirty="0">
                <a:cs typeface="Arial" panose="020B0604020202020204" pitchFamily="34" charset="0"/>
              </a:rPr>
              <a:t>Investment policy has a two-pronged agenda focused on measures to (i) attract &amp; retain FDI, and (ii) extracting more knowledge (spillovers) from FDI. Interdependencies exist and need to be considered. </a:t>
            </a:r>
          </a:p>
          <a:p>
            <a:pPr marL="342900" indent="-342900">
              <a:spcBef>
                <a:spcPct val="0"/>
              </a:spcBef>
              <a:spcAft>
                <a:spcPts val="1200"/>
              </a:spcAft>
              <a:buFont typeface="Wingdings" panose="05000000000000000000" pitchFamily="2" charset="2"/>
              <a:buChar char="Ø"/>
            </a:pPr>
            <a:r>
              <a:rPr lang="en-US" altLang="es-CR" sz="1600" dirty="0">
                <a:cs typeface="Arial" panose="020B0604020202020204" pitchFamily="34" charset="0"/>
              </a:rPr>
              <a:t>Foreign  investment is not a transaction; it is a relationship among various stakeholders. To maximize the benefits of FDI, host countries must ensure that it not only enters the country, but that investments stay and expand their operations. Predictable government conduct is at least as important to FDI as countries’ laws and regulations.</a:t>
            </a:r>
          </a:p>
          <a:p>
            <a:pPr marL="342900" indent="-342900">
              <a:spcBef>
                <a:spcPct val="0"/>
              </a:spcBef>
              <a:spcAft>
                <a:spcPts val="1200"/>
              </a:spcAft>
              <a:buFont typeface="Wingdings" panose="05000000000000000000" pitchFamily="2" charset="2"/>
              <a:buChar char="Ø"/>
            </a:pPr>
            <a:r>
              <a:rPr lang="en-US" altLang="es-CR" sz="1600" dirty="0">
                <a:cs typeface="Arial" panose="020B0604020202020204" pitchFamily="34" charset="0"/>
              </a:rPr>
              <a:t>Investment policy is not about choosing between foreign and domestic investment - it is about connecting them along value chains. Regulation for both domestic and foreign investment in line with development priorities.</a:t>
            </a:r>
          </a:p>
          <a:p>
            <a:pPr marL="342900" indent="-342900">
              <a:spcBef>
                <a:spcPct val="0"/>
              </a:spcBef>
              <a:buFont typeface="Wingdings" panose="05000000000000000000" pitchFamily="2" charset="2"/>
              <a:buChar char="Ø"/>
            </a:pPr>
            <a:endParaRPr lang="en-US" altLang="es-CR" sz="1800" dirty="0">
              <a:cs typeface="Arial" panose="020B0604020202020204" pitchFamily="34" charset="0"/>
            </a:endParaRPr>
          </a:p>
        </p:txBody>
      </p:sp>
      <p:pic>
        <p:nvPicPr>
          <p:cNvPr id="9" name="Picture 8">
            <a:extLst>
              <a:ext uri="{FF2B5EF4-FFF2-40B4-BE49-F238E27FC236}">
                <a16:creationId xmlns:a16="http://schemas.microsoft.com/office/drawing/2014/main" id="{249AD358-CA19-44B9-BCA1-7E75BE2E253A}"/>
              </a:ext>
            </a:extLst>
          </p:cNvPr>
          <p:cNvPicPr>
            <a:picLocks noChangeAspect="1"/>
          </p:cNvPicPr>
          <p:nvPr/>
        </p:nvPicPr>
        <p:blipFill>
          <a:blip r:embed="rId3"/>
          <a:stretch>
            <a:fillRect/>
          </a:stretch>
        </p:blipFill>
        <p:spPr>
          <a:xfrm>
            <a:off x="9803764" y="6346197"/>
            <a:ext cx="2075129" cy="511803"/>
          </a:xfrm>
          <a:prstGeom prst="rect">
            <a:avLst/>
          </a:prstGeom>
        </p:spPr>
      </p:pic>
      <p:sp>
        <p:nvSpPr>
          <p:cNvPr id="12" name="object 2">
            <a:extLst>
              <a:ext uri="{FF2B5EF4-FFF2-40B4-BE49-F238E27FC236}">
                <a16:creationId xmlns:a16="http://schemas.microsoft.com/office/drawing/2014/main" id="{7633AE31-6AC2-49BE-A1E6-FB116F90D79E}"/>
              </a:ext>
            </a:extLst>
          </p:cNvPr>
          <p:cNvSpPr txBox="1">
            <a:spLocks/>
          </p:cNvSpPr>
          <p:nvPr/>
        </p:nvSpPr>
        <p:spPr>
          <a:xfrm>
            <a:off x="4268611" y="3664320"/>
            <a:ext cx="3654778" cy="322025"/>
          </a:xfrm>
          <a:prstGeom prst="rect">
            <a:avLst/>
          </a:prstGeom>
        </p:spPr>
        <p:txBody>
          <a:bodyPr vert="horz" wrap="square" lIns="0" tIns="14111" rIns="0" bIns="0" rtlCol="0">
            <a:spAutoFit/>
          </a:bodyPr>
          <a:lstStyle>
            <a:lvl1pPr>
              <a:defRPr>
                <a:latin typeface="+mj-lt"/>
                <a:ea typeface="+mj-ea"/>
                <a:cs typeface="+mj-cs"/>
              </a:defRPr>
            </a:lvl1pPr>
          </a:lstStyle>
          <a:p>
            <a:pPr marL="14111" algn="ctr">
              <a:spcBef>
                <a:spcPts val="111"/>
              </a:spcBef>
            </a:pPr>
            <a:r>
              <a:rPr lang="en-US" sz="2000" b="1" kern="0" spc="100" dirty="0">
                <a:solidFill>
                  <a:srgbClr val="00ADE4"/>
                </a:solidFill>
                <a:latin typeface="Arial" panose="020B0604020202020204" pitchFamily="34" charset="0"/>
                <a:cs typeface="Arial" panose="020B0604020202020204" pitchFamily="34" charset="0"/>
              </a:rPr>
              <a:t>Investment Lifecycle</a:t>
            </a:r>
            <a:endParaRPr lang="en-US" sz="2000" b="1" kern="0" spc="-83" dirty="0">
              <a:solidFill>
                <a:srgbClr val="00ADE4"/>
              </a:solidFill>
              <a:latin typeface="Arial" panose="020B0604020202020204" pitchFamily="34" charset="0"/>
              <a:cs typeface="Arial" panose="020B0604020202020204" pitchFamily="34" charset="0"/>
            </a:endParaRPr>
          </a:p>
        </p:txBody>
      </p:sp>
      <p:sp>
        <p:nvSpPr>
          <p:cNvPr id="13" name="object 2">
            <a:extLst>
              <a:ext uri="{FF2B5EF4-FFF2-40B4-BE49-F238E27FC236}">
                <a16:creationId xmlns:a16="http://schemas.microsoft.com/office/drawing/2014/main" id="{D4047E61-6F48-4E0A-8C43-A67DF501080F}"/>
              </a:ext>
            </a:extLst>
          </p:cNvPr>
          <p:cNvSpPr txBox="1">
            <a:spLocks/>
          </p:cNvSpPr>
          <p:nvPr/>
        </p:nvSpPr>
        <p:spPr>
          <a:xfrm>
            <a:off x="7774400" y="4325685"/>
            <a:ext cx="1761760" cy="752913"/>
          </a:xfrm>
          <a:prstGeom prst="rect">
            <a:avLst/>
          </a:prstGeom>
        </p:spPr>
        <p:txBody>
          <a:bodyPr vert="horz" wrap="square" lIns="0" tIns="14111" rIns="0" bIns="0" rtlCol="0">
            <a:spAutoFit/>
          </a:bodyPr>
          <a:lstStyle>
            <a:lvl1pPr>
              <a:defRPr>
                <a:latin typeface="+mj-lt"/>
                <a:ea typeface="+mj-ea"/>
                <a:cs typeface="+mj-cs"/>
              </a:defRPr>
            </a:lvl1pPr>
          </a:lstStyle>
          <a:p>
            <a:pPr marL="14111">
              <a:spcBef>
                <a:spcPts val="111"/>
              </a:spcBef>
            </a:pPr>
            <a:r>
              <a:rPr lang="en-US" sz="1600" b="1" kern="0" spc="100" dirty="0">
                <a:solidFill>
                  <a:srgbClr val="242852">
                    <a:lumMod val="50000"/>
                  </a:srgbClr>
                </a:solidFill>
                <a:latin typeface="Arial" panose="020B0604020202020204" pitchFamily="34" charset="0"/>
                <a:cs typeface="Arial" panose="020B0604020202020204" pitchFamily="34" charset="0"/>
              </a:rPr>
              <a:t>Measures to </a:t>
            </a:r>
            <a:r>
              <a:rPr lang="en-US" sz="1600" b="1" kern="0" spc="100" dirty="0">
                <a:solidFill>
                  <a:srgbClr val="00B0F0"/>
                </a:solidFill>
                <a:latin typeface="Arial" panose="020B0604020202020204" pitchFamily="34" charset="0"/>
                <a:cs typeface="Arial" panose="020B0604020202020204" pitchFamily="34" charset="0"/>
              </a:rPr>
              <a:t>attract &amp; retain </a:t>
            </a:r>
            <a:r>
              <a:rPr lang="en-US" sz="1600" b="1" kern="0" spc="100" dirty="0">
                <a:solidFill>
                  <a:srgbClr val="242852">
                    <a:lumMod val="50000"/>
                  </a:srgbClr>
                </a:solidFill>
                <a:latin typeface="Arial" panose="020B0604020202020204" pitchFamily="34" charset="0"/>
                <a:cs typeface="Arial" panose="020B0604020202020204" pitchFamily="34" charset="0"/>
              </a:rPr>
              <a:t>more FDI</a:t>
            </a:r>
            <a:endParaRPr lang="en-US" sz="1600" b="1" kern="0" spc="-83" dirty="0">
              <a:solidFill>
                <a:srgbClr val="242852">
                  <a:lumMod val="50000"/>
                </a:srgb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57EA1F3B-F04D-4C98-B8F3-1CC1575016B7}"/>
              </a:ext>
            </a:extLst>
          </p:cNvPr>
          <p:cNvGrpSpPr/>
          <p:nvPr/>
        </p:nvGrpSpPr>
        <p:grpSpPr>
          <a:xfrm>
            <a:off x="4328161" y="4122420"/>
            <a:ext cx="3147060" cy="2594820"/>
            <a:chOff x="490142" y="1981200"/>
            <a:chExt cx="3167459" cy="2783644"/>
          </a:xfrm>
        </p:grpSpPr>
        <p:grpSp>
          <p:nvGrpSpPr>
            <p:cNvPr id="15" name="Group 14">
              <a:extLst>
                <a:ext uri="{FF2B5EF4-FFF2-40B4-BE49-F238E27FC236}">
                  <a16:creationId xmlns:a16="http://schemas.microsoft.com/office/drawing/2014/main" id="{DDCCCE5B-2490-49FD-A30F-E30F2D076EDB}"/>
                </a:ext>
              </a:extLst>
            </p:cNvPr>
            <p:cNvGrpSpPr/>
            <p:nvPr/>
          </p:nvGrpSpPr>
          <p:grpSpPr>
            <a:xfrm>
              <a:off x="490142" y="1981200"/>
              <a:ext cx="2710258" cy="2783644"/>
              <a:chOff x="873954" y="1981200"/>
              <a:chExt cx="2710258" cy="2783644"/>
            </a:xfrm>
          </p:grpSpPr>
          <p:grpSp>
            <p:nvGrpSpPr>
              <p:cNvPr id="17" name="Group 16">
                <a:extLst>
                  <a:ext uri="{FF2B5EF4-FFF2-40B4-BE49-F238E27FC236}">
                    <a16:creationId xmlns:a16="http://schemas.microsoft.com/office/drawing/2014/main" id="{88CE44BB-A85E-42E4-9D65-040DE8BB71EE}"/>
                  </a:ext>
                </a:extLst>
              </p:cNvPr>
              <p:cNvGrpSpPr/>
              <p:nvPr/>
            </p:nvGrpSpPr>
            <p:grpSpPr>
              <a:xfrm>
                <a:off x="2312952" y="1981200"/>
                <a:ext cx="1271260" cy="2783644"/>
                <a:chOff x="2312952" y="1579978"/>
                <a:chExt cx="1271260" cy="2783644"/>
              </a:xfrm>
            </p:grpSpPr>
            <p:grpSp>
              <p:nvGrpSpPr>
                <p:cNvPr id="24" name="Group 23">
                  <a:extLst>
                    <a:ext uri="{FF2B5EF4-FFF2-40B4-BE49-F238E27FC236}">
                      <a16:creationId xmlns:a16="http://schemas.microsoft.com/office/drawing/2014/main" id="{AE332222-8EF3-4C01-BEB7-265758CB6FC0}"/>
                    </a:ext>
                  </a:extLst>
                </p:cNvPr>
                <p:cNvGrpSpPr/>
                <p:nvPr/>
              </p:nvGrpSpPr>
              <p:grpSpPr>
                <a:xfrm>
                  <a:off x="2324568" y="1579978"/>
                  <a:ext cx="1259644" cy="629822"/>
                  <a:chOff x="1484727" y="215"/>
                  <a:chExt cx="1259644" cy="629822"/>
                </a:xfrm>
              </p:grpSpPr>
              <p:sp>
                <p:nvSpPr>
                  <p:cNvPr id="34" name="Rectangle: Rounded Corners 33">
                    <a:extLst>
                      <a:ext uri="{FF2B5EF4-FFF2-40B4-BE49-F238E27FC236}">
                        <a16:creationId xmlns:a16="http://schemas.microsoft.com/office/drawing/2014/main" id="{D313519F-CE29-4882-B381-854EFB532368}"/>
                      </a:ext>
                    </a:extLst>
                  </p:cNvPr>
                  <p:cNvSpPr/>
                  <p:nvPr/>
                </p:nvSpPr>
                <p:spPr>
                  <a:xfrm>
                    <a:off x="1484727" y="215"/>
                    <a:ext cx="1259644" cy="629822"/>
                  </a:xfrm>
                  <a:prstGeom prst="roundRect">
                    <a:avLst/>
                  </a:prstGeom>
                  <a:solidFill>
                    <a:schemeClr val="tx2"/>
                  </a:solidFill>
                  <a:ln w="28575">
                    <a:solidFill>
                      <a:srgbClr val="0023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ectangle: Rounded Corners 4">
                    <a:extLst>
                      <a:ext uri="{FF2B5EF4-FFF2-40B4-BE49-F238E27FC236}">
                        <a16:creationId xmlns:a16="http://schemas.microsoft.com/office/drawing/2014/main" id="{B70BF82D-F1ED-4533-8BC5-0C39F918826C}"/>
                      </a:ext>
                    </a:extLst>
                  </p:cNvPr>
                  <p:cNvSpPr txBox="1"/>
                  <p:nvPr/>
                </p:nvSpPr>
                <p:spPr>
                  <a:xfrm>
                    <a:off x="1515472" y="30960"/>
                    <a:ext cx="1198154" cy="56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267" tIns="59267" rIns="59267" bIns="59267" numCol="1" spcCol="1270" anchor="ctr" anchorCtr="0">
                    <a:noAutofit/>
                  </a:bodyPr>
                  <a:lstStyle/>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Vision </a:t>
                    </a:r>
                  </a:p>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Strategy</a:t>
                    </a:r>
                  </a:p>
                </p:txBody>
              </p:sp>
            </p:grpSp>
            <p:grpSp>
              <p:nvGrpSpPr>
                <p:cNvPr id="25" name="Group 24">
                  <a:extLst>
                    <a:ext uri="{FF2B5EF4-FFF2-40B4-BE49-F238E27FC236}">
                      <a16:creationId xmlns:a16="http://schemas.microsoft.com/office/drawing/2014/main" id="{BB96F59F-01F5-4AFB-B9A2-1DEA7F855B05}"/>
                    </a:ext>
                  </a:extLst>
                </p:cNvPr>
                <p:cNvGrpSpPr/>
                <p:nvPr/>
              </p:nvGrpSpPr>
              <p:grpSpPr>
                <a:xfrm>
                  <a:off x="2316816" y="2297919"/>
                  <a:ext cx="1259644" cy="629822"/>
                  <a:chOff x="2635624" y="982934"/>
                  <a:chExt cx="1259644" cy="629822"/>
                </a:xfrm>
              </p:grpSpPr>
              <p:sp>
                <p:nvSpPr>
                  <p:cNvPr id="32" name="Rectangle: Rounded Corners 31">
                    <a:extLst>
                      <a:ext uri="{FF2B5EF4-FFF2-40B4-BE49-F238E27FC236}">
                        <a16:creationId xmlns:a16="http://schemas.microsoft.com/office/drawing/2014/main" id="{090C8373-6D4C-44BD-B15D-24945703F957}"/>
                      </a:ext>
                    </a:extLst>
                  </p:cNvPr>
                  <p:cNvSpPr/>
                  <p:nvPr/>
                </p:nvSpPr>
                <p:spPr>
                  <a:xfrm>
                    <a:off x="2635624" y="982934"/>
                    <a:ext cx="1259644" cy="629822"/>
                  </a:xfrm>
                  <a:prstGeom prst="roundRect">
                    <a:avLst/>
                  </a:prstGeom>
                  <a:solidFill>
                    <a:schemeClr val="tx2"/>
                  </a:solidFill>
                  <a:ln w="28575">
                    <a:solidFill>
                      <a:srgbClr val="0023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id="{CF96D7C6-03FE-41BA-A6D2-64150EE81E10}"/>
                      </a:ext>
                    </a:extLst>
                  </p:cNvPr>
                  <p:cNvSpPr txBox="1"/>
                  <p:nvPr/>
                </p:nvSpPr>
                <p:spPr>
                  <a:xfrm>
                    <a:off x="2666369" y="1013679"/>
                    <a:ext cx="1198154" cy="56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267" tIns="59267" rIns="59267" bIns="59267" numCol="1" spcCol="1270" anchor="ctr" anchorCtr="0">
                    <a:noAutofit/>
                  </a:bodyPr>
                  <a:lstStyle/>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Investment</a:t>
                    </a:r>
                  </a:p>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Attraction</a:t>
                    </a:r>
                  </a:p>
                </p:txBody>
              </p:sp>
            </p:grpSp>
            <p:grpSp>
              <p:nvGrpSpPr>
                <p:cNvPr id="26" name="Group 25">
                  <a:extLst>
                    <a:ext uri="{FF2B5EF4-FFF2-40B4-BE49-F238E27FC236}">
                      <a16:creationId xmlns:a16="http://schemas.microsoft.com/office/drawing/2014/main" id="{65D1E6A2-8F90-4D9E-A75B-78BC74BA95B0}"/>
                    </a:ext>
                  </a:extLst>
                </p:cNvPr>
                <p:cNvGrpSpPr/>
                <p:nvPr/>
              </p:nvGrpSpPr>
              <p:grpSpPr>
                <a:xfrm>
                  <a:off x="2316816" y="3015860"/>
                  <a:ext cx="1259644" cy="629822"/>
                  <a:chOff x="2196024" y="2189362"/>
                  <a:chExt cx="1259644" cy="629822"/>
                </a:xfrm>
              </p:grpSpPr>
              <p:sp>
                <p:nvSpPr>
                  <p:cNvPr id="30" name="Rectangle: Rounded Corners 29">
                    <a:extLst>
                      <a:ext uri="{FF2B5EF4-FFF2-40B4-BE49-F238E27FC236}">
                        <a16:creationId xmlns:a16="http://schemas.microsoft.com/office/drawing/2014/main" id="{2871511E-0D06-4B01-98E5-80CD59EA70CF}"/>
                      </a:ext>
                    </a:extLst>
                  </p:cNvPr>
                  <p:cNvSpPr/>
                  <p:nvPr/>
                </p:nvSpPr>
                <p:spPr>
                  <a:xfrm>
                    <a:off x="2196024" y="2189362"/>
                    <a:ext cx="1259644" cy="629822"/>
                  </a:xfrm>
                  <a:prstGeom prst="roundRect">
                    <a:avLst/>
                  </a:prstGeom>
                  <a:solidFill>
                    <a:schemeClr val="tx2"/>
                  </a:solidFill>
                  <a:ln w="28575">
                    <a:solidFill>
                      <a:srgbClr val="0023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916817B4-1132-49AC-AA76-4E3B59C666D7}"/>
                      </a:ext>
                    </a:extLst>
                  </p:cNvPr>
                  <p:cNvSpPr txBox="1"/>
                  <p:nvPr/>
                </p:nvSpPr>
                <p:spPr>
                  <a:xfrm>
                    <a:off x="2226769" y="2220107"/>
                    <a:ext cx="1198154" cy="56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267" tIns="59267" rIns="59267" bIns="59267" numCol="1" spcCol="1270" anchor="ctr" anchorCtr="0">
                    <a:noAutofit/>
                  </a:bodyPr>
                  <a:lstStyle/>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Investment</a:t>
                    </a:r>
                  </a:p>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Entry</a:t>
                    </a:r>
                  </a:p>
                </p:txBody>
              </p:sp>
            </p:grpSp>
            <p:grpSp>
              <p:nvGrpSpPr>
                <p:cNvPr id="27" name="Group 26">
                  <a:extLst>
                    <a:ext uri="{FF2B5EF4-FFF2-40B4-BE49-F238E27FC236}">
                      <a16:creationId xmlns:a16="http://schemas.microsoft.com/office/drawing/2014/main" id="{C86490F8-8F37-4B41-9A78-AEE19333C2F2}"/>
                    </a:ext>
                  </a:extLst>
                </p:cNvPr>
                <p:cNvGrpSpPr/>
                <p:nvPr/>
              </p:nvGrpSpPr>
              <p:grpSpPr>
                <a:xfrm>
                  <a:off x="2312952" y="3733800"/>
                  <a:ext cx="1259644" cy="629822"/>
                  <a:chOff x="773431" y="2189362"/>
                  <a:chExt cx="1259644" cy="629822"/>
                </a:xfrm>
              </p:grpSpPr>
              <p:sp>
                <p:nvSpPr>
                  <p:cNvPr id="28" name="Rectangle: Rounded Corners 27">
                    <a:extLst>
                      <a:ext uri="{FF2B5EF4-FFF2-40B4-BE49-F238E27FC236}">
                        <a16:creationId xmlns:a16="http://schemas.microsoft.com/office/drawing/2014/main" id="{20DF9F88-1BC3-442D-B910-BBCEF934D598}"/>
                      </a:ext>
                    </a:extLst>
                  </p:cNvPr>
                  <p:cNvSpPr/>
                  <p:nvPr/>
                </p:nvSpPr>
                <p:spPr>
                  <a:xfrm>
                    <a:off x="773431" y="2189362"/>
                    <a:ext cx="1259644" cy="629822"/>
                  </a:xfrm>
                  <a:prstGeom prst="roundRect">
                    <a:avLst/>
                  </a:prstGeom>
                  <a:solidFill>
                    <a:schemeClr val="tx2"/>
                  </a:solidFill>
                  <a:ln w="28575">
                    <a:solidFill>
                      <a:srgbClr val="0023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3776A02B-6D94-4453-8FB2-ACB6018FA062}"/>
                      </a:ext>
                    </a:extLst>
                  </p:cNvPr>
                  <p:cNvSpPr txBox="1"/>
                  <p:nvPr/>
                </p:nvSpPr>
                <p:spPr>
                  <a:xfrm>
                    <a:off x="804176" y="2220107"/>
                    <a:ext cx="1198154" cy="56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267" tIns="59267" rIns="59267" bIns="59267" numCol="1" spcCol="1270" anchor="ctr" anchorCtr="0">
                    <a:noAutofit/>
                  </a:bodyPr>
                  <a:lstStyle/>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Protection  Expansion</a:t>
                    </a:r>
                  </a:p>
                </p:txBody>
              </p:sp>
            </p:grpSp>
          </p:grpSp>
          <p:grpSp>
            <p:nvGrpSpPr>
              <p:cNvPr id="18" name="Group 17">
                <a:extLst>
                  <a:ext uri="{FF2B5EF4-FFF2-40B4-BE49-F238E27FC236}">
                    <a16:creationId xmlns:a16="http://schemas.microsoft.com/office/drawing/2014/main" id="{D551804C-A31C-43D7-981A-EF1CCB087F34}"/>
                  </a:ext>
                </a:extLst>
              </p:cNvPr>
              <p:cNvGrpSpPr/>
              <p:nvPr/>
            </p:nvGrpSpPr>
            <p:grpSpPr>
              <a:xfrm>
                <a:off x="873954" y="2209800"/>
                <a:ext cx="1259646" cy="2234888"/>
                <a:chOff x="697666" y="2209800"/>
                <a:chExt cx="1259646" cy="2234888"/>
              </a:xfrm>
            </p:grpSpPr>
            <p:grpSp>
              <p:nvGrpSpPr>
                <p:cNvPr id="19" name="Group 18">
                  <a:extLst>
                    <a:ext uri="{FF2B5EF4-FFF2-40B4-BE49-F238E27FC236}">
                      <a16:creationId xmlns:a16="http://schemas.microsoft.com/office/drawing/2014/main" id="{45B31A91-0C38-4D61-B013-C890B645C356}"/>
                    </a:ext>
                  </a:extLst>
                </p:cNvPr>
                <p:cNvGrpSpPr/>
                <p:nvPr/>
              </p:nvGrpSpPr>
              <p:grpSpPr>
                <a:xfrm>
                  <a:off x="697666" y="3058111"/>
                  <a:ext cx="1259644" cy="629822"/>
                  <a:chOff x="333831" y="982934"/>
                  <a:chExt cx="1259644" cy="629822"/>
                </a:xfrm>
              </p:grpSpPr>
              <p:sp>
                <p:nvSpPr>
                  <p:cNvPr id="22" name="Rectangle: Rounded Corners 21">
                    <a:extLst>
                      <a:ext uri="{FF2B5EF4-FFF2-40B4-BE49-F238E27FC236}">
                        <a16:creationId xmlns:a16="http://schemas.microsoft.com/office/drawing/2014/main" id="{56183CA3-D6D6-4336-A36D-6ADA5C7CA13E}"/>
                      </a:ext>
                    </a:extLst>
                  </p:cNvPr>
                  <p:cNvSpPr/>
                  <p:nvPr/>
                </p:nvSpPr>
                <p:spPr>
                  <a:xfrm>
                    <a:off x="333831" y="982934"/>
                    <a:ext cx="1259644" cy="629822"/>
                  </a:xfrm>
                  <a:prstGeom prst="roundRect">
                    <a:avLst/>
                  </a:prstGeom>
                  <a:solidFill>
                    <a:schemeClr val="tx2"/>
                  </a:solidFill>
                  <a:ln w="28575">
                    <a:solidFill>
                      <a:srgbClr val="00234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2AAF36EF-BB37-4430-AD88-7915F1248C9B}"/>
                      </a:ext>
                    </a:extLst>
                  </p:cNvPr>
                  <p:cNvSpPr txBox="1"/>
                  <p:nvPr/>
                </p:nvSpPr>
                <p:spPr>
                  <a:xfrm>
                    <a:off x="364576" y="1013679"/>
                    <a:ext cx="1198154" cy="56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267" tIns="59267" rIns="59267" bIns="59267" numCol="1" spcCol="1270" anchor="ctr" anchorCtr="0">
                    <a:noAutofit/>
                  </a:bodyPr>
                  <a:lstStyle/>
                  <a:p>
                    <a:pPr algn="ctr" defTabSz="691438">
                      <a:lnSpc>
                        <a:spcPct val="90000"/>
                      </a:lnSpc>
                      <a:spcBef>
                        <a:spcPct val="0"/>
                      </a:spcBef>
                      <a:spcAft>
                        <a:spcPct val="35000"/>
                      </a:spcAft>
                    </a:pPr>
                    <a:r>
                      <a:rPr lang="en-US" sz="1556" b="1" dirty="0">
                        <a:solidFill>
                          <a:prstClr val="white"/>
                        </a:solidFill>
                        <a:latin typeface="Arial" panose="020B0604020202020204" pitchFamily="34" charset="0"/>
                        <a:cs typeface="Arial" panose="020B0604020202020204" pitchFamily="34" charset="0"/>
                      </a:rPr>
                      <a:t>Linkages</a:t>
                    </a:r>
                  </a:p>
                </p:txBody>
              </p:sp>
            </p:grpSp>
            <p:sp>
              <p:nvSpPr>
                <p:cNvPr id="20" name="Arrow: Bent 19">
                  <a:extLst>
                    <a:ext uri="{FF2B5EF4-FFF2-40B4-BE49-F238E27FC236}">
                      <a16:creationId xmlns:a16="http://schemas.microsoft.com/office/drawing/2014/main" id="{1B21C77D-9403-4F80-BA29-EDF6BC7B8896}"/>
                    </a:ext>
                  </a:extLst>
                </p:cNvPr>
                <p:cNvSpPr/>
                <p:nvPr/>
              </p:nvSpPr>
              <p:spPr>
                <a:xfrm>
                  <a:off x="1219200" y="2209800"/>
                  <a:ext cx="738110" cy="685800"/>
                </a:xfrm>
                <a:prstGeom prst="bentArrow">
                  <a:avLst/>
                </a:prstGeom>
                <a:solidFill>
                  <a:srgbClr val="00B0F0"/>
                </a:solidFill>
                <a:ln w="31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black"/>
                    </a:solidFill>
                    <a:latin typeface="Gill Sans MT"/>
                  </a:endParaRPr>
                </a:p>
              </p:txBody>
            </p:sp>
            <p:sp>
              <p:nvSpPr>
                <p:cNvPr id="21" name="Arrow: Bent 20">
                  <a:extLst>
                    <a:ext uri="{FF2B5EF4-FFF2-40B4-BE49-F238E27FC236}">
                      <a16:creationId xmlns:a16="http://schemas.microsoft.com/office/drawing/2014/main" id="{F072B859-C9B6-4814-B35D-B61747548835}"/>
                    </a:ext>
                  </a:extLst>
                </p:cNvPr>
                <p:cNvSpPr/>
                <p:nvPr/>
              </p:nvSpPr>
              <p:spPr>
                <a:xfrm rot="16200000">
                  <a:off x="1229189" y="3716564"/>
                  <a:ext cx="634918" cy="821329"/>
                </a:xfrm>
                <a:prstGeom prst="bentArrow">
                  <a:avLst/>
                </a:prstGeom>
                <a:solidFill>
                  <a:srgbClr val="00B0F0"/>
                </a:solidFill>
                <a:ln w="31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black"/>
                    </a:solidFill>
                    <a:latin typeface="Gill Sans MT"/>
                  </a:endParaRPr>
                </a:p>
              </p:txBody>
            </p:sp>
          </p:grpSp>
        </p:grpSp>
        <p:sp>
          <p:nvSpPr>
            <p:cNvPr id="16" name="Arrow: Down 15">
              <a:extLst>
                <a:ext uri="{FF2B5EF4-FFF2-40B4-BE49-F238E27FC236}">
                  <a16:creationId xmlns:a16="http://schemas.microsoft.com/office/drawing/2014/main" id="{D481302E-3F27-486A-B317-4A7844DE54C6}"/>
                </a:ext>
              </a:extLst>
            </p:cNvPr>
            <p:cNvSpPr/>
            <p:nvPr/>
          </p:nvSpPr>
          <p:spPr>
            <a:xfrm>
              <a:off x="3352801" y="2362200"/>
              <a:ext cx="304800" cy="1981200"/>
            </a:xfrm>
            <a:prstGeom prst="downArrow">
              <a:avLst/>
            </a:prstGeom>
            <a:solidFill>
              <a:srgbClr val="00B0F0"/>
            </a:solidFill>
            <a:ln w="31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345"/>
                </a:solidFill>
                <a:latin typeface="Gill Sans MT"/>
              </a:endParaRPr>
            </a:p>
          </p:txBody>
        </p:sp>
      </p:grpSp>
      <p:sp>
        <p:nvSpPr>
          <p:cNvPr id="36" name="object 2">
            <a:extLst>
              <a:ext uri="{FF2B5EF4-FFF2-40B4-BE49-F238E27FC236}">
                <a16:creationId xmlns:a16="http://schemas.microsoft.com/office/drawing/2014/main" id="{E682D21F-A18E-4FBE-961F-DCE94672193D}"/>
              </a:ext>
            </a:extLst>
          </p:cNvPr>
          <p:cNvSpPr txBox="1">
            <a:spLocks/>
          </p:cNvSpPr>
          <p:nvPr/>
        </p:nvSpPr>
        <p:spPr>
          <a:xfrm>
            <a:off x="2578921" y="4375595"/>
            <a:ext cx="2279030" cy="752913"/>
          </a:xfrm>
          <a:prstGeom prst="rect">
            <a:avLst/>
          </a:prstGeom>
        </p:spPr>
        <p:txBody>
          <a:bodyPr vert="horz" wrap="square" lIns="0" tIns="14111" rIns="0" bIns="0" rtlCol="0">
            <a:spAutoFit/>
          </a:bodyPr>
          <a:lstStyle>
            <a:lvl1pPr>
              <a:defRPr>
                <a:latin typeface="+mj-lt"/>
                <a:ea typeface="+mj-ea"/>
                <a:cs typeface="+mj-cs"/>
              </a:defRPr>
            </a:lvl1pPr>
          </a:lstStyle>
          <a:p>
            <a:pPr marL="14111">
              <a:spcBef>
                <a:spcPts val="111"/>
              </a:spcBef>
            </a:pPr>
            <a:r>
              <a:rPr lang="en-US" sz="1600" b="1" kern="0" spc="100" dirty="0">
                <a:solidFill>
                  <a:srgbClr val="242852">
                    <a:lumMod val="50000"/>
                  </a:srgbClr>
                </a:solidFill>
                <a:latin typeface="Arial" panose="020B0604020202020204" pitchFamily="34" charset="0"/>
                <a:cs typeface="Arial" panose="020B0604020202020204" pitchFamily="34" charset="0"/>
              </a:rPr>
              <a:t>Measures to </a:t>
            </a:r>
            <a:r>
              <a:rPr lang="en-US" sz="1600" b="1" kern="0" spc="100" dirty="0">
                <a:solidFill>
                  <a:srgbClr val="00B0F0"/>
                </a:solidFill>
                <a:latin typeface="Arial" panose="020B0604020202020204" pitchFamily="34" charset="0"/>
                <a:cs typeface="Arial" panose="020B0604020202020204" pitchFamily="34" charset="0"/>
              </a:rPr>
              <a:t>extract more knowledge </a:t>
            </a:r>
            <a:r>
              <a:rPr lang="en-US" sz="1600" b="1" kern="0" spc="100" dirty="0">
                <a:solidFill>
                  <a:srgbClr val="242852">
                    <a:lumMod val="50000"/>
                  </a:srgbClr>
                </a:solidFill>
                <a:latin typeface="Arial" panose="020B0604020202020204" pitchFamily="34" charset="0"/>
                <a:cs typeface="Arial" panose="020B0604020202020204" pitchFamily="34" charset="0"/>
              </a:rPr>
              <a:t>from FDI</a:t>
            </a:r>
            <a:endParaRPr lang="en-US" sz="1600" b="1" kern="0" spc="-83" dirty="0">
              <a:solidFill>
                <a:srgbClr val="242852">
                  <a:lumMod val="50000"/>
                </a:srgb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A99DFC2-09BE-473B-9A3B-0B344AD2B4C2}"/>
              </a:ext>
            </a:extLst>
          </p:cNvPr>
          <p:cNvSpPr txBox="1"/>
          <p:nvPr/>
        </p:nvSpPr>
        <p:spPr>
          <a:xfrm>
            <a:off x="484397" y="6440241"/>
            <a:ext cx="4896544" cy="276999"/>
          </a:xfrm>
          <a:prstGeom prst="rect">
            <a:avLst/>
          </a:prstGeom>
          <a:noFill/>
        </p:spPr>
        <p:txBody>
          <a:bodyPr wrap="square" rtlCol="0">
            <a:spAutoFit/>
          </a:bodyPr>
          <a:lstStyle/>
          <a:p>
            <a:r>
              <a:rPr lang="en-US" sz="1200" i="1" dirty="0">
                <a:solidFill>
                  <a:srgbClr val="ACCBF9">
                    <a:lumMod val="10000"/>
                  </a:srgbClr>
                </a:solidFill>
                <a:latin typeface="Gill Sans MT"/>
              </a:rPr>
              <a:t>N.B. Measures are not mutually exclusive</a:t>
            </a:r>
          </a:p>
        </p:txBody>
      </p:sp>
    </p:spTree>
    <p:extLst>
      <p:ext uri="{BB962C8B-B14F-4D97-AF65-F5344CB8AC3E}">
        <p14:creationId xmlns:p14="http://schemas.microsoft.com/office/powerpoint/2010/main" val="71081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F50B-ADA1-417D-BDA8-4D2809AEA500}"/>
              </a:ext>
            </a:extLst>
          </p:cNvPr>
          <p:cNvSpPr>
            <a:spLocks noGrp="1"/>
          </p:cNvSpPr>
          <p:nvPr>
            <p:ph type="title"/>
          </p:nvPr>
        </p:nvSpPr>
        <p:spPr/>
        <p:txBody>
          <a:bodyPr/>
          <a:lstStyle/>
          <a:p>
            <a:r>
              <a:rPr lang="en-US" cap="none" dirty="0"/>
              <a:t>Promoting FDI is part of Uganda’s economic development plans</a:t>
            </a:r>
          </a:p>
        </p:txBody>
      </p:sp>
      <p:sp>
        <p:nvSpPr>
          <p:cNvPr id="3" name="Text Placeholder 2">
            <a:extLst>
              <a:ext uri="{FF2B5EF4-FFF2-40B4-BE49-F238E27FC236}">
                <a16:creationId xmlns:a16="http://schemas.microsoft.com/office/drawing/2014/main" id="{C05C058C-19F7-4C58-8CFE-54055E4FB79F}"/>
              </a:ext>
            </a:extLst>
          </p:cNvPr>
          <p:cNvSpPr>
            <a:spLocks noGrp="1"/>
          </p:cNvSpPr>
          <p:nvPr>
            <p:ph type="body" sz="quarter" idx="13"/>
          </p:nvPr>
        </p:nvSpPr>
        <p:spPr>
          <a:xfrm>
            <a:off x="444500" y="1393706"/>
            <a:ext cx="11303000" cy="4613804"/>
          </a:xfrm>
        </p:spPr>
        <p:txBody>
          <a:bodyPr>
            <a:normAutofit/>
          </a:bodyPr>
          <a:lstStyle/>
          <a:p>
            <a:pPr>
              <a:buFont typeface="Wingdings" panose="05000000000000000000" pitchFamily="2" charset="2"/>
              <a:buChar char="Ø"/>
            </a:pPr>
            <a:r>
              <a:rPr lang="en-US" dirty="0">
                <a:latin typeface="Calibri  "/>
              </a:rPr>
              <a:t>The </a:t>
            </a:r>
            <a:r>
              <a:rPr lang="en-US" b="1" dirty="0">
                <a:latin typeface="Calibri  "/>
              </a:rPr>
              <a:t>National Development Plan III </a:t>
            </a:r>
            <a:r>
              <a:rPr lang="en-US" dirty="0">
                <a:latin typeface="Calibri  "/>
              </a:rPr>
              <a:t>aims to improve the investment climate and states the objectives for FDI:</a:t>
            </a:r>
          </a:p>
          <a:p>
            <a:pPr lvl="1">
              <a:spcBef>
                <a:spcPts val="0"/>
              </a:spcBef>
              <a:buFont typeface="Arial" panose="020B0604020202020204" pitchFamily="34" charset="0"/>
              <a:buChar char="•"/>
            </a:pPr>
            <a:r>
              <a:rPr lang="en-US" sz="1600" dirty="0">
                <a:latin typeface="Calibri  "/>
              </a:rPr>
              <a:t>Attract FDI (annual target inflows of 4.5%)</a:t>
            </a:r>
          </a:p>
          <a:p>
            <a:pPr lvl="1">
              <a:spcBef>
                <a:spcPts val="0"/>
              </a:spcBef>
              <a:buFont typeface="Arial" panose="020B0604020202020204" pitchFamily="34" charset="0"/>
              <a:buChar char="•"/>
            </a:pPr>
            <a:r>
              <a:rPr lang="en-US" sz="1600" dirty="0">
                <a:latin typeface="Calibri  "/>
              </a:rPr>
              <a:t>Strengthen DVA and linkages with Ugandan firms to create jobs and exports</a:t>
            </a:r>
          </a:p>
          <a:p>
            <a:pPr lvl="1">
              <a:spcBef>
                <a:spcPts val="0"/>
              </a:spcBef>
              <a:buFont typeface="Arial" panose="020B0604020202020204" pitchFamily="34" charset="0"/>
              <a:buChar char="•"/>
            </a:pPr>
            <a:r>
              <a:rPr lang="en-US" sz="1600" dirty="0">
                <a:latin typeface="Calibri  "/>
              </a:rPr>
              <a:t>UIA and Ministry of Finance, Planning and Economic Development are key institutions, mandated to implement the Plan </a:t>
            </a:r>
          </a:p>
          <a:p>
            <a:pPr>
              <a:spcBef>
                <a:spcPts val="1200"/>
              </a:spcBef>
              <a:buFont typeface="Wingdings" panose="05000000000000000000" pitchFamily="2" charset="2"/>
              <a:buChar char="Ø"/>
            </a:pPr>
            <a:r>
              <a:rPr lang="en-US" dirty="0">
                <a:latin typeface="Calibri  "/>
              </a:rPr>
              <a:t>The new </a:t>
            </a:r>
            <a:r>
              <a:rPr lang="en-US" b="1" dirty="0">
                <a:latin typeface="Calibri  "/>
              </a:rPr>
              <a:t>National Investment Policy Framework </a:t>
            </a:r>
            <a:r>
              <a:rPr lang="en-US" dirty="0">
                <a:latin typeface="Calibri  "/>
              </a:rPr>
              <a:t>is currently finalized. It seeks to devise pivotal policy measures to enhance the contribution of investment in the country’s economic growth and structural transformation. </a:t>
            </a:r>
          </a:p>
          <a:p>
            <a:pPr>
              <a:spcBef>
                <a:spcPts val="1200"/>
              </a:spcBef>
              <a:buFont typeface="Wingdings" panose="05000000000000000000" pitchFamily="2" charset="2"/>
              <a:buChar char="Ø"/>
            </a:pPr>
            <a:r>
              <a:rPr lang="en-US" sz="1600" dirty="0">
                <a:latin typeface="Calibri  "/>
              </a:rPr>
              <a:t>An IRM he</a:t>
            </a:r>
            <a:r>
              <a:rPr lang="en-US" dirty="0">
                <a:latin typeface="Calibri  "/>
              </a:rPr>
              <a:t>lps to identify whether there is alignment between the relevant policy levels and what can be done to realize Uganda’s potential for FDI.</a:t>
            </a:r>
            <a:endParaRPr lang="en-US" sz="1600" dirty="0">
              <a:latin typeface="Calibri  "/>
            </a:endParaRPr>
          </a:p>
        </p:txBody>
      </p:sp>
      <p:graphicFrame>
        <p:nvGraphicFramePr>
          <p:cNvPr id="5" name="Diagram 4">
            <a:extLst>
              <a:ext uri="{FF2B5EF4-FFF2-40B4-BE49-F238E27FC236}">
                <a16:creationId xmlns:a16="http://schemas.microsoft.com/office/drawing/2014/main" id="{873F111F-F6BB-4B16-9AEA-C7AED41640F2}"/>
              </a:ext>
            </a:extLst>
          </p:cNvPr>
          <p:cNvGraphicFramePr/>
          <p:nvPr>
            <p:extLst>
              <p:ext uri="{D42A27DB-BD31-4B8C-83A1-F6EECF244321}">
                <p14:modId xmlns:p14="http://schemas.microsoft.com/office/powerpoint/2010/main" val="43756495"/>
              </p:ext>
            </p:extLst>
          </p:nvPr>
        </p:nvGraphicFramePr>
        <p:xfrm>
          <a:off x="80829" y="3592829"/>
          <a:ext cx="6036338" cy="322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4">
            <a:extLst>
              <a:ext uri="{FF2B5EF4-FFF2-40B4-BE49-F238E27FC236}">
                <a16:creationId xmlns:a16="http://schemas.microsoft.com/office/drawing/2014/main" id="{5E430581-A946-4F4F-AD8C-A5D6FBFD2CD5}"/>
              </a:ext>
            </a:extLst>
          </p:cNvPr>
          <p:cNvSpPr txBox="1">
            <a:spLocks/>
          </p:cNvSpPr>
          <p:nvPr/>
        </p:nvSpPr>
        <p:spPr bwMode="auto">
          <a:xfrm>
            <a:off x="4940097" y="3808386"/>
            <a:ext cx="6036339" cy="2902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b="1">
                <a:solidFill>
                  <a:schemeClr val="tx1"/>
                </a:solidFill>
                <a:latin typeface="Trebuchet MS" charset="0"/>
                <a:ea typeface="MS PGothic" charset="0"/>
                <a:cs typeface="MS PGothic" charset="0"/>
              </a:defRPr>
            </a:lvl1pPr>
            <a:lvl2pPr marL="742950" indent="-285750">
              <a:defRPr sz="1600" b="1">
                <a:solidFill>
                  <a:schemeClr val="tx1"/>
                </a:solidFill>
                <a:latin typeface="Trebuchet MS" charset="0"/>
                <a:ea typeface="MS PGothic" charset="0"/>
                <a:cs typeface="MS PGothic" charset="0"/>
              </a:defRPr>
            </a:lvl2pPr>
            <a:lvl3pPr marL="1143000" indent="-228600">
              <a:defRPr sz="1600" b="1">
                <a:solidFill>
                  <a:schemeClr val="tx1"/>
                </a:solidFill>
                <a:latin typeface="Trebuchet MS" charset="0"/>
                <a:ea typeface="MS PGothic" charset="0"/>
                <a:cs typeface="MS PGothic" charset="0"/>
              </a:defRPr>
            </a:lvl3pPr>
            <a:lvl4pPr marL="1600200" indent="-228600">
              <a:defRPr sz="1600" b="1">
                <a:solidFill>
                  <a:schemeClr val="tx1"/>
                </a:solidFill>
                <a:latin typeface="Trebuchet MS" charset="0"/>
                <a:ea typeface="MS PGothic" charset="0"/>
                <a:cs typeface="MS PGothic" charset="0"/>
              </a:defRPr>
            </a:lvl4pPr>
            <a:lvl5pPr marL="2057400" indent="-228600">
              <a:defRPr sz="1600" b="1">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Trebuchet MS" charset="0"/>
                <a:ea typeface="MS PGothic" charset="0"/>
                <a:cs typeface="MS PGothic" charset="0"/>
              </a:defRPr>
            </a:lvl9pPr>
          </a:lstStyle>
          <a:p>
            <a:pPr marL="0" marR="0" lvl="0" indent="-342900" algn="l" defTabSz="914400" rtl="0" eaLnBrk="1" fontAlgn="auto" latinLnBrk="0" hangingPunct="1">
              <a:lnSpc>
                <a:spcPct val="100000"/>
              </a:lnSpc>
              <a:spcBef>
                <a:spcPts val="600"/>
              </a:spcBef>
              <a:spcAft>
                <a:spcPts val="0"/>
              </a:spcAft>
              <a:buClr>
                <a:srgbClr val="404040"/>
              </a:buClr>
              <a:buSzTx/>
              <a:buFontTx/>
              <a:buNone/>
              <a:tabLst/>
              <a:defRPr/>
            </a:pPr>
            <a:r>
              <a:rPr kumimoji="0" lang="en-AU" sz="1300" b="0" i="0" u="none" strike="noStrike" kern="1200" cap="none" spc="0" normalizeH="0" baseline="0" noProof="0" dirty="0">
                <a:ln>
                  <a:noFill/>
                </a:ln>
                <a:solidFill>
                  <a:srgbClr val="002345"/>
                </a:solidFill>
                <a:effectLst/>
                <a:uLnTx/>
                <a:uFillTx/>
                <a:latin typeface="+mn-lt"/>
                <a:ea typeface="MS PGothic" charset="0"/>
                <a:cs typeface="Trebuchet MS" charset="0"/>
              </a:rPr>
              <a:t>Since </a:t>
            </a:r>
            <a:r>
              <a:rPr lang="en-US" sz="1300" b="0" dirty="0">
                <a:solidFill>
                  <a:srgbClr val="002345"/>
                </a:solidFill>
                <a:latin typeface="+mn-lt"/>
                <a:cs typeface="Trebuchet MS" charset="0"/>
              </a:rPr>
              <a:t>d</a:t>
            </a:r>
            <a:r>
              <a:rPr kumimoji="0" lang="en-US" sz="1300" b="0" i="0" u="none" strike="noStrike" kern="1200" cap="none" spc="0" normalizeH="0" baseline="0" noProof="0" dirty="0" err="1">
                <a:ln>
                  <a:noFill/>
                </a:ln>
                <a:solidFill>
                  <a:srgbClr val="002345"/>
                </a:solidFill>
                <a:effectLst/>
                <a:uLnTx/>
                <a:uFillTx/>
                <a:latin typeface="+mn-lt"/>
                <a:ea typeface="MS PGothic" charset="0"/>
                <a:cs typeface="Trebuchet MS" charset="0"/>
              </a:rPr>
              <a:t>ifferent</a:t>
            </a:r>
            <a:r>
              <a:rPr kumimoji="0" lang="en-US" sz="1300" b="0" i="0" u="none" strike="noStrike" kern="1200" cap="none" spc="0" normalizeH="0" baseline="0" noProof="0" dirty="0">
                <a:ln>
                  <a:noFill/>
                </a:ln>
                <a:solidFill>
                  <a:srgbClr val="002345"/>
                </a:solidFill>
                <a:effectLst/>
                <a:uLnTx/>
                <a:uFillTx/>
                <a:latin typeface="+mn-lt"/>
                <a:ea typeface="MS PGothic" charset="0"/>
                <a:cs typeface="Trebuchet MS" charset="0"/>
              </a:rPr>
              <a:t> types of FDI hold different potential for socio-economic development, it is important that investment policy follows the national development objectives =&gt; </a:t>
            </a:r>
            <a:r>
              <a:rPr kumimoji="0" lang="en-US" sz="1300" b="0" i="1" u="none" strike="noStrike" kern="1200" cap="none" spc="0" normalizeH="0" baseline="0" noProof="0" dirty="0">
                <a:ln>
                  <a:noFill/>
                </a:ln>
                <a:solidFill>
                  <a:srgbClr val="139AF0"/>
                </a:solidFill>
                <a:effectLst/>
                <a:uLnTx/>
                <a:uFillTx/>
                <a:latin typeface="+mn-lt"/>
                <a:ea typeface="MS PGothic" charset="0"/>
                <a:cs typeface="Trebuchet MS" charset="0"/>
              </a:rPr>
              <a:t>National Development Plan III</a:t>
            </a:r>
          </a:p>
          <a:p>
            <a:pPr marL="0" marR="0" lvl="0" indent="-342900" algn="l" defTabSz="914400" rtl="0" eaLnBrk="1" fontAlgn="auto" latinLnBrk="0" hangingPunct="1">
              <a:lnSpc>
                <a:spcPct val="100000"/>
              </a:lnSpc>
              <a:spcBef>
                <a:spcPts val="600"/>
              </a:spcBef>
              <a:spcAft>
                <a:spcPts val="0"/>
              </a:spcAft>
              <a:buClr>
                <a:srgbClr val="404040"/>
              </a:buClr>
              <a:buSzTx/>
              <a:buFontTx/>
              <a:buNone/>
              <a:tabLst/>
              <a:defRPr/>
            </a:pPr>
            <a:r>
              <a:rPr kumimoji="0" lang="en-AU" sz="1300" b="0" i="0" u="none" strike="noStrike" kern="1200" cap="none" spc="0" normalizeH="0" baseline="0" noProof="0" dirty="0">
                <a:ln>
                  <a:noFill/>
                </a:ln>
                <a:solidFill>
                  <a:srgbClr val="002345"/>
                </a:solidFill>
                <a:effectLst/>
                <a:uLnTx/>
                <a:uFillTx/>
                <a:latin typeface="+mn-lt"/>
                <a:ea typeface="MS PGothic" charset="0"/>
                <a:cs typeface="Trebuchet MS" charset="0"/>
              </a:rPr>
              <a:t>The overall policy towards domestic and foreign investment, derived from the national development strategy. It includes vision and core policy principles</a:t>
            </a:r>
            <a:r>
              <a:rPr lang="en-AU" sz="1300" b="0" dirty="0">
                <a:solidFill>
                  <a:srgbClr val="002345"/>
                </a:solidFill>
                <a:latin typeface="+mn-lt"/>
                <a:cs typeface="Trebuchet MS" charset="0"/>
              </a:rPr>
              <a:t> =&gt; </a:t>
            </a:r>
            <a:r>
              <a:rPr lang="en-AU" sz="1300" b="0" i="1" dirty="0">
                <a:solidFill>
                  <a:srgbClr val="139AF0"/>
                </a:solidFill>
                <a:latin typeface="+mn-lt"/>
                <a:cs typeface="Trebuchet MS" charset="0"/>
              </a:rPr>
              <a:t>Uganda’s National Investment Policy Framework.</a:t>
            </a:r>
            <a:endParaRPr kumimoji="0" lang="en-AU" sz="1300" b="0" i="1" u="none" strike="noStrike" kern="1200" cap="none" spc="0" normalizeH="0" baseline="0" noProof="0" dirty="0">
              <a:ln>
                <a:noFill/>
              </a:ln>
              <a:solidFill>
                <a:srgbClr val="139AF0"/>
              </a:solidFill>
              <a:effectLst/>
              <a:uLnTx/>
              <a:uFillTx/>
              <a:latin typeface="+mn-lt"/>
              <a:ea typeface="MS PGothic" charset="0"/>
              <a:cs typeface="Trebuchet MS" charset="0"/>
            </a:endParaRPr>
          </a:p>
          <a:p>
            <a:pPr marL="0" marR="0" lvl="0" indent="-342900" algn="l" defTabSz="914400" rtl="0" eaLnBrk="1" fontAlgn="auto" latinLnBrk="0" hangingPunct="1">
              <a:lnSpc>
                <a:spcPct val="100000"/>
              </a:lnSpc>
              <a:spcBef>
                <a:spcPts val="600"/>
              </a:spcBef>
              <a:spcAft>
                <a:spcPts val="0"/>
              </a:spcAft>
              <a:buClr>
                <a:srgbClr val="404040"/>
              </a:buClr>
              <a:buSzTx/>
              <a:buFontTx/>
              <a:buNone/>
              <a:tabLst/>
              <a:defRPr/>
            </a:pPr>
            <a:r>
              <a:rPr kumimoji="0" lang="en-AU" sz="1300" b="0" i="0" u="none" strike="noStrike" kern="1200" cap="none" spc="0" normalizeH="0" baseline="0" noProof="0" dirty="0">
                <a:ln>
                  <a:noFill/>
                </a:ln>
                <a:solidFill>
                  <a:srgbClr val="002345"/>
                </a:solidFill>
                <a:effectLst/>
                <a:uLnTx/>
                <a:uFillTx/>
                <a:latin typeface="+mn-lt"/>
                <a:ea typeface="MS PGothic" charset="0"/>
                <a:cs typeface="Trebuchet MS" charset="0"/>
              </a:rPr>
              <a:t>Laws and regulations that implement the policy. They translate the policy in legal terms that can be enforced in a court of law or arbitration =&gt; </a:t>
            </a:r>
            <a:r>
              <a:rPr kumimoji="0" lang="en-AU" sz="1300" b="0" i="1" u="none" strike="noStrike" kern="1200" cap="none" spc="0" normalizeH="0" baseline="0" noProof="0" dirty="0">
                <a:ln>
                  <a:noFill/>
                </a:ln>
                <a:solidFill>
                  <a:srgbClr val="139AF0"/>
                </a:solidFill>
                <a:effectLst/>
                <a:uLnTx/>
                <a:uFillTx/>
                <a:latin typeface="+mn-lt"/>
                <a:ea typeface="MS PGothic" charset="0"/>
                <a:cs typeface="Trebuchet MS" charset="0"/>
              </a:rPr>
              <a:t>Investment Act 2019 for Uganda</a:t>
            </a:r>
            <a:r>
              <a:rPr kumimoji="0" lang="en-AU" sz="1300" b="0" i="0" u="none" strike="noStrike" kern="1200" cap="none" spc="0" normalizeH="0" baseline="0" noProof="0" dirty="0">
                <a:ln>
                  <a:noFill/>
                </a:ln>
                <a:solidFill>
                  <a:srgbClr val="002345"/>
                </a:solidFill>
                <a:effectLst/>
                <a:uLnTx/>
                <a:uFillTx/>
                <a:latin typeface="+mn-lt"/>
                <a:ea typeface="MS PGothic" charset="0"/>
                <a:cs typeface="Trebuchet MS" charset="0"/>
              </a:rPr>
              <a:t>.</a:t>
            </a:r>
          </a:p>
          <a:p>
            <a:pPr marL="0" marR="0" lvl="0" indent="-342900" algn="l" defTabSz="914400" rtl="0" eaLnBrk="1" fontAlgn="auto" latinLnBrk="0" hangingPunct="1">
              <a:lnSpc>
                <a:spcPct val="100000"/>
              </a:lnSpc>
              <a:spcBef>
                <a:spcPts val="600"/>
              </a:spcBef>
              <a:spcAft>
                <a:spcPts val="0"/>
              </a:spcAft>
              <a:buClr>
                <a:srgbClr val="404040"/>
              </a:buClr>
              <a:buSzTx/>
              <a:buFontTx/>
              <a:buNone/>
              <a:tabLst/>
              <a:defRPr/>
            </a:pPr>
            <a:r>
              <a:rPr kumimoji="0" lang="en-AU" sz="1300" b="0" i="0" u="none" strike="noStrike" kern="1200" cap="none" spc="0" normalizeH="0" baseline="0" noProof="0" dirty="0">
                <a:ln>
                  <a:noFill/>
                </a:ln>
                <a:solidFill>
                  <a:srgbClr val="002345"/>
                </a:solidFill>
                <a:effectLst/>
                <a:uLnTx/>
                <a:uFillTx/>
                <a:latin typeface="+mn-lt"/>
                <a:ea typeface="MS PGothic" charset="0"/>
                <a:cs typeface="Trebuchet MS" charset="0"/>
              </a:rPr>
              <a:t>The administrative procedures and institutions that implement the laws and regulations.</a:t>
            </a:r>
            <a:endParaRPr kumimoji="0" lang="en-US" sz="1300" b="0" i="0" u="none" strike="noStrike" kern="1200" cap="none" spc="0" normalizeH="0" baseline="0" noProof="0" dirty="0">
              <a:ln>
                <a:noFill/>
              </a:ln>
              <a:solidFill>
                <a:srgbClr val="002345"/>
              </a:solidFill>
              <a:effectLst/>
              <a:uLnTx/>
              <a:uFillTx/>
              <a:latin typeface="+mn-lt"/>
              <a:ea typeface="MS PGothic" charset="0"/>
              <a:cs typeface="Trebuchet MS" charset="0"/>
            </a:endParaRPr>
          </a:p>
        </p:txBody>
      </p:sp>
    </p:spTree>
    <p:extLst>
      <p:ext uri="{BB962C8B-B14F-4D97-AF65-F5344CB8AC3E}">
        <p14:creationId xmlns:p14="http://schemas.microsoft.com/office/powerpoint/2010/main" val="208866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575967" y="27122"/>
            <a:ext cx="10750549" cy="756707"/>
          </a:xfrm>
        </p:spPr>
        <p:txBody>
          <a:bodyPr>
            <a:normAutofit/>
          </a:bodyPr>
          <a:lstStyle/>
          <a:p>
            <a:r>
              <a:rPr lang="en-US" sz="2000" b="1" dirty="0">
                <a:solidFill>
                  <a:srgbClr val="022F51"/>
                </a:solidFill>
                <a:latin typeface="Arial Bold" panose="020B0704020202020204" pitchFamily="34" charset="0"/>
                <a:ea typeface="MS PGothic" pitchFamily="34" charset="-128"/>
                <a:cs typeface="Arial Bold" panose="020B0704020202020204" pitchFamily="34" charset="0"/>
              </a:rPr>
              <a:t>Besides finance, FDI contributes to growth and development via several channels</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E7AB3392-76F2-4F88-A6CA-F2C9AB2E96C9}"/>
              </a:ext>
            </a:extLst>
          </p:cNvPr>
          <p:cNvSpPr/>
          <p:nvPr/>
        </p:nvSpPr>
        <p:spPr>
          <a:xfrm>
            <a:off x="720725" y="1249740"/>
            <a:ext cx="6735877" cy="4218540"/>
          </a:xfrm>
          <a:prstGeom prst="rect">
            <a:avLst/>
          </a:prstGeom>
        </p:spPr>
        <p:txBody>
          <a:bodyPr vert="horz" lIns="91440" tIns="45720" rIns="91440" bIns="45720" rtlCol="0" anchor="t">
            <a:normAutofit/>
          </a:bodyPr>
          <a:lstStyle/>
          <a:p>
            <a:pPr marL="57150" marR="0" lvl="0" indent="0" algn="l" defTabSz="914400" rtl="0" eaLnBrk="1" fontAlgn="auto" latinLnBrk="0" hangingPunct="1">
              <a:lnSpc>
                <a:spcPct val="120000"/>
              </a:lnSpc>
              <a:spcBef>
                <a:spcPts val="0"/>
              </a:spcBef>
              <a:spcAft>
                <a:spcPts val="600"/>
              </a:spcAft>
              <a:buClr>
                <a:srgbClr val="5B9BD5">
                  <a:lumMod val="75000"/>
                </a:srgbClr>
              </a:buClr>
              <a:buSzTx/>
              <a:buFontTx/>
              <a:buNone/>
              <a:tabLst/>
              <a:defRPr/>
            </a:pPr>
            <a:r>
              <a:rPr lang="en-US" altLang="en-US" dirty="0">
                <a:solidFill>
                  <a:srgbClr val="022F51"/>
                </a:solidFill>
                <a:latin typeface="Calibri  "/>
                <a:ea typeface="MS PGothic" pitchFamily="34" charset="-128"/>
              </a:rPr>
              <a:t>FDI contributes to economic growth:</a:t>
            </a:r>
          </a:p>
          <a:p>
            <a:pPr marL="57150" marR="0" lvl="0" indent="0" algn="l" defTabSz="914400" rtl="0" eaLnBrk="1" fontAlgn="auto" latinLnBrk="0" hangingPunct="1">
              <a:lnSpc>
                <a:spcPct val="120000"/>
              </a:lnSpc>
              <a:spcBef>
                <a:spcPts val="0"/>
              </a:spcBef>
              <a:spcAft>
                <a:spcPts val="600"/>
              </a:spcAft>
              <a:buClr>
                <a:srgbClr val="5B9BD5">
                  <a:lumMod val="75000"/>
                </a:srgbClr>
              </a:buClr>
              <a:buSzTx/>
              <a:buFontTx/>
              <a:buNone/>
              <a:tabLst/>
              <a:defRPr/>
            </a:pPr>
            <a:endParaRPr lang="en-US" altLang="en-US" sz="1000" dirty="0">
              <a:solidFill>
                <a:srgbClr val="022F51"/>
              </a:solidFill>
              <a:latin typeface="Calibri  "/>
              <a:ea typeface="MS PGothic" pitchFamily="34" charset="-128"/>
            </a:endParaRPr>
          </a:p>
          <a:p>
            <a:pPr marL="571500" marR="0" lvl="0" indent="-514350" algn="l" defTabSz="914400" rtl="0" eaLnBrk="1" fontAlgn="auto" latinLnBrk="0" hangingPunct="1">
              <a:spcBef>
                <a:spcPts val="0"/>
              </a:spcBef>
              <a:spcAft>
                <a:spcPts val="600"/>
              </a:spcAft>
              <a:buClr>
                <a:srgbClr val="009999"/>
              </a:buClr>
              <a:buSzTx/>
              <a:buFont typeface="Wingdings" panose="05000000000000000000" pitchFamily="2" charset="2"/>
              <a:buChar char="Ø"/>
              <a:tabLst/>
              <a:defRPr/>
            </a:pPr>
            <a:r>
              <a:rPr lang="en-US" altLang="en-US" dirty="0">
                <a:solidFill>
                  <a:srgbClr val="022F51"/>
                </a:solidFill>
                <a:latin typeface="Calibri  "/>
                <a:ea typeface="MS PGothic" pitchFamily="34" charset="-128"/>
              </a:rPr>
              <a:t>MNCs bring jobs and productivity premia</a:t>
            </a:r>
          </a:p>
          <a:p>
            <a:pPr marL="1028700" marR="0" lvl="1" indent="-514350" algn="l" defTabSz="914400" rtl="0" eaLnBrk="1" fontAlgn="auto" latinLnBrk="0" hangingPunct="1">
              <a:spcBef>
                <a:spcPts val="0"/>
              </a:spcBef>
              <a:spcAft>
                <a:spcPts val="600"/>
              </a:spcAft>
              <a:buClr>
                <a:srgbClr val="009999"/>
              </a:buClr>
              <a:buSzTx/>
              <a:buFont typeface="Arial" panose="020B0604020202020204" pitchFamily="34" charset="0"/>
              <a:buChar char="•"/>
              <a:tabLst/>
              <a:defRPr/>
            </a:pPr>
            <a:r>
              <a:rPr lang="en-US" dirty="0">
                <a:solidFill>
                  <a:srgbClr val="022F51"/>
                </a:solidFill>
                <a:latin typeface="Calibri  "/>
                <a:ea typeface="MS PGothic" pitchFamily="34" charset="-128"/>
              </a:rPr>
              <a:t>Knowledge and technology spillovers </a:t>
            </a:r>
          </a:p>
          <a:p>
            <a:pPr marL="1028700" marR="0" lvl="1" indent="-514350" algn="l" defTabSz="914400" rtl="0" eaLnBrk="1" fontAlgn="auto" latinLnBrk="0" hangingPunct="1">
              <a:spcBef>
                <a:spcPts val="0"/>
              </a:spcBef>
              <a:spcAft>
                <a:spcPts val="600"/>
              </a:spcAft>
              <a:buClr>
                <a:srgbClr val="009999"/>
              </a:buClr>
              <a:buSzTx/>
              <a:buFont typeface="Arial" panose="020B0604020202020204" pitchFamily="34" charset="0"/>
              <a:buChar char="•"/>
              <a:tabLst/>
              <a:defRPr/>
            </a:pPr>
            <a:r>
              <a:rPr lang="en-US" dirty="0">
                <a:solidFill>
                  <a:srgbClr val="022F51"/>
                </a:solidFill>
                <a:latin typeface="Calibri  "/>
                <a:ea typeface="MS PGothic" pitchFamily="34" charset="-128"/>
              </a:rPr>
              <a:t>Human Capital Formation</a:t>
            </a:r>
          </a:p>
          <a:p>
            <a:pPr marL="1028700" marR="0" lvl="1" indent="-514350" algn="l" defTabSz="914400" rtl="0" eaLnBrk="1" fontAlgn="auto" latinLnBrk="0" hangingPunct="1">
              <a:spcBef>
                <a:spcPts val="0"/>
              </a:spcBef>
              <a:spcAft>
                <a:spcPts val="600"/>
              </a:spcAft>
              <a:buClr>
                <a:srgbClr val="009999"/>
              </a:buClr>
              <a:buSzTx/>
              <a:buFont typeface="Arial" panose="020B0604020202020204" pitchFamily="34" charset="0"/>
              <a:buChar char="•"/>
              <a:tabLst/>
              <a:defRPr/>
            </a:pPr>
            <a:r>
              <a:rPr lang="en-US" dirty="0">
                <a:solidFill>
                  <a:srgbClr val="022F51"/>
                </a:solidFill>
                <a:latin typeface="Calibri  "/>
                <a:ea typeface="MS PGothic" pitchFamily="34" charset="-128"/>
              </a:rPr>
              <a:t>Enterprise Development</a:t>
            </a:r>
          </a:p>
          <a:p>
            <a:pPr marL="514350" marR="0" lvl="1" algn="l" defTabSz="914400" rtl="0" eaLnBrk="1" fontAlgn="auto" latinLnBrk="0" hangingPunct="1">
              <a:spcBef>
                <a:spcPts val="0"/>
              </a:spcBef>
              <a:spcAft>
                <a:spcPts val="600"/>
              </a:spcAft>
              <a:buClr>
                <a:srgbClr val="009999"/>
              </a:buClr>
              <a:buSzTx/>
              <a:tabLst/>
              <a:defRPr/>
            </a:pPr>
            <a:endParaRPr lang="en-US" sz="1000" dirty="0">
              <a:solidFill>
                <a:srgbClr val="022F51"/>
              </a:solidFill>
              <a:latin typeface="Calibri  "/>
              <a:ea typeface="MS PGothic" pitchFamily="34" charset="-128"/>
            </a:endParaRPr>
          </a:p>
          <a:p>
            <a:pPr marL="571500" marR="0" lvl="0" indent="-514350" algn="l"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lang="en-US" altLang="en-US" dirty="0">
                <a:solidFill>
                  <a:srgbClr val="022F51"/>
                </a:solidFill>
                <a:latin typeface="Calibri  "/>
                <a:ea typeface="MS PGothic" pitchFamily="34" charset="-128"/>
              </a:rPr>
              <a:t>Enables participation of economies in GVCs</a:t>
            </a:r>
          </a:p>
          <a:p>
            <a:pPr marL="57150" marR="0" lvl="0" algn="l" defTabSz="914400" rtl="0" eaLnBrk="1" fontAlgn="auto" latinLnBrk="0" hangingPunct="1">
              <a:lnSpc>
                <a:spcPct val="120000"/>
              </a:lnSpc>
              <a:spcBef>
                <a:spcPts val="0"/>
              </a:spcBef>
              <a:spcAft>
                <a:spcPts val="600"/>
              </a:spcAft>
              <a:buClr>
                <a:srgbClr val="009999"/>
              </a:buClr>
              <a:buSzTx/>
              <a:tabLst/>
              <a:defRPr/>
            </a:pPr>
            <a:endParaRPr lang="en-US" altLang="en-US" sz="1000" dirty="0">
              <a:solidFill>
                <a:srgbClr val="022F51"/>
              </a:solidFill>
              <a:latin typeface="Calibri  "/>
              <a:ea typeface="MS PGothic" pitchFamily="34" charset="-128"/>
            </a:endParaRPr>
          </a:p>
          <a:p>
            <a:pPr marL="571500" marR="0" lvl="0" indent="-514350" algn="l" defTabSz="914400" rtl="0" eaLnBrk="1" fontAlgn="auto" latinLnBrk="0" hangingPunct="1">
              <a:lnSpc>
                <a:spcPct val="120000"/>
              </a:lnSpc>
              <a:spcBef>
                <a:spcPts val="0"/>
              </a:spcBef>
              <a:spcAft>
                <a:spcPts val="600"/>
              </a:spcAft>
              <a:buClr>
                <a:srgbClr val="009999"/>
              </a:buClr>
              <a:buSzTx/>
              <a:buFont typeface="Wingdings" panose="05000000000000000000" pitchFamily="2" charset="2"/>
              <a:buChar char="Ø"/>
              <a:tabLst/>
              <a:defRPr/>
            </a:pPr>
            <a:r>
              <a:rPr lang="en-US" altLang="en-US" dirty="0">
                <a:solidFill>
                  <a:srgbClr val="022F51"/>
                </a:solidFill>
                <a:latin typeface="Calibri  "/>
                <a:ea typeface="MS PGothic" pitchFamily="34" charset="-128"/>
              </a:rPr>
              <a:t>Increases competition but, depending on sector and economic structure, also crowding-out </a:t>
            </a:r>
          </a:p>
        </p:txBody>
      </p:sp>
      <p:pic>
        <p:nvPicPr>
          <p:cNvPr id="17" name="Picture 16">
            <a:extLst>
              <a:ext uri="{FF2B5EF4-FFF2-40B4-BE49-F238E27FC236}">
                <a16:creationId xmlns:a16="http://schemas.microsoft.com/office/drawing/2014/main" id="{010E6B02-4D7A-4EB5-A66B-7C074F82DC32}"/>
              </a:ext>
            </a:extLst>
          </p:cNvPr>
          <p:cNvPicPr/>
          <p:nvPr/>
        </p:nvPicPr>
        <p:blipFill rotWithShape="1">
          <a:blip r:embed="rId4" cstate="print">
            <a:extLst>
              <a:ext uri="{28A0092B-C50C-407E-A947-70E740481C1C}">
                <a14:useLocalDpi xmlns:a14="http://schemas.microsoft.com/office/drawing/2010/main" val="0"/>
              </a:ext>
            </a:extLst>
          </a:blip>
          <a:srcRect l="3098" t="3685" r="1922" b="5128"/>
          <a:stretch/>
        </p:blipFill>
        <p:spPr bwMode="auto">
          <a:xfrm>
            <a:off x="8005494" y="1242202"/>
            <a:ext cx="3704329" cy="2575654"/>
          </a:xfrm>
          <a:prstGeom prst="rect">
            <a:avLst/>
          </a:prstGeom>
          <a:noFill/>
          <a:ln>
            <a:noFill/>
          </a:ln>
          <a:extLst>
            <a:ext uri="{53640926-AAD7-44D8-BBD7-CCE9431645EC}">
              <a14:shadowObscured xmlns:a14="http://schemas.microsoft.com/office/drawing/2010/main"/>
            </a:ext>
          </a:extLst>
        </p:spPr>
      </p:pic>
      <p:sp>
        <p:nvSpPr>
          <p:cNvPr id="18" name="Rectangle 4">
            <a:extLst>
              <a:ext uri="{FF2B5EF4-FFF2-40B4-BE49-F238E27FC236}">
                <a16:creationId xmlns:a16="http://schemas.microsoft.com/office/drawing/2014/main" id="{B4A29EDA-912F-4D7C-9F7C-0EC62DD253D3}"/>
              </a:ext>
            </a:extLst>
          </p:cNvPr>
          <p:cNvSpPr>
            <a:spLocks noChangeArrowheads="1"/>
          </p:cNvSpPr>
          <p:nvPr/>
        </p:nvSpPr>
        <p:spPr bwMode="auto">
          <a:xfrm>
            <a:off x="7639265" y="965203"/>
            <a:ext cx="43289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22860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GVC Participation and FDI Inward Stock (Logged), 1990-2017</a:t>
            </a:r>
            <a:endParaRPr kumimoji="0" lang="en-US" altLang="en-US" sz="12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4B9C5683-188F-4CFE-A931-F9C05388582F}"/>
              </a:ext>
            </a:extLst>
          </p:cNvPr>
          <p:cNvSpPr txBox="1"/>
          <p:nvPr/>
        </p:nvSpPr>
        <p:spPr>
          <a:xfrm>
            <a:off x="720725" y="6385025"/>
            <a:ext cx="3892990" cy="184938"/>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Sources: UNCTAD, </a:t>
            </a:r>
            <a:r>
              <a:rPr kumimoji="0" lang="da-DK"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Qiang et al (2020).</a:t>
            </a:r>
            <a:r>
              <a:rPr kumimoji="0" lang="en-US" sz="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p>
        </p:txBody>
      </p:sp>
      <p:pic>
        <p:nvPicPr>
          <p:cNvPr id="20" name="Picture 19">
            <a:extLst>
              <a:ext uri="{FF2B5EF4-FFF2-40B4-BE49-F238E27FC236}">
                <a16:creationId xmlns:a16="http://schemas.microsoft.com/office/drawing/2014/main" id="{C5343F6A-8254-43C4-AAB6-B9A4C0D568EF}"/>
              </a:ext>
            </a:extLst>
          </p:cNvPr>
          <p:cNvPicPr/>
          <p:nvPr/>
        </p:nvPicPr>
        <p:blipFill rotWithShape="1">
          <a:blip r:embed="rId5" cstate="print">
            <a:extLst>
              <a:ext uri="{28A0092B-C50C-407E-A947-70E740481C1C}">
                <a14:useLocalDpi xmlns:a14="http://schemas.microsoft.com/office/drawing/2010/main" val="0"/>
              </a:ext>
            </a:extLst>
          </a:blip>
          <a:srcRect l="2249" r="2289"/>
          <a:stretch/>
        </p:blipFill>
        <p:spPr bwMode="auto">
          <a:xfrm>
            <a:off x="8005495" y="4041493"/>
            <a:ext cx="3596538" cy="2816507"/>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4836BD9B-BC90-4032-B0C8-26D7299BCC56}"/>
              </a:ext>
            </a:extLst>
          </p:cNvPr>
          <p:cNvSpPr/>
          <p:nvPr/>
        </p:nvSpPr>
        <p:spPr>
          <a:xfrm>
            <a:off x="8693083" y="3902993"/>
            <a:ext cx="263343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Calibri Light" panose="020F0302020204030204"/>
                <a:ea typeface="+mn-ea"/>
                <a:cs typeface="+mn-cs"/>
              </a:rPr>
              <a:t>MNCs % of exports across GVC sectors</a:t>
            </a:r>
          </a:p>
        </p:txBody>
      </p:sp>
    </p:spTree>
    <p:extLst>
      <p:ext uri="{BB962C8B-B14F-4D97-AF65-F5344CB8AC3E}">
        <p14:creationId xmlns:p14="http://schemas.microsoft.com/office/powerpoint/2010/main" val="419223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E1B4683-ED30-4444-8AC7-8EBB0B076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747" y="6080144"/>
            <a:ext cx="3067812" cy="601980"/>
          </a:xfrm>
          <a:prstGeom prst="rect">
            <a:avLst/>
          </a:prstGeom>
        </p:spPr>
      </p:pic>
      <p:sp>
        <p:nvSpPr>
          <p:cNvPr id="7" name="Title 1">
            <a:extLst>
              <a:ext uri="{FF2B5EF4-FFF2-40B4-BE49-F238E27FC236}">
                <a16:creationId xmlns:a16="http://schemas.microsoft.com/office/drawing/2014/main" id="{6E4F25ED-B493-4256-B81F-3AA5E434016F}"/>
              </a:ext>
            </a:extLst>
          </p:cNvPr>
          <p:cNvSpPr txBox="1">
            <a:spLocks/>
          </p:cNvSpPr>
          <p:nvPr/>
        </p:nvSpPr>
        <p:spPr bwMode="auto">
          <a:xfrm>
            <a:off x="484397" y="431887"/>
            <a:ext cx="8462029"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200" b="0" i="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eaLnBrk="1" hangingPunct="1"/>
            <a:r>
              <a:rPr lang="en-US" sz="2400" b="1" kern="1200" cap="none" dirty="0">
                <a:latin typeface="Calibri" panose="020F0502020204030204" pitchFamily="34" charset="0"/>
                <a:cs typeface="+mn-cs"/>
              </a:rPr>
              <a:t>Different types of investment have different motives and impact</a:t>
            </a:r>
          </a:p>
        </p:txBody>
      </p:sp>
      <p:sp>
        <p:nvSpPr>
          <p:cNvPr id="6" name="Rectangle 5">
            <a:extLst>
              <a:ext uri="{FF2B5EF4-FFF2-40B4-BE49-F238E27FC236}">
                <a16:creationId xmlns:a16="http://schemas.microsoft.com/office/drawing/2014/main" id="{525187C0-94F7-40FA-A1CC-9117B7A0FE4D}"/>
              </a:ext>
            </a:extLst>
          </p:cNvPr>
          <p:cNvSpPr/>
          <p:nvPr/>
        </p:nvSpPr>
        <p:spPr>
          <a:xfrm>
            <a:off x="263525" y="1433425"/>
            <a:ext cx="11768836" cy="1726130"/>
          </a:xfrm>
          <a:prstGeom prst="rect">
            <a:avLst/>
          </a:prstGeom>
        </p:spPr>
        <p:txBody>
          <a:bodyPr vert="horz" lIns="91440" tIns="45720" rIns="91440" bIns="45720" rtlCol="0" anchor="t">
            <a:noAutofit/>
          </a:bodyPr>
          <a:lstStyle/>
          <a:p>
            <a:pPr marL="342900" indent="-342900">
              <a:lnSpc>
                <a:spcPct val="120000"/>
              </a:lnSpc>
              <a:spcBef>
                <a:spcPct val="0"/>
              </a:spcBef>
              <a:spcAft>
                <a:spcPts val="600"/>
              </a:spcAft>
              <a:buClr>
                <a:schemeClr val="tx1"/>
              </a:buClr>
              <a:buFont typeface="Wingdings" panose="05000000000000000000" pitchFamily="2" charset="2"/>
              <a:buChar char="Ø"/>
              <a:defRPr/>
            </a:pPr>
            <a:r>
              <a:rPr lang="en-US" altLang="en-US" sz="1600" dirty="0">
                <a:latin typeface="Calibri" panose="020F0502020204030204" pitchFamily="34" charset="0"/>
                <a:ea typeface="MS PGothic" panose="020B0600070205080204" pitchFamily="34" charset="-128"/>
                <a:cs typeface="Arial" panose="020B0604020202020204" pitchFamily="34" charset="0"/>
              </a:rPr>
              <a:t>Different types of FDI hold different potential for socio-economic development, especially jobs, exports, and linkages; this needs to be taken into account when developing an investment strategy </a:t>
            </a:r>
          </a:p>
          <a:p>
            <a:pPr marL="342900" indent="-342900">
              <a:lnSpc>
                <a:spcPct val="120000"/>
              </a:lnSpc>
              <a:spcBef>
                <a:spcPct val="0"/>
              </a:spcBef>
              <a:spcAft>
                <a:spcPts val="600"/>
              </a:spcAft>
              <a:buClr>
                <a:schemeClr val="tx1"/>
              </a:buClr>
              <a:buFont typeface="Wingdings" panose="05000000000000000000" pitchFamily="2" charset="2"/>
              <a:buChar char="Ø"/>
              <a:defRPr/>
            </a:pPr>
            <a:r>
              <a:rPr lang="en-US" altLang="en-US" sz="1600" dirty="0">
                <a:latin typeface="Calibri" panose="020F0502020204030204" pitchFamily="34" charset="0"/>
                <a:ea typeface="MS PGothic" panose="020B0600070205080204" pitchFamily="34" charset="-128"/>
                <a:cs typeface="Arial" panose="020B0604020202020204" pitchFamily="34" charset="0"/>
              </a:rPr>
              <a:t>Effective investment policy-making needs to understand investment drivers and motivations. For instance, not all types of investment will be affected in the same way by specific policy measures (e.g. investment incentives, local content requirements)   </a:t>
            </a:r>
          </a:p>
          <a:p>
            <a:pPr marL="342900" indent="-342900">
              <a:lnSpc>
                <a:spcPct val="120000"/>
              </a:lnSpc>
              <a:spcBef>
                <a:spcPct val="0"/>
              </a:spcBef>
              <a:spcAft>
                <a:spcPts val="600"/>
              </a:spcAft>
              <a:buClr>
                <a:schemeClr val="tx1"/>
              </a:buClr>
              <a:buFont typeface="Wingdings" panose="05000000000000000000" pitchFamily="2" charset="2"/>
              <a:buChar char="Ø"/>
              <a:defRPr/>
            </a:pPr>
            <a:r>
              <a:rPr lang="en-US" sz="1600" dirty="0">
                <a:latin typeface="Calibri" panose="020F0502020204030204" pitchFamily="34" charset="0"/>
                <a:ea typeface="MS PGothic" panose="020B0600070205080204" pitchFamily="34" charset="-128"/>
                <a:cs typeface="Arial" panose="020B0604020202020204" pitchFamily="34" charset="0"/>
              </a:rPr>
              <a:t>Targeting policies and reforms to relevant types of investors can maximize effectiveness and cost efficiency.</a:t>
            </a:r>
          </a:p>
          <a:p>
            <a:pPr>
              <a:lnSpc>
                <a:spcPct val="120000"/>
              </a:lnSpc>
              <a:spcBef>
                <a:spcPct val="0"/>
              </a:spcBef>
              <a:spcAft>
                <a:spcPts val="600"/>
              </a:spcAft>
              <a:buClr>
                <a:schemeClr val="tx1"/>
              </a:buClr>
              <a:defRPr/>
            </a:pPr>
            <a:endParaRPr lang="en-US" sz="1600" dirty="0">
              <a:latin typeface="Calibri" panose="020F0502020204030204" pitchFamily="34" charset="0"/>
              <a:ea typeface="MS PGothic" panose="020B0600070205080204" pitchFamily="34" charset="-128"/>
              <a:cs typeface="Arial" panose="020B0604020202020204" pitchFamily="34" charset="0"/>
            </a:endParaRPr>
          </a:p>
          <a:p>
            <a:pPr marL="57150">
              <a:lnSpc>
                <a:spcPct val="120000"/>
              </a:lnSpc>
              <a:spcAft>
                <a:spcPts val="600"/>
              </a:spcAft>
              <a:buClr>
                <a:srgbClr val="5B9BD5">
                  <a:lumMod val="75000"/>
                </a:srgbClr>
              </a:buClr>
              <a:defRPr/>
            </a:pPr>
            <a:endParaRPr lang="en-US" sz="200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2CA27EC9-681E-4C72-8C78-C2BF3DCE7C5B}"/>
              </a:ext>
            </a:extLst>
          </p:cNvPr>
          <p:cNvSpPr txBox="1"/>
          <p:nvPr/>
        </p:nvSpPr>
        <p:spPr>
          <a:xfrm>
            <a:off x="1199951" y="2962615"/>
            <a:ext cx="9917967" cy="393879"/>
          </a:xfrm>
          <a:prstGeom prst="rect">
            <a:avLst/>
          </a:prstGeom>
        </p:spPr>
        <p:txBody>
          <a:bodyPr vert="horz" wrap="square" lIns="91440" tIns="45720" rIns="91440" bIns="45720" rtlCol="0" anchor="ctr">
            <a:noAutofit/>
          </a:bodyPr>
          <a:lstStyle/>
          <a:p>
            <a:pPr algn="ctr"/>
            <a:r>
              <a:rPr lang="en-US" dirty="0">
                <a:solidFill>
                  <a:schemeClr val="bg1">
                    <a:lumMod val="50000"/>
                  </a:schemeClr>
                </a:solidFill>
                <a:latin typeface="Calibri" panose="020F0502020204030204" pitchFamily="34" charset="0"/>
                <a:ea typeface="MS PGothic" panose="020B0600070205080204" pitchFamily="34" charset="-128"/>
                <a:cs typeface="Arial" panose="020B0604020202020204" pitchFamily="34" charset="0"/>
              </a:rPr>
              <a:t>Relationship with trade (left)  &amp; jobs (right)</a:t>
            </a:r>
          </a:p>
        </p:txBody>
      </p:sp>
      <p:grpSp>
        <p:nvGrpSpPr>
          <p:cNvPr id="12" name="Group 11">
            <a:extLst>
              <a:ext uri="{FF2B5EF4-FFF2-40B4-BE49-F238E27FC236}">
                <a16:creationId xmlns:a16="http://schemas.microsoft.com/office/drawing/2014/main" id="{0D4CC3FB-5103-4192-BC7D-600CB6BB9D7A}"/>
              </a:ext>
            </a:extLst>
          </p:cNvPr>
          <p:cNvGrpSpPr/>
          <p:nvPr/>
        </p:nvGrpSpPr>
        <p:grpSpPr>
          <a:xfrm>
            <a:off x="55656" y="3358804"/>
            <a:ext cx="815163" cy="3461234"/>
            <a:chOff x="612648" y="1444605"/>
            <a:chExt cx="1033651" cy="4583500"/>
          </a:xfrm>
        </p:grpSpPr>
        <p:sp>
          <p:nvSpPr>
            <p:cNvPr id="13" name="Rectangle 12">
              <a:extLst>
                <a:ext uri="{FF2B5EF4-FFF2-40B4-BE49-F238E27FC236}">
                  <a16:creationId xmlns:a16="http://schemas.microsoft.com/office/drawing/2014/main" id="{363EA248-20F3-4B54-B01D-2669F1021B53}"/>
                </a:ext>
              </a:extLst>
            </p:cNvPr>
            <p:cNvSpPr/>
            <p:nvPr/>
          </p:nvSpPr>
          <p:spPr>
            <a:xfrm>
              <a:off x="612648" y="1444605"/>
              <a:ext cx="1033651" cy="4583500"/>
            </a:xfrm>
            <a:prstGeom prst="rect">
              <a:avLst/>
            </a:prstGeom>
            <a:solidFill>
              <a:srgbClr val="D4E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C23D134-99BF-4C94-B196-6BDBCFC3A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541" y="1629366"/>
              <a:ext cx="649866" cy="641256"/>
            </a:xfrm>
            <a:prstGeom prst="rect">
              <a:avLst/>
            </a:prstGeom>
          </p:spPr>
        </p:pic>
        <p:pic>
          <p:nvPicPr>
            <p:cNvPr id="15" name="Picture 14">
              <a:extLst>
                <a:ext uri="{FF2B5EF4-FFF2-40B4-BE49-F238E27FC236}">
                  <a16:creationId xmlns:a16="http://schemas.microsoft.com/office/drawing/2014/main" id="{469CE0E7-8F9D-4B97-9E4D-9A0FC7B80B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35" y="2572227"/>
              <a:ext cx="611472" cy="613919"/>
            </a:xfrm>
            <a:prstGeom prst="rect">
              <a:avLst/>
            </a:prstGeom>
          </p:spPr>
        </p:pic>
        <p:pic>
          <p:nvPicPr>
            <p:cNvPr id="16" name="Picture 15">
              <a:extLst>
                <a:ext uri="{FF2B5EF4-FFF2-40B4-BE49-F238E27FC236}">
                  <a16:creationId xmlns:a16="http://schemas.microsoft.com/office/drawing/2014/main" id="{058CAA64-3C93-4768-8256-2B1FEBBF6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935" y="3514391"/>
              <a:ext cx="661333" cy="563572"/>
            </a:xfrm>
            <a:prstGeom prst="rect">
              <a:avLst/>
            </a:prstGeom>
          </p:spPr>
        </p:pic>
        <p:pic>
          <p:nvPicPr>
            <p:cNvPr id="17" name="Picture 16">
              <a:extLst>
                <a:ext uri="{FF2B5EF4-FFF2-40B4-BE49-F238E27FC236}">
                  <a16:creationId xmlns:a16="http://schemas.microsoft.com/office/drawing/2014/main" id="{803B5749-85B4-4FB6-9BB9-056B15904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887151">
              <a:off x="822071" y="4411278"/>
              <a:ext cx="704511" cy="702638"/>
            </a:xfrm>
            <a:prstGeom prst="rect">
              <a:avLst/>
            </a:prstGeom>
          </p:spPr>
        </p:pic>
      </p:grpSp>
      <p:pic>
        <p:nvPicPr>
          <p:cNvPr id="18" name="Content Placeholder 4">
            <a:extLst>
              <a:ext uri="{FF2B5EF4-FFF2-40B4-BE49-F238E27FC236}">
                <a16:creationId xmlns:a16="http://schemas.microsoft.com/office/drawing/2014/main" id="{8B349197-DD37-439D-96A1-D019E20CB01B}"/>
              </a:ext>
            </a:extLst>
          </p:cNvPr>
          <p:cNvPicPr>
            <a:picLocks noChangeAspect="1"/>
          </p:cNvPicPr>
          <p:nvPr/>
        </p:nvPicPr>
        <p:blipFill>
          <a:blip r:embed="rId8"/>
          <a:stretch>
            <a:fillRect/>
          </a:stretch>
        </p:blipFill>
        <p:spPr>
          <a:xfrm>
            <a:off x="870819" y="3358804"/>
            <a:ext cx="5176107" cy="3461234"/>
          </a:xfrm>
          <a:prstGeom prst="rect">
            <a:avLst/>
          </a:prstGeom>
        </p:spPr>
      </p:pic>
      <p:pic>
        <p:nvPicPr>
          <p:cNvPr id="19" name="Picture 2" descr="image001">
            <a:extLst>
              <a:ext uri="{FF2B5EF4-FFF2-40B4-BE49-F238E27FC236}">
                <a16:creationId xmlns:a16="http://schemas.microsoft.com/office/drawing/2014/main" id="{BB214689-06B6-4625-A45C-368333D66A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3167" y="3323540"/>
            <a:ext cx="5181839" cy="355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B213B471-9949-4D22-AA9D-3BC0327B6C87}"/>
              </a:ext>
            </a:extLst>
          </p:cNvPr>
          <p:cNvSpPr txBox="1"/>
          <p:nvPr/>
        </p:nvSpPr>
        <p:spPr>
          <a:xfrm>
            <a:off x="4277841" y="6642556"/>
            <a:ext cx="275267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Calibri" panose="020F0502020204030204"/>
                <a:ea typeface="+mn-ea"/>
                <a:cs typeface="+mn-cs"/>
              </a:rPr>
              <a:t>Sources: Based on Dunning’s FDI typology, </a:t>
            </a:r>
            <a:r>
              <a:rPr kumimoji="0" lang="en-US" sz="800" b="0" i="0" u="none" strike="noStrike" kern="1200" cap="none" spc="0" normalizeH="0" baseline="0" noProof="0" dirty="0" err="1">
                <a:ln>
                  <a:noFill/>
                </a:ln>
                <a:solidFill>
                  <a:srgbClr val="002060"/>
                </a:solidFill>
                <a:effectLst/>
                <a:uLnTx/>
                <a:uFillTx/>
                <a:latin typeface="Calibri" panose="020F0502020204030204"/>
                <a:ea typeface="+mn-ea"/>
                <a:cs typeface="+mn-cs"/>
              </a:rPr>
              <a:t>Gereffi</a:t>
            </a:r>
            <a:r>
              <a:rPr kumimoji="0" lang="en-US" sz="800" b="0" i="0" u="none" strike="noStrike" kern="1200" cap="none" spc="0" normalizeH="0" baseline="0" noProof="0" dirty="0">
                <a:ln>
                  <a:noFill/>
                </a:ln>
                <a:solidFill>
                  <a:srgbClr val="002060"/>
                </a:solidFill>
                <a:effectLst/>
                <a:uLnTx/>
                <a:uFillTx/>
                <a:latin typeface="Calibri" panose="020F0502020204030204"/>
                <a:ea typeface="+mn-ea"/>
                <a:cs typeface="+mn-cs"/>
              </a:rPr>
              <a:t>, Luo (2014)</a:t>
            </a:r>
            <a:endParaRPr kumimoji="0" lang="es-CR" sz="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38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4F25ED-B493-4256-B81F-3AA5E434016F}"/>
              </a:ext>
            </a:extLst>
          </p:cNvPr>
          <p:cNvSpPr txBox="1">
            <a:spLocks/>
          </p:cNvSpPr>
          <p:nvPr/>
        </p:nvSpPr>
        <p:spPr bwMode="auto">
          <a:xfrm>
            <a:off x="484397" y="431887"/>
            <a:ext cx="9670256"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200" b="0" i="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eaLnBrk="1" hangingPunct="1"/>
            <a:r>
              <a:rPr lang="en-US" sz="2400" b="1" kern="1200" cap="none" dirty="0">
                <a:latin typeface="Calibri" panose="020F0502020204030204" pitchFamily="34" charset="0"/>
                <a:cs typeface="+mn-cs"/>
              </a:rPr>
              <a:t>Government coordination facilitates investment inflow</a:t>
            </a:r>
          </a:p>
        </p:txBody>
      </p:sp>
      <p:sp>
        <p:nvSpPr>
          <p:cNvPr id="6" name="Text Placeholder 2">
            <a:extLst>
              <a:ext uri="{FF2B5EF4-FFF2-40B4-BE49-F238E27FC236}">
                <a16:creationId xmlns:a16="http://schemas.microsoft.com/office/drawing/2014/main" id="{AEF817F6-E40C-47B5-ACE1-BC059035975B}"/>
              </a:ext>
            </a:extLst>
          </p:cNvPr>
          <p:cNvSpPr txBox="1">
            <a:spLocks/>
          </p:cNvSpPr>
          <p:nvPr/>
        </p:nvSpPr>
        <p:spPr bwMode="auto">
          <a:xfrm>
            <a:off x="224289" y="1876081"/>
            <a:ext cx="7627806" cy="371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lnSpc>
                <a:spcPct val="100000"/>
              </a:lnSpc>
              <a:spcBef>
                <a:spcPts val="2400"/>
              </a:spcBef>
              <a:spcAft>
                <a:spcPct val="0"/>
              </a:spcAft>
              <a:buFont typeface="Arial" panose="020B0604020202020204" pitchFamily="34" charset="0"/>
              <a:buChar char="•"/>
              <a:tabLst>
                <a:tab pos="8402638" algn="r"/>
              </a:tabLst>
              <a:defRPr lang="en-US" sz="1600" kern="1200" smtClean="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defTabSz="914400" eaLnBrk="1" fontAlgn="base" hangingPunct="1">
              <a:lnSpc>
                <a:spcPct val="100000"/>
              </a:lnSpc>
              <a:spcBef>
                <a:spcPct val="0"/>
              </a:spcBef>
              <a:spcAft>
                <a:spcPct val="0"/>
              </a:spcAft>
              <a:buClrTx/>
              <a:buSzTx/>
              <a:buFont typeface="Wingdings" panose="05000000000000000000" pitchFamily="2" charset="2"/>
              <a:buChar char="Ø"/>
              <a:tabLst>
                <a:tab pos="8402638" algn="r"/>
              </a:tabLst>
              <a:defRPr/>
            </a:pPr>
            <a:r>
              <a:rPr lang="en-US" sz="2000" b="1" dirty="0">
                <a:latin typeface="Calibri" panose="020F0502020204030204" pitchFamily="34" charset="0"/>
                <a:cs typeface="Arial" panose="020B0604020202020204" pitchFamily="34" charset="0"/>
              </a:rPr>
              <a:t>Governments are not monolithic structures</a:t>
            </a:r>
            <a:r>
              <a:rPr lang="en-US" sz="2000" dirty="0">
                <a:latin typeface="Calibri" panose="020F0502020204030204" pitchFamily="34" charset="0"/>
                <a:cs typeface="Arial" panose="020B0604020202020204" pitchFamily="34" charset="0"/>
              </a:rPr>
              <a:t>; agencies which attract and try to facilitate investments are not the same as those dealing with investors everyday</a:t>
            </a:r>
          </a:p>
          <a:p>
            <a:pPr marR="0" lvl="0" defTabSz="914400" eaLnBrk="1" fontAlgn="base" hangingPunct="1">
              <a:lnSpc>
                <a:spcPct val="100000"/>
              </a:lnSpc>
              <a:spcBef>
                <a:spcPct val="0"/>
              </a:spcBef>
              <a:spcAft>
                <a:spcPct val="0"/>
              </a:spcAft>
              <a:buClrTx/>
              <a:buSzTx/>
              <a:buFont typeface="Wingdings" panose="05000000000000000000" pitchFamily="2" charset="2"/>
              <a:buChar char="Ø"/>
              <a:tabLst>
                <a:tab pos="8402638" algn="r"/>
              </a:tabLst>
              <a:defRPr/>
            </a:pPr>
            <a:endParaRPr lang="en-US" sz="2000" dirty="0">
              <a:latin typeface="Calibri" panose="020F0502020204030204" pitchFamily="34" charset="0"/>
              <a:cs typeface="Arial" panose="020B0604020202020204" pitchFamily="34" charset="0"/>
            </a:endParaRPr>
          </a:p>
          <a:p>
            <a:pPr marR="0" lvl="0" defTabSz="914400" eaLnBrk="1" fontAlgn="base" hangingPunct="1">
              <a:lnSpc>
                <a:spcPct val="100000"/>
              </a:lnSpc>
              <a:spcBef>
                <a:spcPct val="0"/>
              </a:spcBef>
              <a:spcAft>
                <a:spcPct val="0"/>
              </a:spcAft>
              <a:buClrTx/>
              <a:buSzTx/>
              <a:buFont typeface="Wingdings" panose="05000000000000000000" pitchFamily="2" charset="2"/>
              <a:buChar char="Ø"/>
              <a:tabLst>
                <a:tab pos="8402638" algn="r"/>
              </a:tabLst>
              <a:defRPr/>
            </a:pPr>
            <a:r>
              <a:rPr lang="en-US" sz="2000" b="1" dirty="0">
                <a:latin typeface="Calibri" panose="020F0502020204030204" pitchFamily="34" charset="0"/>
                <a:cs typeface="Arial" panose="020B0604020202020204" pitchFamily="34" charset="0"/>
              </a:rPr>
              <a:t>The majority of the problems between investors and governments are generated by specialized agencies </a:t>
            </a:r>
            <a:r>
              <a:rPr lang="en-US" sz="2000" dirty="0">
                <a:latin typeface="Calibri" panose="020F0502020204030204" pitchFamily="34" charset="0"/>
                <a:cs typeface="Arial" panose="020B0604020202020204" pitchFamily="34" charset="0"/>
              </a:rPr>
              <a:t>or subnational level entities because of information asymmetries within agencies</a:t>
            </a:r>
          </a:p>
          <a:p>
            <a:pPr marL="0" marR="0" lvl="1" indent="0" defTabSz="914400" eaLnBrk="1" fontAlgn="base" hangingPunct="1">
              <a:lnSpc>
                <a:spcPct val="100000"/>
              </a:lnSpc>
              <a:spcBef>
                <a:spcPct val="0"/>
              </a:spcBef>
              <a:spcAft>
                <a:spcPct val="0"/>
              </a:spcAft>
              <a:buClrTx/>
              <a:buSzTx/>
              <a:buNone/>
              <a:tabLst/>
              <a:defRPr/>
            </a:pPr>
            <a:endParaRPr lang="en-US" sz="2000" dirty="0">
              <a:latin typeface="Calibri" panose="020F0502020204030204" pitchFamily="34" charset="0"/>
              <a:cs typeface="Arial" panose="020B0604020202020204" pitchFamily="34" charset="0"/>
            </a:endParaRPr>
          </a:p>
          <a:p>
            <a:pPr marL="342900" marR="0" lvl="1" indent="-342900" defTabSz="914400" eaLnBrk="1" fontAlgn="base" hangingPunct="1">
              <a:lnSpc>
                <a:spcPct val="100000"/>
              </a:lnSpc>
              <a:spcBef>
                <a:spcPct val="0"/>
              </a:spcBef>
              <a:spcAft>
                <a:spcPct val="0"/>
              </a:spcAft>
              <a:buClrTx/>
              <a:buSzTx/>
              <a:buFont typeface="Wingdings" panose="05000000000000000000" pitchFamily="2" charset="2"/>
              <a:buChar char="Ø"/>
              <a:tabLst/>
              <a:defRPr/>
            </a:pPr>
            <a:r>
              <a:rPr lang="en-US" sz="2000" b="1" dirty="0">
                <a:latin typeface="Calibri" panose="020F0502020204030204" pitchFamily="34" charset="0"/>
                <a:cs typeface="Arial" panose="020B0604020202020204" pitchFamily="34" charset="0"/>
              </a:rPr>
              <a:t>Investments often outlive governments</a:t>
            </a:r>
            <a:r>
              <a:rPr lang="en-US" sz="2000" dirty="0">
                <a:latin typeface="Calibri" panose="020F0502020204030204" pitchFamily="34" charset="0"/>
                <a:cs typeface="Arial" panose="020B0604020202020204" pitchFamily="34" charset="0"/>
              </a:rPr>
              <a:t>; governments are affected by short-term political cycles while businesses require a minimum level of coherent government action in the short and long term</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a:p>
            <a:pPr marL="342900" marR="0" lvl="0" indent="-342900" algn="l" defTabSz="457200" rtl="0" eaLnBrk="0" fontAlgn="base" latinLnBrk="0" hangingPunct="0">
              <a:lnSpc>
                <a:spcPct val="100000"/>
              </a:lnSpc>
              <a:spcBef>
                <a:spcPts val="2400"/>
              </a:spcBef>
              <a:spcAft>
                <a:spcPct val="0"/>
              </a:spcAft>
              <a:buClrTx/>
              <a:buSzTx/>
              <a:buFont typeface="Arial" panose="020B0604020202020204" pitchFamily="34" charset="0"/>
              <a:buChar char="•"/>
              <a:tabLst>
                <a:tab pos="8402638" algn="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a:p>
            <a:pPr marL="342900" marR="0" lvl="0" indent="-342900" algn="l" defTabSz="457200" rtl="0" eaLnBrk="0" fontAlgn="base" latinLnBrk="0" hangingPunct="0">
              <a:lnSpc>
                <a:spcPct val="100000"/>
              </a:lnSpc>
              <a:spcBef>
                <a:spcPts val="2400"/>
              </a:spcBef>
              <a:spcAft>
                <a:spcPct val="0"/>
              </a:spcAft>
              <a:buClrTx/>
              <a:buSzTx/>
              <a:buFont typeface="Arial" panose="020B0604020202020204" pitchFamily="34" charset="0"/>
              <a:buChar char="•"/>
              <a:tabLst>
                <a:tab pos="8402638" algn="r"/>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endParaRPr>
          </a:p>
        </p:txBody>
      </p:sp>
      <p:pic>
        <p:nvPicPr>
          <p:cNvPr id="8" name="Picture 3">
            <a:extLst>
              <a:ext uri="{FF2B5EF4-FFF2-40B4-BE49-F238E27FC236}">
                <a16:creationId xmlns:a16="http://schemas.microsoft.com/office/drawing/2014/main" id="{01554F0E-FCAB-4D39-A1BF-55A4ECA91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5728" y="1499553"/>
            <a:ext cx="3117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FD394B0-5252-4C57-A35F-528942E87F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0990" y="3580085"/>
            <a:ext cx="27273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FE96652-6A1B-466B-BF0C-768B0EEE2A45}"/>
              </a:ext>
            </a:extLst>
          </p:cNvPr>
          <p:cNvPicPr>
            <a:picLocks noChangeAspect="1"/>
          </p:cNvPicPr>
          <p:nvPr/>
        </p:nvPicPr>
        <p:blipFill>
          <a:blip r:embed="rId5"/>
          <a:stretch>
            <a:fillRect/>
          </a:stretch>
        </p:blipFill>
        <p:spPr>
          <a:xfrm>
            <a:off x="9803764" y="6116622"/>
            <a:ext cx="2075129" cy="511803"/>
          </a:xfrm>
          <a:prstGeom prst="rect">
            <a:avLst/>
          </a:prstGeom>
        </p:spPr>
      </p:pic>
    </p:spTree>
    <p:extLst>
      <p:ext uri="{BB962C8B-B14F-4D97-AF65-F5344CB8AC3E}">
        <p14:creationId xmlns:p14="http://schemas.microsoft.com/office/powerpoint/2010/main" val="3093502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Preliminary findings &amp; recommendations</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Autofit/>
          </a:bodyPr>
          <a:lstStyle/>
          <a:p>
            <a:pPr>
              <a:buClr>
                <a:schemeClr val="accent6"/>
              </a:buClr>
              <a:buFont typeface="Wingdings" panose="05000000000000000000" pitchFamily="2" charset="2"/>
              <a:buChar char="Ø"/>
            </a:pPr>
            <a:r>
              <a:rPr lang="en-US" b="1" dirty="0">
                <a:latin typeface="Calibri  "/>
              </a:rPr>
              <a:t>Develop a FDI strategy to establish clear objectives, prioritization, and a road map for implementation. </a:t>
            </a:r>
            <a:r>
              <a:rPr lang="en-US" dirty="0">
                <a:latin typeface="Calibri  "/>
              </a:rPr>
              <a:t>Although there are high-level policy goals on FDI, there is no dedicated strategy and vision in place outlining how these goals should be achieved. </a:t>
            </a:r>
          </a:p>
          <a:p>
            <a:pPr>
              <a:buClr>
                <a:schemeClr val="accent6"/>
              </a:buClr>
              <a:buFont typeface="Wingdings" panose="05000000000000000000" pitchFamily="2" charset="2"/>
              <a:buChar char="Ø"/>
            </a:pPr>
            <a:r>
              <a:rPr lang="en-US" b="1" dirty="0">
                <a:latin typeface="Calibri  "/>
              </a:rPr>
              <a:t>Reform or rhetoric? Efforts to finalize the National Investment Policy are commendable and should be fast-tracked.</a:t>
            </a:r>
            <a:r>
              <a:rPr lang="en-US" dirty="0">
                <a:latin typeface="Calibri  "/>
              </a:rPr>
              <a:t> It is strategically important (</a:t>
            </a:r>
            <a:r>
              <a:rPr lang="en-US" dirty="0" err="1">
                <a:latin typeface="Calibri  "/>
              </a:rPr>
              <a:t>esp</a:t>
            </a:r>
            <a:r>
              <a:rPr lang="en-US" dirty="0">
                <a:latin typeface="Calibri  "/>
              </a:rPr>
              <a:t> post-COVID) and focuses on the right policy priorities. A focus on implementing the policy reforms is essential since government’s actions in the past did sometimes not support its announcements.  </a:t>
            </a:r>
          </a:p>
          <a:p>
            <a:pPr>
              <a:buClr>
                <a:schemeClr val="accent6"/>
              </a:buClr>
              <a:buFont typeface="Wingdings" panose="05000000000000000000" pitchFamily="2" charset="2"/>
              <a:buChar char="Ø"/>
            </a:pPr>
            <a:r>
              <a:rPr lang="en-US" b="1" dirty="0">
                <a:latin typeface="Calibri  "/>
              </a:rPr>
              <a:t>The current draft of the NIP would be strengthened by, as per the comments transmitted to the </a:t>
            </a:r>
            <a:r>
              <a:rPr lang="en-US" b="1" dirty="0" err="1">
                <a:latin typeface="Calibri  "/>
              </a:rPr>
              <a:t>MoFE</a:t>
            </a:r>
            <a:r>
              <a:rPr lang="en-US" b="1" dirty="0">
                <a:latin typeface="Calibri  "/>
              </a:rPr>
              <a:t>:</a:t>
            </a:r>
          </a:p>
          <a:p>
            <a:pPr lvl="1">
              <a:buClr>
                <a:schemeClr val="accent6"/>
              </a:buClr>
              <a:buFont typeface="Arial" panose="020B0604020202020204" pitchFamily="34" charset="0"/>
              <a:buChar char="•"/>
            </a:pPr>
            <a:r>
              <a:rPr lang="en-US" sz="1400" dirty="0">
                <a:latin typeface="Calibri  "/>
              </a:rPr>
              <a:t>Clear distinction of investment types and consideration for their different roles and outcomes to strengthen policy clarity and coordination (public vs. private, foreign vs. domestic, foreign direct vs. foreign portfolio investment)</a:t>
            </a:r>
          </a:p>
          <a:p>
            <a:pPr lvl="1">
              <a:buClr>
                <a:schemeClr val="accent6"/>
              </a:buClr>
              <a:buFont typeface="Arial" panose="020B0604020202020204" pitchFamily="34" charset="0"/>
              <a:buChar char="•"/>
            </a:pPr>
            <a:r>
              <a:rPr lang="en-US" sz="1400" dirty="0">
                <a:latin typeface="Calibri  "/>
              </a:rPr>
              <a:t>FDI diversification should be a central goal and measured in the targets set out. Also include reinvestments and FDI linkages.</a:t>
            </a:r>
          </a:p>
          <a:p>
            <a:pPr lvl="1">
              <a:buClr>
                <a:schemeClr val="accent6"/>
              </a:buClr>
              <a:buFont typeface="Arial" panose="020B0604020202020204" pitchFamily="34" charset="0"/>
              <a:buChar char="•"/>
            </a:pPr>
            <a:r>
              <a:rPr lang="en-US" sz="1400" dirty="0" err="1">
                <a:latin typeface="Calibri  "/>
              </a:rPr>
              <a:t>GoU’s</a:t>
            </a:r>
            <a:r>
              <a:rPr lang="en-US" sz="1400" dirty="0">
                <a:latin typeface="Calibri  "/>
              </a:rPr>
              <a:t> objective to increase predictability, transparency and non–discretionary incentives is welcome. Incentive should also be adequately targeted and focused on those investors likely to be swayed – to improve efficiency of incentives and in view of public debt burden, reduce public expenditure.</a:t>
            </a:r>
          </a:p>
          <a:p>
            <a:pPr lvl="1">
              <a:buClr>
                <a:schemeClr val="accent6"/>
              </a:buClr>
              <a:buFont typeface="Arial" panose="020B0604020202020204" pitchFamily="34" charset="0"/>
              <a:buChar char="•"/>
            </a:pPr>
            <a:r>
              <a:rPr lang="en-US" sz="1400" dirty="0">
                <a:latin typeface="Calibri  "/>
              </a:rPr>
              <a:t>Strengthen UIA’s services and strategic direction but avoid overloading it with regulatory and administrative functions. </a:t>
            </a:r>
          </a:p>
          <a:p>
            <a:pPr lvl="1">
              <a:buClr>
                <a:schemeClr val="accent6"/>
              </a:buClr>
              <a:buFont typeface="Arial" panose="020B0604020202020204" pitchFamily="34" charset="0"/>
              <a:buChar char="•"/>
            </a:pPr>
            <a:r>
              <a:rPr lang="en-US" sz="1400" dirty="0">
                <a:latin typeface="Calibri  "/>
              </a:rPr>
              <a:t>Include streamlining of investment entry procedures and strengthening of investment protection to reduce risks for investors and the government.</a:t>
            </a:r>
          </a:p>
          <a:p>
            <a:pPr lvl="1">
              <a:buClr>
                <a:schemeClr val="accent6"/>
              </a:buClr>
              <a:buFont typeface="Arial" panose="020B0604020202020204" pitchFamily="34" charset="0"/>
              <a:buChar char="•"/>
            </a:pPr>
            <a:r>
              <a:rPr lang="en-US" sz="1400" dirty="0">
                <a:latin typeface="Calibri  "/>
              </a:rPr>
              <a:t>Promote FDI linkages and localization in a competitive manner. </a:t>
            </a:r>
          </a:p>
          <a:p>
            <a:pPr lvl="1">
              <a:buFont typeface="Wingdings" panose="05000000000000000000" pitchFamily="2" charset="2"/>
              <a:buChar char="Ø"/>
            </a:pPr>
            <a:endParaRPr lang="en-US" sz="1600" dirty="0">
              <a:latin typeface="Calibri  "/>
            </a:endParaRPr>
          </a:p>
          <a:p>
            <a:endParaRPr lang="en-US" dirty="0"/>
          </a:p>
        </p:txBody>
      </p:sp>
    </p:spTree>
    <p:extLst>
      <p:ext uri="{BB962C8B-B14F-4D97-AF65-F5344CB8AC3E}">
        <p14:creationId xmlns:p14="http://schemas.microsoft.com/office/powerpoint/2010/main" val="166560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5000" b="1" dirty="0">
                <a:solidFill>
                  <a:srgbClr val="139AF0"/>
                </a:solidFill>
              </a:rPr>
              <a:t>Step 2: </a:t>
            </a:r>
            <a:br>
              <a:rPr lang="en-US" sz="5000" b="1" dirty="0">
                <a:solidFill>
                  <a:srgbClr val="139AF0"/>
                </a:solidFill>
              </a:rPr>
            </a:br>
            <a:r>
              <a:rPr lang="en-US" sz="5000" b="1" dirty="0">
                <a:solidFill>
                  <a:srgbClr val="139AF0"/>
                </a:solidFill>
              </a:rPr>
              <a:t>Attraction &amp; Incentives</a:t>
            </a:r>
            <a:endParaRPr lang="en-US" sz="5000" b="1" kern="1200" dirty="0">
              <a:solidFill>
                <a:srgbClr val="139AF0"/>
              </a:solidFill>
              <a:latin typeface="+mj-lt"/>
              <a:ea typeface="+mj-ea"/>
              <a:cs typeface="+mj-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 Placeholder 8">
            <a:extLst>
              <a:ext uri="{FF2B5EF4-FFF2-40B4-BE49-F238E27FC236}">
                <a16:creationId xmlns:a16="http://schemas.microsoft.com/office/drawing/2014/main" id="{AED99357-A76A-4F97-B567-996369C9F9DC}"/>
              </a:ext>
            </a:extLst>
          </p:cNvPr>
          <p:cNvSpPr>
            <a:spLocks noGrp="1"/>
          </p:cNvSpPr>
          <p:nvPr>
            <p:ph type="body" idx="1"/>
          </p:nvPr>
        </p:nvSpPr>
        <p:spPr/>
        <p:txBody>
          <a:bodyPr/>
          <a:lstStyle/>
          <a:p>
            <a:endParaRPr lang="en-US" dirty="0"/>
          </a:p>
        </p:txBody>
      </p:sp>
      <p:pic>
        <p:nvPicPr>
          <p:cNvPr id="13" name="Picture 12">
            <a:extLst>
              <a:ext uri="{FF2B5EF4-FFF2-40B4-BE49-F238E27FC236}">
                <a16:creationId xmlns:a16="http://schemas.microsoft.com/office/drawing/2014/main" id="{5FDEC4A2-78BC-467E-AECB-A724423EB9B9}"/>
              </a:ext>
            </a:extLst>
          </p:cNvPr>
          <p:cNvPicPr>
            <a:picLocks noChangeAspect="1"/>
          </p:cNvPicPr>
          <p:nvPr/>
        </p:nvPicPr>
        <p:blipFill>
          <a:blip r:embed="rId2"/>
          <a:stretch>
            <a:fillRect/>
          </a:stretch>
        </p:blipFill>
        <p:spPr>
          <a:xfrm>
            <a:off x="7847545" y="2268537"/>
            <a:ext cx="3364607" cy="2959929"/>
          </a:xfrm>
          <a:prstGeom prst="rect">
            <a:avLst/>
          </a:prstGeom>
        </p:spPr>
      </p:pic>
    </p:spTree>
    <p:extLst>
      <p:ext uri="{BB962C8B-B14F-4D97-AF65-F5344CB8AC3E}">
        <p14:creationId xmlns:p14="http://schemas.microsoft.com/office/powerpoint/2010/main" val="1295335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6011F3-1491-4876-9933-CC9C22C7CB30}"/>
              </a:ext>
            </a:extLst>
          </p:cNvPr>
          <p:cNvSpPr/>
          <p:nvPr/>
        </p:nvSpPr>
        <p:spPr>
          <a:xfrm>
            <a:off x="391450" y="460917"/>
            <a:ext cx="5500480" cy="461665"/>
          </a:xfrm>
          <a:prstGeom prst="rect">
            <a:avLst/>
          </a:prstGeom>
        </p:spPr>
        <p:txBody>
          <a:bodyPr wrap="none">
            <a:spAutoFit/>
          </a:bodyPr>
          <a:lstStyle/>
          <a:p>
            <a:pPr fontAlgn="base">
              <a:spcBef>
                <a:spcPct val="0"/>
              </a:spcBef>
              <a:spcAft>
                <a:spcPct val="0"/>
              </a:spcAft>
            </a:pPr>
            <a:r>
              <a:rPr lang="en-US" sz="2400" b="1" dirty="0">
                <a:latin typeface="Calibri" panose="020F0502020204030204" pitchFamily="34" charset="0"/>
                <a:ea typeface="MS PGothic" pitchFamily="34" charset="-128"/>
              </a:rPr>
              <a:t>Context and key pillars for FDI promotion </a:t>
            </a:r>
          </a:p>
        </p:txBody>
      </p:sp>
      <p:sp>
        <p:nvSpPr>
          <p:cNvPr id="6" name="Text Placeholder 4">
            <a:extLst>
              <a:ext uri="{FF2B5EF4-FFF2-40B4-BE49-F238E27FC236}">
                <a16:creationId xmlns:a16="http://schemas.microsoft.com/office/drawing/2014/main" id="{D9752243-FF50-411F-8FBC-14AD72964FF2}"/>
              </a:ext>
            </a:extLst>
          </p:cNvPr>
          <p:cNvSpPr>
            <a:spLocks noGrp="1"/>
          </p:cNvSpPr>
          <p:nvPr>
            <p:ph type="body" sz="quarter" idx="13"/>
          </p:nvPr>
        </p:nvSpPr>
        <p:spPr>
          <a:xfrm>
            <a:off x="0" y="1623060"/>
            <a:ext cx="11620501" cy="4568283"/>
          </a:xfrm>
        </p:spPr>
        <p:txBody>
          <a:bodyPr>
            <a:normAutofit/>
          </a:bodyPr>
          <a:lstStyle/>
          <a:p>
            <a:pPr lvl="1" algn="just">
              <a:lnSpc>
                <a:spcPct val="80000"/>
              </a:lnSpc>
              <a:spcBef>
                <a:spcPts val="1800"/>
              </a:spcBef>
              <a:buClr>
                <a:schemeClr val="accent6"/>
              </a:buClr>
              <a:buFont typeface="Wingdings" panose="05000000000000000000" pitchFamily="2" charset="2"/>
              <a:buChar char="Ø"/>
              <a:defRPr/>
            </a:pPr>
            <a:r>
              <a:rPr lang="en-US" sz="1600" b="1" dirty="0">
                <a:solidFill>
                  <a:schemeClr val="tx1">
                    <a:lumMod val="90000"/>
                    <a:lumOff val="10000"/>
                  </a:schemeClr>
                </a:solidFill>
                <a:latin typeface="Calibri" panose="020F0502020204030204" pitchFamily="34" charset="0"/>
                <a:cs typeface="Calibri" panose="020F0502020204030204" pitchFamily="34" charset="0"/>
              </a:rPr>
              <a:t>The success of investment promotion endeavors rests substantially on the strength of a country’s value proposition. </a:t>
            </a:r>
            <a:r>
              <a:rPr lang="en-US" sz="1600" dirty="0">
                <a:solidFill>
                  <a:schemeClr val="tx1">
                    <a:lumMod val="90000"/>
                    <a:lumOff val="10000"/>
                  </a:schemeClr>
                </a:solidFill>
                <a:latin typeface="Calibri" panose="020F0502020204030204" pitchFamily="34" charset="0"/>
                <a:cs typeface="Calibri" panose="020F0502020204030204" pitchFamily="34" charset="0"/>
              </a:rPr>
              <a:t>The value proposition is a function, inter alia, of a country’s investment policy. </a:t>
            </a:r>
          </a:p>
          <a:p>
            <a:pPr lvl="1" algn="just">
              <a:lnSpc>
                <a:spcPct val="80000"/>
              </a:lnSpc>
              <a:spcBef>
                <a:spcPts val="1800"/>
              </a:spcBef>
              <a:buClr>
                <a:schemeClr val="accent6"/>
              </a:buClr>
              <a:buFont typeface="Wingdings" panose="05000000000000000000" pitchFamily="2" charset="2"/>
              <a:buChar char="Ø"/>
              <a:defRPr/>
            </a:pPr>
            <a:r>
              <a:rPr lang="en-US" sz="1600" b="1" dirty="0">
                <a:solidFill>
                  <a:schemeClr val="tx1">
                    <a:lumMod val="90000"/>
                    <a:lumOff val="10000"/>
                  </a:schemeClr>
                </a:solidFill>
                <a:latin typeface="Calibri" panose="020F0502020204030204" pitchFamily="34" charset="0"/>
                <a:cs typeface="Calibri" panose="020F0502020204030204" pitchFamily="34" charset="0"/>
              </a:rPr>
              <a:t>The main agency for investment promotion is the Investment Promotion Agency (IPA). </a:t>
            </a:r>
            <a:r>
              <a:rPr lang="en-US" sz="1600" dirty="0">
                <a:solidFill>
                  <a:schemeClr val="tx1">
                    <a:lumMod val="90000"/>
                    <a:lumOff val="10000"/>
                  </a:schemeClr>
                </a:solidFill>
                <a:latin typeface="Calibri" panose="020F0502020204030204" pitchFamily="34" charset="0"/>
                <a:cs typeface="Calibri" panose="020F0502020204030204" pitchFamily="34" charset="0"/>
              </a:rPr>
              <a:t>The IPA is a key instrument used by governments along the investment </a:t>
            </a:r>
            <a:r>
              <a:rPr lang="en-US" sz="1600" dirty="0" err="1">
                <a:solidFill>
                  <a:schemeClr val="tx1">
                    <a:lumMod val="90000"/>
                    <a:lumOff val="10000"/>
                  </a:schemeClr>
                </a:solidFill>
                <a:latin typeface="Calibri" panose="020F0502020204030204" pitchFamily="34" charset="0"/>
                <a:cs typeface="Calibri" panose="020F0502020204030204" pitchFamily="34" charset="0"/>
              </a:rPr>
              <a:t>lifecyle</a:t>
            </a:r>
            <a:r>
              <a:rPr lang="en-US" sz="1600" dirty="0">
                <a:solidFill>
                  <a:schemeClr val="tx1">
                    <a:lumMod val="90000"/>
                    <a:lumOff val="10000"/>
                  </a:schemeClr>
                </a:solidFill>
                <a:latin typeface="Calibri" panose="020F0502020204030204" pitchFamily="34" charset="0"/>
                <a:cs typeface="Calibri" panose="020F0502020204030204" pitchFamily="34" charset="0"/>
              </a:rPr>
              <a:t> to achieve their goals of attracting, retaining and expanding FDI. </a:t>
            </a:r>
          </a:p>
          <a:p>
            <a:pPr lvl="1" algn="just">
              <a:lnSpc>
                <a:spcPct val="80000"/>
              </a:lnSpc>
              <a:spcBef>
                <a:spcPts val="1800"/>
              </a:spcBef>
              <a:buClr>
                <a:schemeClr val="accent6"/>
              </a:buClr>
              <a:buFont typeface="Wingdings" panose="05000000000000000000" pitchFamily="2" charset="2"/>
              <a:buChar char="Ø"/>
              <a:defRPr/>
            </a:pPr>
            <a:r>
              <a:rPr lang="en-US" sz="1600" b="1" dirty="0">
                <a:solidFill>
                  <a:schemeClr val="tx1">
                    <a:lumMod val="90000"/>
                    <a:lumOff val="10000"/>
                  </a:schemeClr>
                </a:solidFill>
                <a:latin typeface="Calibri" panose="020F0502020204030204" pitchFamily="34" charset="0"/>
                <a:cs typeface="Calibri" panose="020F0502020204030204" pitchFamily="34" charset="0"/>
              </a:rPr>
              <a:t>An Investment Vision may facilitate the investment attraction in the key desired sectors (incl KPIs). </a:t>
            </a:r>
            <a:endParaRPr lang="en-US" sz="1600" dirty="0">
              <a:solidFill>
                <a:schemeClr val="tx1">
                  <a:lumMod val="90000"/>
                  <a:lumOff val="10000"/>
                </a:schemeClr>
              </a:solidFill>
              <a:latin typeface="Calibri" panose="020F0502020204030204" pitchFamily="34" charset="0"/>
              <a:cs typeface="Calibri" panose="020F0502020204030204" pitchFamily="34" charset="0"/>
            </a:endParaRPr>
          </a:p>
          <a:p>
            <a:pPr marL="457200" lvl="1" indent="0" algn="just">
              <a:lnSpc>
                <a:spcPct val="80000"/>
              </a:lnSpc>
              <a:buClr>
                <a:srgbClr val="002060"/>
              </a:buClr>
              <a:defRPr/>
            </a:pPr>
            <a:endParaRPr lang="en-US" dirty="0">
              <a:solidFill>
                <a:srgbClr val="002060"/>
              </a:solidFill>
              <a:latin typeface="Calibri" panose="020F0502020204030204" pitchFamily="34" charset="0"/>
              <a:cs typeface="Calibri" panose="020F0502020204030204" pitchFamily="34" charset="0"/>
            </a:endParaRPr>
          </a:p>
          <a:p>
            <a:pPr marL="457200" lvl="1" indent="0" algn="just">
              <a:lnSpc>
                <a:spcPct val="80000"/>
              </a:lnSpc>
              <a:buClr>
                <a:srgbClr val="002060"/>
              </a:buClr>
              <a:defRPr/>
            </a:pPr>
            <a:endParaRPr lang="en-US" sz="2000" b="1" dirty="0">
              <a:solidFill>
                <a:srgbClr val="00206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FD12A47-E4A8-4E9B-A26C-609AD5BA9DB6}"/>
              </a:ext>
            </a:extLst>
          </p:cNvPr>
          <p:cNvPicPr>
            <a:picLocks noChangeAspect="1"/>
          </p:cNvPicPr>
          <p:nvPr/>
        </p:nvPicPr>
        <p:blipFill>
          <a:blip r:embed="rId3"/>
          <a:stretch>
            <a:fillRect/>
          </a:stretch>
        </p:blipFill>
        <p:spPr>
          <a:xfrm>
            <a:off x="391450" y="3605153"/>
            <a:ext cx="5044088" cy="2713862"/>
          </a:xfrm>
          <a:prstGeom prst="rect">
            <a:avLst/>
          </a:prstGeom>
        </p:spPr>
      </p:pic>
      <p:sp>
        <p:nvSpPr>
          <p:cNvPr id="2" name="TextBox 1">
            <a:extLst>
              <a:ext uri="{FF2B5EF4-FFF2-40B4-BE49-F238E27FC236}">
                <a16:creationId xmlns:a16="http://schemas.microsoft.com/office/drawing/2014/main" id="{FB3B16A1-4EF0-47BC-BDEA-534364C212C5}"/>
              </a:ext>
            </a:extLst>
          </p:cNvPr>
          <p:cNvSpPr txBox="1"/>
          <p:nvPr/>
        </p:nvSpPr>
        <p:spPr>
          <a:xfrm>
            <a:off x="5696930" y="3623256"/>
            <a:ext cx="6103620" cy="2677656"/>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400" dirty="0">
                <a:latin typeface="Calibri  "/>
              </a:rPr>
              <a:t>Pillar 1: </a:t>
            </a:r>
            <a:r>
              <a:rPr lang="en-US" sz="1400" b="1" dirty="0">
                <a:effectLst/>
                <a:latin typeface="Calibri  "/>
                <a:ea typeface="Calibri" panose="020F0502020204030204" pitchFamily="34" charset="0"/>
              </a:rPr>
              <a:t>Strategic planning for investment promotion. </a:t>
            </a:r>
            <a:r>
              <a:rPr lang="en-US" sz="1400" dirty="0">
                <a:latin typeface="Calibri  "/>
                <a:ea typeface="Calibri" panose="020F0502020204030204" pitchFamily="34" charset="0"/>
              </a:rPr>
              <a:t>D</a:t>
            </a:r>
            <a:r>
              <a:rPr lang="en-US" sz="1400" dirty="0">
                <a:effectLst/>
                <a:latin typeface="Calibri  "/>
                <a:ea typeface="Calibri" panose="020F0502020204030204" pitchFamily="34" charset="0"/>
              </a:rPr>
              <a:t>esign or upgrade strategies to attract, retain, and grow investment; cascading from the national development strategy, to an FDI strategy. </a:t>
            </a:r>
          </a:p>
          <a:p>
            <a:endParaRPr lang="en-US" sz="1400" dirty="0">
              <a:effectLst/>
              <a:latin typeface="Calibri  "/>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Calibri  "/>
              </a:rPr>
              <a:t>Pillar 2: </a:t>
            </a:r>
            <a:r>
              <a:rPr lang="en-US" sz="1400" b="1" dirty="0">
                <a:effectLst/>
                <a:latin typeface="Calibri  "/>
                <a:ea typeface="Calibri" panose="020F0502020204030204" pitchFamily="34" charset="0"/>
                <a:cs typeface="Calibri" panose="020F0502020204030204" pitchFamily="34" charset="0"/>
              </a:rPr>
              <a:t>Institutional framework development/strengthening.</a:t>
            </a:r>
            <a:r>
              <a:rPr lang="en-US" sz="1400" dirty="0">
                <a:effectLst/>
                <a:latin typeface="Calibri  "/>
                <a:ea typeface="Calibri" panose="020F0502020204030204" pitchFamily="34" charset="0"/>
                <a:cs typeface="Calibri" panose="020F0502020204030204" pitchFamily="34" charset="0"/>
              </a:rPr>
              <a:t> Put in place or upgrade the institutional arrangements for investment promotion, incl the legal mandate, institutional capacity building, and institutional collaboration mechanisms.</a:t>
            </a:r>
            <a:endParaRPr lang="en-US" sz="1400" dirty="0">
              <a:effectLst/>
              <a:latin typeface="Calibri  "/>
              <a:ea typeface="Calibri" panose="020F0502020204030204" pitchFamily="34" charset="0"/>
              <a:cs typeface="Arial" panose="020B0604020202020204" pitchFamily="34" charset="0"/>
            </a:endParaRPr>
          </a:p>
          <a:p>
            <a:endParaRPr lang="en-US" sz="1400" dirty="0">
              <a:effectLst/>
              <a:latin typeface="Calibri  "/>
            </a:endParaRPr>
          </a:p>
          <a:p>
            <a:pPr marL="285750" indent="-285750">
              <a:buFont typeface="Arial" panose="020B0604020202020204" pitchFamily="34" charset="0"/>
              <a:buChar char="•"/>
            </a:pPr>
            <a:r>
              <a:rPr lang="en-US" sz="1400" dirty="0">
                <a:effectLst/>
                <a:latin typeface="Calibri  "/>
              </a:rPr>
              <a:t>Pillar 3: </a:t>
            </a:r>
            <a:r>
              <a:rPr lang="en-US" sz="1400" b="1" dirty="0">
                <a:effectLst/>
                <a:latin typeface="Calibri  "/>
                <a:ea typeface="Calibri" panose="020F0502020204030204" pitchFamily="34" charset="0"/>
              </a:rPr>
              <a:t>Improvement of investor services.</a:t>
            </a:r>
            <a:r>
              <a:rPr lang="en-US" sz="1400" dirty="0">
                <a:effectLst/>
                <a:latin typeface="Calibri  "/>
                <a:ea typeface="Calibri" panose="020F0502020204030204" pitchFamily="34" charset="0"/>
              </a:rPr>
              <a:t> The type and delivery of effective marketing, information, assistance and advocacy services throughout the investment cycle by (sub)national IPAs.</a:t>
            </a:r>
            <a:endParaRPr lang="en-US" sz="1400" dirty="0">
              <a:latin typeface="Calibri  "/>
            </a:endParaRPr>
          </a:p>
        </p:txBody>
      </p:sp>
    </p:spTree>
    <p:extLst>
      <p:ext uri="{BB962C8B-B14F-4D97-AF65-F5344CB8AC3E}">
        <p14:creationId xmlns:p14="http://schemas.microsoft.com/office/powerpoint/2010/main" val="81164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b="1" kern="1200" dirty="0">
                <a:solidFill>
                  <a:srgbClr val="139AF0"/>
                </a:solidFill>
                <a:latin typeface="+mj-lt"/>
                <a:ea typeface="+mj-ea"/>
                <a:cs typeface="+mj-cs"/>
              </a:rPr>
              <a:t>1. Background</a:t>
            </a:r>
          </a:p>
        </p:txBody>
      </p:sp>
      <p:sp>
        <p:nvSpPr>
          <p:cNvPr id="6" name="Text Placeholder 5">
            <a:extLst>
              <a:ext uri="{FF2B5EF4-FFF2-40B4-BE49-F238E27FC236}">
                <a16:creationId xmlns:a16="http://schemas.microsoft.com/office/drawing/2014/main" id="{36B68128-07A4-4A0F-A0C1-93EA481F6CAD}"/>
              </a:ext>
            </a:extLst>
          </p:cNvPr>
          <p:cNvSpPr>
            <a:spLocks noGrp="1"/>
          </p:cNvSpPr>
          <p:nvPr>
            <p:ph type="body" idx="1"/>
          </p:nvPr>
        </p:nvSpPr>
        <p:spPr>
          <a:xfrm>
            <a:off x="6768548" y="1687482"/>
            <a:ext cx="4562198" cy="3632666"/>
          </a:xfrm>
          <a:solidFill>
            <a:schemeClr val="bg1">
              <a:lumMod val="95000"/>
            </a:schemeClr>
          </a:solidFill>
        </p:spPr>
        <p:txBody>
          <a:bodyPr vert="horz" lIns="91440" tIns="45720" rIns="91440" bIns="45720" rtlCol="0" anchor="ctr">
            <a:normAutofit/>
          </a:bodyPr>
          <a:lstStyle/>
          <a:p>
            <a:pPr marL="57150" algn="just">
              <a:spcAft>
                <a:spcPts val="300"/>
              </a:spcAft>
              <a:buClr>
                <a:srgbClr val="002060"/>
              </a:buClr>
              <a:defRPr/>
            </a:pPr>
            <a:r>
              <a:rPr lang="en-US" sz="2400" u="sng" dirty="0">
                <a:solidFill>
                  <a:srgbClr val="002060"/>
                </a:solidFill>
                <a:latin typeface="Calibri" panose="020F0502020204030204" pitchFamily="34" charset="0"/>
                <a:ea typeface="MS PGothic" panose="020B0600070205080204" pitchFamily="34" charset="-128"/>
                <a:cs typeface="Arial" panose="020B0604020202020204" pitchFamily="34" charset="0"/>
              </a:rPr>
              <a:t>What is the IRM?</a:t>
            </a:r>
          </a:p>
          <a:p>
            <a:endParaRPr lang="en-US" sz="24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a:spcAft>
                <a:spcPts val="600"/>
              </a:spcAft>
            </a:pPr>
            <a:fld id="{B439F95D-CD6C-461B-AC55-2EEF1AD0C511}" type="slidenum">
              <a:rPr lang="en-US" smtClean="0"/>
              <a:pPr>
                <a:spcAft>
                  <a:spcPts val="600"/>
                </a:spcAft>
              </a:pPr>
              <a:t>3</a:t>
            </a:fld>
            <a:endParaRPr lang="en-US"/>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759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6011F3-1491-4876-9933-CC9C22C7CB30}"/>
              </a:ext>
            </a:extLst>
          </p:cNvPr>
          <p:cNvSpPr/>
          <p:nvPr/>
        </p:nvSpPr>
        <p:spPr>
          <a:xfrm>
            <a:off x="391450" y="460917"/>
            <a:ext cx="10500503" cy="461665"/>
          </a:xfrm>
          <a:prstGeom prst="rect">
            <a:avLst/>
          </a:prstGeom>
        </p:spPr>
        <p:txBody>
          <a:bodyPr wrap="none">
            <a:spAutoFit/>
          </a:bodyPr>
          <a:lstStyle/>
          <a:p>
            <a:pPr fontAlgn="base">
              <a:spcBef>
                <a:spcPct val="0"/>
              </a:spcBef>
              <a:spcAft>
                <a:spcPct val="0"/>
              </a:spcAft>
            </a:pPr>
            <a:r>
              <a:rPr lang="en-US" sz="2400" b="1" dirty="0">
                <a:latin typeface="Calibri" panose="020F0502020204030204" pitchFamily="34" charset="0"/>
                <a:ea typeface="MS PGothic" pitchFamily="34" charset="-128"/>
              </a:rPr>
              <a:t>Strategic focus, governance and capacity for investment promotion in Uganda </a:t>
            </a:r>
          </a:p>
        </p:txBody>
      </p:sp>
      <p:sp>
        <p:nvSpPr>
          <p:cNvPr id="6" name="Text Placeholder 4">
            <a:extLst>
              <a:ext uri="{FF2B5EF4-FFF2-40B4-BE49-F238E27FC236}">
                <a16:creationId xmlns:a16="http://schemas.microsoft.com/office/drawing/2014/main" id="{D9752243-FF50-411F-8FBC-14AD72964FF2}"/>
              </a:ext>
            </a:extLst>
          </p:cNvPr>
          <p:cNvSpPr>
            <a:spLocks noGrp="1"/>
          </p:cNvSpPr>
          <p:nvPr>
            <p:ph type="body" sz="quarter" idx="13"/>
          </p:nvPr>
        </p:nvSpPr>
        <p:spPr>
          <a:xfrm>
            <a:off x="83820" y="1440330"/>
            <a:ext cx="11605260" cy="5090010"/>
          </a:xfrm>
        </p:spPr>
        <p:txBody>
          <a:bodyPr>
            <a:noAutofit/>
          </a:bodyPr>
          <a:lstStyle/>
          <a:p>
            <a:pPr marL="800100" lvl="1" indent="-342900" algn="just">
              <a:buClr>
                <a:schemeClr val="accent6"/>
              </a:buClr>
              <a:buFont typeface="Wingdings" panose="05000000000000000000" pitchFamily="2" charset="2"/>
              <a:buChar char="Ø"/>
              <a:defRPr/>
            </a:pPr>
            <a:r>
              <a:rPr lang="en-US" sz="1600" b="1" dirty="0">
                <a:solidFill>
                  <a:srgbClr val="002060"/>
                </a:solidFill>
                <a:latin typeface="Calibri" panose="020F0502020204030204" pitchFamily="34" charset="0"/>
                <a:cs typeface="Calibri" panose="020F0502020204030204" pitchFamily="34" charset="0"/>
              </a:rPr>
              <a:t>Uganda under the Investment Act has a list of ‘’priority sectors’’. </a:t>
            </a:r>
            <a:r>
              <a:rPr lang="en-US" sz="1600" dirty="0">
                <a:solidFill>
                  <a:srgbClr val="002060"/>
                </a:solidFill>
                <a:latin typeface="Calibri" panose="020F0502020204030204" pitchFamily="34" charset="0"/>
                <a:cs typeface="Calibri" panose="020F0502020204030204" pitchFamily="34" charset="0"/>
              </a:rPr>
              <a:t>Indeed, under the Schedule 2 of the Act 26 sectors such as agriculture, tourism, or even telecommunication as sectors the government wants to put forward to for investment attraction. </a:t>
            </a:r>
          </a:p>
          <a:p>
            <a:pPr marL="1657350" lvl="3" indent="-342900" algn="jus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Priority sectors should be really targeted (incl sub-sectors) and coherent among information sources.</a:t>
            </a:r>
          </a:p>
          <a:p>
            <a:pPr marL="1657350" lvl="3" indent="-342900" algn="jus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Priority sectors should be easily available on IPA’s website to increase the chance of investment in the desire sectors. </a:t>
            </a:r>
          </a:p>
          <a:p>
            <a:pPr marL="1657350" lvl="3" indent="-342900" algn="just">
              <a:spcAft>
                <a:spcPts val="1200"/>
              </a:spcAf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Project-promotion is risky and often unsuccessful. </a:t>
            </a:r>
            <a:endParaRPr lang="en-US" sz="1600" dirty="0">
              <a:solidFill>
                <a:srgbClr val="002060"/>
              </a:solidFill>
              <a:latin typeface="Calibri" panose="020F0502020204030204" pitchFamily="34" charset="0"/>
              <a:cs typeface="Calibri" panose="020F0502020204030204" pitchFamily="34" charset="0"/>
            </a:endParaRPr>
          </a:p>
          <a:p>
            <a:pPr marL="800100" lvl="1" indent="-342900" algn="just">
              <a:spcAft>
                <a:spcPts val="0"/>
              </a:spcAft>
              <a:buClr>
                <a:schemeClr val="accent6"/>
              </a:buClr>
              <a:buFont typeface="Wingdings" panose="05000000000000000000" pitchFamily="2" charset="2"/>
              <a:buChar char="Ø"/>
              <a:defRPr/>
            </a:pPr>
            <a:r>
              <a:rPr lang="en-US" sz="1600" b="1" dirty="0">
                <a:solidFill>
                  <a:srgbClr val="002060"/>
                </a:solidFill>
                <a:latin typeface="Calibri" panose="020F0502020204030204" pitchFamily="34" charset="0"/>
                <a:cs typeface="Calibri" panose="020F0502020204030204" pitchFamily="34" charset="0"/>
              </a:rPr>
              <a:t>Uganda Investment Authority (UIA) is at the center of the institutional arrangement for investment. </a:t>
            </a:r>
            <a:r>
              <a:rPr lang="en-US" sz="1600" dirty="0">
                <a:solidFill>
                  <a:srgbClr val="002060"/>
                </a:solidFill>
                <a:latin typeface="Calibri" panose="020F0502020204030204" pitchFamily="34" charset="0"/>
                <a:cs typeface="Calibri" panose="020F0502020204030204" pitchFamily="34" charset="0"/>
              </a:rPr>
              <a:t>As the IPA, it should have a very close relationship with incoming foreign investors and primarily focus on attraction and retention. Current challenges: </a:t>
            </a:r>
          </a:p>
          <a:p>
            <a:pPr marL="1657350" lvl="3" indent="-342900" algn="just">
              <a:spcAft>
                <a:spcPts val="0"/>
              </a:spcAf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UIA lacks financial resources and empowerment to effectively facilitate investment</a:t>
            </a:r>
          </a:p>
          <a:p>
            <a:pPr marL="1657350" lvl="3" indent="-342900" algn="just">
              <a:spcAft>
                <a:spcPts val="600"/>
              </a:spcAf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UIA’s mainly issues business licenses which takes up most of available staff time =&gt; very limited pro-active FDI facilitation.</a:t>
            </a:r>
          </a:p>
          <a:p>
            <a:pPr marL="800100" lvl="1" indent="-342900" algn="just">
              <a:spcAft>
                <a:spcPts val="0"/>
              </a:spcAft>
              <a:buClr>
                <a:schemeClr val="accent6"/>
              </a:buClr>
              <a:buFont typeface="Arial" panose="020B0604020202020204" pitchFamily="34" charset="0"/>
              <a:buChar char="•"/>
              <a:defRPr/>
            </a:pPr>
            <a:r>
              <a:rPr lang="en-US" sz="1600" b="1" dirty="0">
                <a:solidFill>
                  <a:srgbClr val="002060"/>
                </a:solidFill>
                <a:latin typeface="Calibri" panose="020F0502020204030204" pitchFamily="34" charset="0"/>
                <a:cs typeface="Calibri" panose="020F0502020204030204" pitchFamily="34" charset="0"/>
              </a:rPr>
              <a:t>UIA offers all core investor services </a:t>
            </a:r>
            <a:r>
              <a:rPr lang="en-US" sz="1600" dirty="0">
                <a:solidFill>
                  <a:srgbClr val="002060"/>
                </a:solidFill>
                <a:latin typeface="Calibri" panose="020F0502020204030204" pitchFamily="34" charset="0"/>
                <a:cs typeface="Calibri" panose="020F0502020204030204" pitchFamily="34" charset="0"/>
              </a:rPr>
              <a:t>as per its website and Investment Act. Although service delivery considerably improved recently, limitations remain especially regarding (DFID 2020): </a:t>
            </a:r>
            <a:endParaRPr lang="en-US" sz="1400" dirty="0">
              <a:solidFill>
                <a:srgbClr val="002060"/>
              </a:solidFill>
              <a:latin typeface="Calibri" panose="020F0502020204030204" pitchFamily="34" charset="0"/>
              <a:cs typeface="Calibri" panose="020F0502020204030204" pitchFamily="34" charset="0"/>
            </a:endParaRPr>
          </a:p>
          <a:p>
            <a:pPr marL="1657350" lvl="3" indent="-342900" algn="just">
              <a:spcAft>
                <a:spcPts val="0"/>
              </a:spcAf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Proactive identification of pipeline and ‘quick wins’</a:t>
            </a:r>
          </a:p>
          <a:p>
            <a:pPr marL="1657350" lvl="3" indent="-342900" algn="just">
              <a:spcAft>
                <a:spcPts val="0"/>
              </a:spcAf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Quality of external outreach (mass emails are sent with a response rate close to 0%)</a:t>
            </a:r>
          </a:p>
          <a:p>
            <a:pPr marL="1657350" lvl="3" indent="-342900" algn="just">
              <a:spcAft>
                <a:spcPts val="1200"/>
              </a:spcAft>
              <a:buClr>
                <a:schemeClr val="accent6"/>
              </a:buClr>
              <a:buFont typeface="Arial" panose="020B0604020202020204" pitchFamily="34" charset="0"/>
              <a:buChar char="•"/>
              <a:defRPr/>
            </a:pPr>
            <a:r>
              <a:rPr lang="en-US" sz="1400" dirty="0">
                <a:solidFill>
                  <a:srgbClr val="002060"/>
                </a:solidFill>
                <a:latin typeface="Calibri" panose="020F0502020204030204" pitchFamily="34" charset="0"/>
                <a:cs typeface="Calibri" panose="020F0502020204030204" pitchFamily="34" charset="0"/>
              </a:rPr>
              <a:t>Effective monitoring of investment projects after investment license has been granted. </a:t>
            </a:r>
            <a:endParaRPr lang="en-US" sz="1600" dirty="0">
              <a:solidFill>
                <a:srgbClr val="002060"/>
              </a:solidFill>
              <a:latin typeface="Calibri" panose="020F0502020204030204" pitchFamily="34" charset="0"/>
              <a:cs typeface="Calibri" panose="020F0502020204030204" pitchFamily="34" charset="0"/>
            </a:endParaRPr>
          </a:p>
          <a:p>
            <a:pPr marL="800100" lvl="1" indent="-342900" algn="just">
              <a:spcAft>
                <a:spcPts val="1200"/>
              </a:spcAft>
              <a:buClr>
                <a:schemeClr val="accent6"/>
              </a:buClr>
              <a:buFont typeface="Wingdings" panose="05000000000000000000" pitchFamily="2" charset="2"/>
              <a:buChar char="Ø"/>
              <a:defRPr/>
            </a:pPr>
            <a:r>
              <a:rPr lang="en-US" sz="1600" b="1" dirty="0">
                <a:solidFill>
                  <a:srgbClr val="002060"/>
                </a:solidFill>
                <a:latin typeface="Calibri" panose="020F0502020204030204" pitchFamily="34" charset="0"/>
                <a:cs typeface="Calibri" panose="020F0502020204030204" pitchFamily="34" charset="0"/>
              </a:rPr>
              <a:t>An IPA should not be overburdened with regulatory functions. </a:t>
            </a:r>
            <a:r>
              <a:rPr lang="en-US" sz="1600" dirty="0">
                <a:solidFill>
                  <a:srgbClr val="002060"/>
                </a:solidFill>
                <a:latin typeface="Calibri" panose="020F0502020204030204" pitchFamily="34" charset="0"/>
                <a:cs typeface="Calibri" panose="020F0502020204030204" pitchFamily="34" charset="0"/>
              </a:rPr>
              <a:t>With its mandate to operate the OSS and approve investments and incentives, UIA’s resources and personnel is very strained. It further “blur the lines” for investors as to what the primary role of the agency is and creates conflict of interests.  </a:t>
            </a:r>
          </a:p>
          <a:p>
            <a:pPr marL="800100" lvl="1" indent="-342900" algn="just">
              <a:spcAft>
                <a:spcPts val="1200"/>
              </a:spcAft>
              <a:buClr>
                <a:schemeClr val="accent6"/>
              </a:buClr>
              <a:buFont typeface="Wingdings" panose="05000000000000000000" pitchFamily="2" charset="2"/>
              <a:buChar char="Ø"/>
              <a:defRPr/>
            </a:pPr>
            <a:r>
              <a:rPr lang="en-US" sz="1600" dirty="0">
                <a:solidFill>
                  <a:srgbClr val="002060"/>
                </a:solidFill>
                <a:latin typeface="Calibri" panose="020F0502020204030204" pitchFamily="34" charset="0"/>
                <a:cs typeface="Calibri" panose="020F0502020204030204" pitchFamily="34" charset="0"/>
              </a:rPr>
              <a:t>Leadership and governance at UIA has been rather unstable in recent years. </a:t>
            </a:r>
          </a:p>
          <a:p>
            <a:pPr marL="457200" lvl="1" indent="0" algn="just">
              <a:spcAft>
                <a:spcPts val="1200"/>
              </a:spcAft>
              <a:buClr>
                <a:srgbClr val="002060"/>
              </a:buClr>
              <a:defRPr/>
            </a:pPr>
            <a:endParaRPr lang="en-US" sz="1600" dirty="0">
              <a:solidFill>
                <a:srgbClr val="002060"/>
              </a:solidFill>
              <a:latin typeface="Calibri" panose="020F0502020204030204" pitchFamily="34" charset="0"/>
              <a:cs typeface="Calibri" panose="020F0502020204030204" pitchFamily="34" charset="0"/>
            </a:endParaRPr>
          </a:p>
          <a:p>
            <a:pPr lvl="1" algn="just">
              <a:buClr>
                <a:srgbClr val="002060"/>
              </a:buClr>
              <a:buFont typeface="Wingdings" panose="05000000000000000000" pitchFamily="2" charset="2"/>
              <a:buChar char="Ø"/>
              <a:defRPr/>
            </a:pPr>
            <a:endParaRPr lang="en-GB" sz="2000"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D916E8B-8330-46B8-8105-9019A3794E55}"/>
              </a:ext>
            </a:extLst>
          </p:cNvPr>
          <p:cNvPicPr>
            <a:picLocks noChangeAspect="1"/>
          </p:cNvPicPr>
          <p:nvPr/>
        </p:nvPicPr>
        <p:blipFill>
          <a:blip r:embed="rId3"/>
          <a:stretch>
            <a:fillRect/>
          </a:stretch>
        </p:blipFill>
        <p:spPr>
          <a:xfrm>
            <a:off x="9803764" y="6116622"/>
            <a:ext cx="2075129" cy="511803"/>
          </a:xfrm>
          <a:prstGeom prst="rect">
            <a:avLst/>
          </a:prstGeom>
        </p:spPr>
      </p:pic>
    </p:spTree>
    <p:extLst>
      <p:ext uri="{BB962C8B-B14F-4D97-AF65-F5344CB8AC3E}">
        <p14:creationId xmlns:p14="http://schemas.microsoft.com/office/powerpoint/2010/main" val="551168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4F25ED-B493-4256-B81F-3AA5E434016F}"/>
              </a:ext>
            </a:extLst>
          </p:cNvPr>
          <p:cNvSpPr txBox="1">
            <a:spLocks/>
          </p:cNvSpPr>
          <p:nvPr/>
        </p:nvSpPr>
        <p:spPr bwMode="auto">
          <a:xfrm>
            <a:off x="510522" y="431887"/>
            <a:ext cx="8462029"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200" b="0" i="0" cap="all">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eaLnBrk="1" hangingPunct="1"/>
            <a:r>
              <a:rPr lang="en-US" sz="2400" b="1" kern="1200" cap="none" dirty="0">
                <a:latin typeface="Calibri" panose="020F0502020204030204" pitchFamily="34" charset="0"/>
                <a:cs typeface="+mn-cs"/>
              </a:rPr>
              <a:t>Importance of all-round investors services</a:t>
            </a:r>
          </a:p>
        </p:txBody>
      </p:sp>
      <p:sp>
        <p:nvSpPr>
          <p:cNvPr id="24" name="Rectangle 23">
            <a:extLst>
              <a:ext uri="{FF2B5EF4-FFF2-40B4-BE49-F238E27FC236}">
                <a16:creationId xmlns:a16="http://schemas.microsoft.com/office/drawing/2014/main" id="{024F1813-AC82-4F1F-9AB1-57A74ECD34CC}"/>
              </a:ext>
            </a:extLst>
          </p:cNvPr>
          <p:cNvSpPr/>
          <p:nvPr/>
        </p:nvSpPr>
        <p:spPr>
          <a:xfrm>
            <a:off x="510522" y="1426205"/>
            <a:ext cx="11125218" cy="2208310"/>
          </a:xfrm>
          <a:prstGeom prst="rect">
            <a:avLst/>
          </a:prstGeom>
        </p:spPr>
        <p:txBody>
          <a:bodyPr wrap="square">
            <a:noAutofit/>
          </a:bodyPr>
          <a:lstStyle/>
          <a:p>
            <a:pPr marL="342900" indent="-342900">
              <a:spcBef>
                <a:spcPts val="1200"/>
              </a:spcBef>
              <a:buClr>
                <a:schemeClr val="accent6"/>
              </a:buClr>
              <a:buFont typeface="Wingdings" panose="05000000000000000000" pitchFamily="2" charset="2"/>
              <a:buChar char="Ø"/>
              <a:defRPr/>
            </a:pPr>
            <a:r>
              <a:rPr lang="en-US" sz="1600" kern="0" dirty="0">
                <a:solidFill>
                  <a:srgbClr val="002060"/>
                </a:solidFill>
                <a:latin typeface="Calibri" panose="020F0502020204030204"/>
              </a:rPr>
              <a:t>The Comprehensive Investment Services Framework enables IPAs to assess its service delivery tailored to investor needs at different phases of the investment cycle. As IPAs evolve, they deliver more sophisticated services. </a:t>
            </a:r>
          </a:p>
          <a:p>
            <a:pPr marL="342900" indent="-342900">
              <a:spcBef>
                <a:spcPts val="1200"/>
              </a:spcBef>
              <a:buClr>
                <a:schemeClr val="accent6"/>
              </a:buClr>
              <a:buFont typeface="Wingdings" panose="05000000000000000000" pitchFamily="2" charset="2"/>
              <a:buChar char="Ø"/>
              <a:defRPr/>
            </a:pPr>
            <a:r>
              <a:rPr lang="en-US" sz="1600" kern="0" dirty="0">
                <a:solidFill>
                  <a:srgbClr val="002060"/>
                </a:solidFill>
                <a:latin typeface="Calibri" panose="020F0502020204030204"/>
              </a:rPr>
              <a:t>There is correlation between comprehensive and strong investor services delivery and increase in FDI inflow. </a:t>
            </a:r>
          </a:p>
          <a:p>
            <a:pPr marL="342900" lvl="0" indent="-342900">
              <a:spcBef>
                <a:spcPts val="1200"/>
              </a:spcBef>
              <a:buClr>
                <a:schemeClr val="accent6"/>
              </a:buClr>
              <a:buFont typeface="Wingdings" panose="05000000000000000000" pitchFamily="2" charset="2"/>
              <a:buChar char="Ø"/>
              <a:defRPr/>
            </a:pPr>
            <a:r>
              <a:rPr kumimoji="0" lang="en-US" sz="1600" b="0" i="0" u="none" strike="noStrike" kern="0" cap="none" spc="0" normalizeH="0" baseline="0" noProof="0" dirty="0">
                <a:ln>
                  <a:noFill/>
                </a:ln>
                <a:solidFill>
                  <a:srgbClr val="002060"/>
                </a:solidFill>
                <a:effectLst/>
                <a:uLnTx/>
                <a:uFillTx/>
                <a:latin typeface="Calibri" panose="020F0502020204030204"/>
                <a:ea typeface="+mn-ea"/>
                <a:cs typeface="+mn-cs"/>
              </a:rPr>
              <a:t>Overall, IPAs’ </a:t>
            </a:r>
            <a:r>
              <a:rPr kumimoji="0" lang="en-US" sz="1600" b="1" i="0" u="none" strike="noStrike" kern="0" cap="none" spc="0" normalizeH="0" baseline="0" noProof="0" dirty="0">
                <a:ln>
                  <a:noFill/>
                </a:ln>
                <a:solidFill>
                  <a:srgbClr val="002060"/>
                </a:solidFill>
                <a:effectLst/>
                <a:uLnTx/>
                <a:uFillTx/>
                <a:latin typeface="Calibri" panose="020F0502020204030204"/>
                <a:ea typeface="+mn-ea"/>
                <a:cs typeface="+mn-cs"/>
              </a:rPr>
              <a:t>aftercare and advocacy </a:t>
            </a:r>
            <a:r>
              <a:rPr lang="en-US" sz="1600" kern="0" dirty="0">
                <a:solidFill>
                  <a:srgbClr val="002060"/>
                </a:solidFill>
                <a:latin typeface="Calibri" panose="020F0502020204030204"/>
              </a:rPr>
              <a:t>services continue </a:t>
            </a:r>
            <a:r>
              <a:rPr kumimoji="0" lang="en-US" sz="1600" b="0" i="0" u="none" strike="noStrike" kern="0" cap="none" spc="0" normalizeH="0" baseline="0" noProof="0" dirty="0">
                <a:ln>
                  <a:noFill/>
                </a:ln>
                <a:solidFill>
                  <a:srgbClr val="002060"/>
                </a:solidFill>
                <a:effectLst/>
                <a:uLnTx/>
                <a:uFillTx/>
                <a:latin typeface="Calibri" panose="020F0502020204030204"/>
                <a:ea typeface="+mn-ea"/>
                <a:cs typeface="+mn-cs"/>
              </a:rPr>
              <a:t>to be the most valued by investor (left graph). </a:t>
            </a:r>
          </a:p>
          <a:p>
            <a:pPr marL="342900" lvl="0" indent="-342900">
              <a:spcBef>
                <a:spcPts val="1200"/>
              </a:spcBef>
              <a:buClr>
                <a:schemeClr val="accent6"/>
              </a:buClr>
              <a:buFont typeface="Wingdings" panose="05000000000000000000" pitchFamily="2" charset="2"/>
              <a:buChar char="Ø"/>
              <a:defRPr/>
            </a:pPr>
            <a:r>
              <a:rPr lang="en-US" sz="1600" kern="0" dirty="0">
                <a:solidFill>
                  <a:srgbClr val="002060"/>
                </a:solidFill>
                <a:latin typeface="Calibri" panose="020F0502020204030204"/>
              </a:rPr>
              <a:t>But IPAs’ services remain focused on earlier phases. Marketing </a:t>
            </a:r>
            <a:r>
              <a:rPr kumimoji="0" lang="en-US" sz="1600" b="0" i="0" u="none" strike="noStrike" kern="0" cap="none" spc="0" normalizeH="0" baseline="0" noProof="0" dirty="0">
                <a:ln>
                  <a:noFill/>
                </a:ln>
                <a:solidFill>
                  <a:srgbClr val="002060"/>
                </a:solidFill>
                <a:effectLst/>
                <a:uLnTx/>
                <a:uFillTx/>
                <a:latin typeface="Calibri" panose="020F0502020204030204"/>
                <a:ea typeface="+mn-ea"/>
                <a:cs typeface="+mn-cs"/>
              </a:rPr>
              <a:t>services at the attraction stage and information services at the entry and establishment stage are the two most commonly-offered services</a:t>
            </a:r>
          </a:p>
          <a:p>
            <a:pPr marL="342900" lvl="0" indent="-342900">
              <a:spcBef>
                <a:spcPts val="1200"/>
              </a:spcBef>
              <a:buClr>
                <a:schemeClr val="accent6"/>
              </a:buClr>
              <a:buFont typeface="Wingdings" panose="05000000000000000000" pitchFamily="2" charset="2"/>
              <a:buChar char="Ø"/>
              <a:defRPr/>
            </a:pPr>
            <a:r>
              <a:rPr kumimoji="0" lang="en-US" sz="1600" b="0" i="0" u="none" strike="noStrike" kern="0" cap="none" spc="0" normalizeH="0" baseline="0" noProof="0" dirty="0">
                <a:ln>
                  <a:noFill/>
                </a:ln>
                <a:solidFill>
                  <a:srgbClr val="002060"/>
                </a:solidFill>
                <a:effectLst/>
                <a:uLnTx/>
                <a:uFillTx/>
                <a:latin typeface="Calibri" panose="020F0502020204030204"/>
                <a:ea typeface="+mn-ea"/>
                <a:cs typeface="+mn-cs"/>
              </a:rPr>
              <a:t>Most IPAs deliver the most relevant services to investors poorly (assistance!)</a:t>
            </a:r>
          </a:p>
          <a:p>
            <a:pPr marL="342900" lvl="0" indent="-342900">
              <a:buFont typeface="Arial" panose="020B0604020202020204" pitchFamily="34" charset="0"/>
              <a:buChar char="•"/>
              <a:defRPr/>
            </a:pPr>
            <a:endParaRPr kumimoji="0" lang="en-US" sz="1600" b="0" i="0" u="none" strike="noStrike" kern="0" cap="none" spc="0" normalizeH="0" baseline="0" noProof="0" dirty="0">
              <a:ln>
                <a:noFill/>
              </a:ln>
              <a:solidFill>
                <a:srgbClr val="002060"/>
              </a:solidFill>
              <a:effectLst/>
              <a:uLnTx/>
              <a:uFillTx/>
              <a:latin typeface="Calibri" panose="020F0502020204030204"/>
              <a:ea typeface="+mn-ea"/>
              <a:cs typeface="+mn-cs"/>
            </a:endParaRPr>
          </a:p>
          <a:p>
            <a:pPr marL="342900" lvl="0" indent="-342900">
              <a:buFont typeface="Arial" panose="020B0604020202020204" pitchFamily="34" charset="0"/>
              <a:buChar char="•"/>
              <a:defRPr/>
            </a:pPr>
            <a:endParaRPr kumimoji="0" lang="en-US" sz="2200" b="0" i="0" u="none" strike="noStrike" kern="0" cap="none" spc="0" normalizeH="0" baseline="0" noProof="0" dirty="0">
              <a:ln>
                <a:noFill/>
              </a:ln>
              <a:solidFill>
                <a:srgbClr val="002060"/>
              </a:solidFill>
              <a:effectLst/>
              <a:uLnTx/>
              <a:uFillTx/>
              <a:latin typeface="Calibri" panose="020F0502020204030204"/>
              <a:ea typeface="+mn-ea"/>
              <a:cs typeface="+mn-cs"/>
            </a:endParaRPr>
          </a:p>
          <a:p>
            <a:pPr marL="342900" lvl="0" indent="-342900">
              <a:buFont typeface="Arial" panose="020B0604020202020204" pitchFamily="34" charset="0"/>
              <a:buChar char="•"/>
              <a:defRPr/>
            </a:pPr>
            <a:endParaRPr kumimoji="0" lang="en-US" sz="2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7185F9-A246-4019-AEF4-DA2D529EAEE2}"/>
              </a:ext>
            </a:extLst>
          </p:cNvPr>
          <p:cNvPicPr>
            <a:picLocks noChangeAspect="1"/>
          </p:cNvPicPr>
          <p:nvPr/>
        </p:nvPicPr>
        <p:blipFill>
          <a:blip r:embed="rId3"/>
          <a:stretch>
            <a:fillRect/>
          </a:stretch>
        </p:blipFill>
        <p:spPr>
          <a:xfrm>
            <a:off x="9803764" y="6116622"/>
            <a:ext cx="2075129" cy="511803"/>
          </a:xfrm>
          <a:prstGeom prst="rect">
            <a:avLst/>
          </a:prstGeom>
        </p:spPr>
      </p:pic>
      <p:sp>
        <p:nvSpPr>
          <p:cNvPr id="2" name="TextBox 1">
            <a:extLst>
              <a:ext uri="{FF2B5EF4-FFF2-40B4-BE49-F238E27FC236}">
                <a16:creationId xmlns:a16="http://schemas.microsoft.com/office/drawing/2014/main" id="{FE1FBFA2-0ACA-40D2-9BA0-D4FAF54A6D5F}"/>
              </a:ext>
            </a:extLst>
          </p:cNvPr>
          <p:cNvSpPr txBox="1"/>
          <p:nvPr/>
        </p:nvSpPr>
        <p:spPr>
          <a:xfrm>
            <a:off x="510522" y="6535950"/>
            <a:ext cx="4533900" cy="246221"/>
          </a:xfrm>
          <a:prstGeom prst="rect">
            <a:avLst/>
          </a:prstGeom>
          <a:noFill/>
        </p:spPr>
        <p:txBody>
          <a:bodyPr wrap="square" rtlCol="0">
            <a:spAutoFit/>
          </a:bodyPr>
          <a:lstStyle/>
          <a:p>
            <a:r>
              <a:rPr lang="en-US" sz="1000" dirty="0"/>
              <a:t>Source: Computation based on the 2019 GIC survey, WBG. </a:t>
            </a:r>
          </a:p>
        </p:txBody>
      </p:sp>
      <p:pic>
        <p:nvPicPr>
          <p:cNvPr id="4" name="Picture 3">
            <a:extLst>
              <a:ext uri="{FF2B5EF4-FFF2-40B4-BE49-F238E27FC236}">
                <a16:creationId xmlns:a16="http://schemas.microsoft.com/office/drawing/2014/main" id="{33F5B443-37B9-4980-96D3-44C4DE5CF60F}"/>
              </a:ext>
            </a:extLst>
          </p:cNvPr>
          <p:cNvPicPr>
            <a:picLocks noChangeAspect="1"/>
          </p:cNvPicPr>
          <p:nvPr/>
        </p:nvPicPr>
        <p:blipFill>
          <a:blip r:embed="rId4"/>
          <a:stretch>
            <a:fillRect/>
          </a:stretch>
        </p:blipFill>
        <p:spPr>
          <a:xfrm>
            <a:off x="467678" y="4327640"/>
            <a:ext cx="5628322" cy="2208310"/>
          </a:xfrm>
          <a:prstGeom prst="rect">
            <a:avLst/>
          </a:prstGeom>
        </p:spPr>
      </p:pic>
      <p:pic>
        <p:nvPicPr>
          <p:cNvPr id="9" name="Picture 8">
            <a:extLst>
              <a:ext uri="{FF2B5EF4-FFF2-40B4-BE49-F238E27FC236}">
                <a16:creationId xmlns:a16="http://schemas.microsoft.com/office/drawing/2014/main" id="{E48AE461-D5B7-4335-9977-CEDBED694A92}"/>
              </a:ext>
            </a:extLst>
          </p:cNvPr>
          <p:cNvPicPr>
            <a:picLocks noChangeAspect="1"/>
          </p:cNvPicPr>
          <p:nvPr/>
        </p:nvPicPr>
        <p:blipFill>
          <a:blip r:embed="rId5"/>
          <a:stretch>
            <a:fillRect/>
          </a:stretch>
        </p:blipFill>
        <p:spPr>
          <a:xfrm>
            <a:off x="6244092" y="4327640"/>
            <a:ext cx="5947908" cy="1856908"/>
          </a:xfrm>
          <a:prstGeom prst="rect">
            <a:avLst/>
          </a:prstGeom>
        </p:spPr>
      </p:pic>
      <p:sp>
        <p:nvSpPr>
          <p:cNvPr id="10" name="Rectangle 9">
            <a:extLst>
              <a:ext uri="{FF2B5EF4-FFF2-40B4-BE49-F238E27FC236}">
                <a16:creationId xmlns:a16="http://schemas.microsoft.com/office/drawing/2014/main" id="{973D26CA-619F-4B9E-9308-672198AA612B}"/>
              </a:ext>
            </a:extLst>
          </p:cNvPr>
          <p:cNvSpPr/>
          <p:nvPr/>
        </p:nvSpPr>
        <p:spPr>
          <a:xfrm>
            <a:off x="6244092" y="6535950"/>
            <a:ext cx="6560815"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21F43"/>
                </a:solidFill>
                <a:effectLst/>
                <a:uLnTx/>
                <a:uFillTx/>
                <a:latin typeface="Calibri  "/>
                <a:cs typeface="Calibri" panose="020F0502020204030204" pitchFamily="34" charset="0"/>
              </a:rPr>
              <a:t>Source: State of Investment Promotion Agencies – Evidence from WAIPA-WBG’s Joint Global Survey,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21F43"/>
              </a:solidFill>
              <a:effectLst/>
              <a:uLnTx/>
              <a:uFillTx/>
              <a:latin typeface="Trebuchet MS" panose="020B060302020202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D885B0F-E910-46CD-8F54-A6E4A638EB3E}"/>
              </a:ext>
            </a:extLst>
          </p:cNvPr>
          <p:cNvSpPr txBox="1"/>
          <p:nvPr/>
        </p:nvSpPr>
        <p:spPr>
          <a:xfrm>
            <a:off x="857250" y="4050641"/>
            <a:ext cx="4638675" cy="276999"/>
          </a:xfrm>
          <a:prstGeom prst="rect">
            <a:avLst/>
          </a:prstGeom>
          <a:noFill/>
        </p:spPr>
        <p:txBody>
          <a:bodyPr wrap="square" rtlCol="0">
            <a:spAutoFit/>
          </a:bodyPr>
          <a:lstStyle/>
          <a:p>
            <a:r>
              <a:rPr lang="en-US" sz="1200" b="1" dirty="0">
                <a:solidFill>
                  <a:schemeClr val="bg1">
                    <a:lumMod val="50000"/>
                  </a:schemeClr>
                </a:solidFill>
                <a:latin typeface="Calibri  "/>
              </a:rPr>
              <a:t>Importance of IPA services to investors along the investment lifecycle</a:t>
            </a:r>
          </a:p>
        </p:txBody>
      </p:sp>
      <p:sp>
        <p:nvSpPr>
          <p:cNvPr id="12" name="TextBox 11">
            <a:extLst>
              <a:ext uri="{FF2B5EF4-FFF2-40B4-BE49-F238E27FC236}">
                <a16:creationId xmlns:a16="http://schemas.microsoft.com/office/drawing/2014/main" id="{4847950E-64B1-4C97-90CC-95218ECB7B65}"/>
              </a:ext>
            </a:extLst>
          </p:cNvPr>
          <p:cNvSpPr txBox="1"/>
          <p:nvPr/>
        </p:nvSpPr>
        <p:spPr>
          <a:xfrm>
            <a:off x="6202653" y="4050641"/>
            <a:ext cx="4638675" cy="276999"/>
          </a:xfrm>
          <a:prstGeom prst="rect">
            <a:avLst/>
          </a:prstGeom>
          <a:noFill/>
        </p:spPr>
        <p:txBody>
          <a:bodyPr wrap="square" rtlCol="0">
            <a:spAutoFit/>
          </a:bodyPr>
          <a:lstStyle/>
          <a:p>
            <a:r>
              <a:rPr lang="en-US" sz="1200" b="1" dirty="0">
                <a:solidFill>
                  <a:schemeClr val="bg1">
                    <a:lumMod val="50000"/>
                  </a:schemeClr>
                </a:solidFill>
                <a:latin typeface="Calibri  "/>
              </a:rPr>
              <a:t>Barometer of IPAs services mix </a:t>
            </a:r>
          </a:p>
        </p:txBody>
      </p:sp>
    </p:spTree>
    <p:extLst>
      <p:ext uri="{BB962C8B-B14F-4D97-AF65-F5344CB8AC3E}">
        <p14:creationId xmlns:p14="http://schemas.microsoft.com/office/powerpoint/2010/main" val="1217376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6011F3-1491-4876-9933-CC9C22C7CB30}"/>
              </a:ext>
            </a:extLst>
          </p:cNvPr>
          <p:cNvSpPr/>
          <p:nvPr/>
        </p:nvSpPr>
        <p:spPr>
          <a:xfrm>
            <a:off x="353350" y="478624"/>
            <a:ext cx="9538765" cy="461665"/>
          </a:xfrm>
          <a:prstGeom prst="rect">
            <a:avLst/>
          </a:prstGeom>
        </p:spPr>
        <p:txBody>
          <a:bodyPr wrap="none">
            <a:spAutoFit/>
          </a:bodyPr>
          <a:lstStyle/>
          <a:p>
            <a:pPr fontAlgn="base">
              <a:spcBef>
                <a:spcPct val="0"/>
              </a:spcBef>
              <a:spcAft>
                <a:spcPct val="0"/>
              </a:spcAft>
            </a:pPr>
            <a:r>
              <a:rPr lang="en-US" sz="2400" b="1" dirty="0">
                <a:latin typeface="Calibri" panose="020F0502020204030204" pitchFamily="34" charset="0"/>
                <a:ea typeface="MS PGothic" pitchFamily="34" charset="-128"/>
              </a:rPr>
              <a:t>Tax incentives often do not influence risk-return calculations of investors</a:t>
            </a:r>
          </a:p>
        </p:txBody>
      </p:sp>
      <p:sp>
        <p:nvSpPr>
          <p:cNvPr id="6" name="Text Placeholder 4">
            <a:extLst>
              <a:ext uri="{FF2B5EF4-FFF2-40B4-BE49-F238E27FC236}">
                <a16:creationId xmlns:a16="http://schemas.microsoft.com/office/drawing/2014/main" id="{D9752243-FF50-411F-8FBC-14AD72964FF2}"/>
              </a:ext>
            </a:extLst>
          </p:cNvPr>
          <p:cNvSpPr>
            <a:spLocks noGrp="1"/>
          </p:cNvSpPr>
          <p:nvPr>
            <p:ph type="body" sz="quarter" idx="13"/>
          </p:nvPr>
        </p:nvSpPr>
        <p:spPr>
          <a:xfrm>
            <a:off x="0" y="1126203"/>
            <a:ext cx="11758613" cy="1479233"/>
          </a:xfrm>
        </p:spPr>
        <p:txBody>
          <a:bodyPr>
            <a:noAutofit/>
          </a:bodyPr>
          <a:lstStyle/>
          <a:p>
            <a:pPr marL="457200" lvl="1" indent="0" algn="just">
              <a:buClr>
                <a:srgbClr val="002060"/>
              </a:buClr>
              <a:defRPr/>
            </a:pPr>
            <a:r>
              <a:rPr lang="en-US" sz="2000" b="1" dirty="0">
                <a:solidFill>
                  <a:srgbClr val="002060"/>
                </a:solidFill>
                <a:latin typeface="Calibri" panose="020F0502020204030204" pitchFamily="34" charset="0"/>
                <a:cs typeface="Calibri" panose="020F0502020204030204" pitchFamily="34" charset="0"/>
              </a:rPr>
              <a:t>  </a:t>
            </a:r>
          </a:p>
          <a:p>
            <a:pPr marL="457200" lvl="1" indent="0" algn="just">
              <a:buClr>
                <a:srgbClr val="002060"/>
              </a:buClr>
              <a:defRPr/>
            </a:pPr>
            <a:r>
              <a:rPr lang="en-US" sz="1600" b="1" dirty="0">
                <a:latin typeface="Calibri" panose="020F0502020204030204" pitchFamily="34" charset="0"/>
                <a:cs typeface="Calibri" panose="020F0502020204030204" pitchFamily="34" charset="0"/>
              </a:rPr>
              <a:t>Investment incentives are a widespread attraction tool around the globe, but evidence on their effectiveness is mixed. </a:t>
            </a:r>
          </a:p>
          <a:p>
            <a:pPr lvl="3" algn="just">
              <a:spcBef>
                <a:spcPts val="0"/>
              </a:spcBef>
              <a:buClr>
                <a:schemeClr val="accent6"/>
              </a:buClr>
              <a:buFont typeface="Wingdings" panose="05000000000000000000" pitchFamily="2" charset="2"/>
              <a:buChar char="Ø"/>
              <a:defRPr/>
            </a:pPr>
            <a:r>
              <a:rPr lang="en-US" sz="1600" dirty="0">
                <a:latin typeface="Calibri" panose="020F0502020204030204" pitchFamily="34" charset="0"/>
                <a:cs typeface="Calibri" panose="020F0502020204030204" pitchFamily="34" charset="0"/>
              </a:rPr>
              <a:t>They do not seem to have a stronger influence on new investors than previously existing ones.</a:t>
            </a:r>
          </a:p>
          <a:p>
            <a:pPr lvl="3" algn="just">
              <a:spcBef>
                <a:spcPts val="0"/>
              </a:spcBef>
              <a:buClr>
                <a:schemeClr val="accent6"/>
              </a:buClr>
              <a:buFont typeface="Wingdings" panose="05000000000000000000" pitchFamily="2" charset="2"/>
              <a:buChar char="Ø"/>
              <a:defRPr/>
            </a:pPr>
            <a:r>
              <a:rPr lang="en-US" sz="1600" dirty="0">
                <a:latin typeface="Calibri" panose="020F0502020204030204" pitchFamily="34" charset="0"/>
                <a:cs typeface="Calibri" panose="020F0502020204030204" pitchFamily="34" charset="0"/>
              </a:rPr>
              <a:t>Incentives are most relevant for  efficiency-seeking FDI. </a:t>
            </a:r>
          </a:p>
          <a:p>
            <a:pPr lvl="3" algn="just">
              <a:spcBef>
                <a:spcPts val="0"/>
              </a:spcBef>
              <a:buClr>
                <a:schemeClr val="accent6"/>
              </a:buClr>
              <a:buFont typeface="Wingdings" panose="05000000000000000000" pitchFamily="2" charset="2"/>
              <a:buChar char="Ø"/>
              <a:defRPr/>
            </a:pPr>
            <a:r>
              <a:rPr lang="en-US" sz="1600" dirty="0">
                <a:latin typeface="Calibri" panose="020F0502020204030204" pitchFamily="34" charset="0"/>
                <a:cs typeface="Calibri" panose="020F0502020204030204" pitchFamily="34" charset="0"/>
              </a:rPr>
              <a:t>Can not make up for weak investor confidence or risk perception</a:t>
            </a:r>
            <a:endParaRPr lang="en-US" sz="5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500F7A2-C8A2-400C-BE87-20D67ED26AE2}"/>
              </a:ext>
            </a:extLst>
          </p:cNvPr>
          <p:cNvPicPr>
            <a:picLocks noChangeAspect="1"/>
          </p:cNvPicPr>
          <p:nvPr/>
        </p:nvPicPr>
        <p:blipFill>
          <a:blip r:embed="rId3"/>
          <a:stretch>
            <a:fillRect/>
          </a:stretch>
        </p:blipFill>
        <p:spPr>
          <a:xfrm>
            <a:off x="9822814" y="6259497"/>
            <a:ext cx="2075129" cy="511803"/>
          </a:xfrm>
          <a:prstGeom prst="rect">
            <a:avLst/>
          </a:prstGeom>
        </p:spPr>
      </p:pic>
      <p:grpSp>
        <p:nvGrpSpPr>
          <p:cNvPr id="2" name="Group 1">
            <a:extLst>
              <a:ext uri="{FF2B5EF4-FFF2-40B4-BE49-F238E27FC236}">
                <a16:creationId xmlns:a16="http://schemas.microsoft.com/office/drawing/2014/main" id="{7206C160-DF47-4BDE-A75C-7D9B82EF8774}"/>
              </a:ext>
            </a:extLst>
          </p:cNvPr>
          <p:cNvGrpSpPr/>
          <p:nvPr/>
        </p:nvGrpSpPr>
        <p:grpSpPr>
          <a:xfrm>
            <a:off x="452176" y="3918857"/>
            <a:ext cx="9092569" cy="2852443"/>
            <a:chOff x="353350" y="3510921"/>
            <a:chExt cx="9191395" cy="3260379"/>
          </a:xfrm>
        </p:grpSpPr>
        <p:sp>
          <p:nvSpPr>
            <p:cNvPr id="19" name="object 6">
              <a:extLst>
                <a:ext uri="{FF2B5EF4-FFF2-40B4-BE49-F238E27FC236}">
                  <a16:creationId xmlns:a16="http://schemas.microsoft.com/office/drawing/2014/main" id="{0C4A94A9-084E-43E1-9BE1-5C94D7EA8C3B}"/>
                </a:ext>
              </a:extLst>
            </p:cNvPr>
            <p:cNvSpPr txBox="1"/>
            <p:nvPr/>
          </p:nvSpPr>
          <p:spPr>
            <a:xfrm>
              <a:off x="1524614" y="3925292"/>
              <a:ext cx="2215444" cy="2454084"/>
            </a:xfrm>
            <a:prstGeom prst="rect">
              <a:avLst/>
            </a:prstGeom>
          </p:spPr>
          <p:txBody>
            <a:bodyPr vert="horz" wrap="square" lIns="0" tIns="14111" rIns="0" bIns="0" rtlCol="0">
              <a:spAutoFit/>
            </a:bodyPr>
            <a:lstStyle/>
            <a:p>
              <a:pPr marL="14111" marR="5644" defTabSz="1015990">
                <a:lnSpc>
                  <a:spcPct val="116700"/>
                </a:lnSpc>
                <a:spcBef>
                  <a:spcPts val="111"/>
                </a:spcBef>
              </a:pPr>
              <a:r>
                <a:rPr lang="en-US" sz="1222" b="1" spc="-22" dirty="0">
                  <a:solidFill>
                    <a:srgbClr val="002345"/>
                  </a:solidFill>
                  <a:latin typeface="Arial"/>
                  <a:cs typeface="Arial"/>
                </a:rPr>
                <a:t>Tax incentives are generally not cost-effective. </a:t>
              </a:r>
              <a:r>
                <a:rPr lang="en-US" sz="1222" spc="-22" dirty="0">
                  <a:solidFill>
                    <a:srgbClr val="00ADE4"/>
                  </a:solidFill>
                  <a:latin typeface="Arial"/>
                  <a:cs typeface="Arial"/>
                </a:rPr>
                <a:t>They impose significant costs on the countries using them, though these costs are not always easily visible. </a:t>
              </a:r>
            </a:p>
            <a:p>
              <a:pPr marL="14111" marR="5644" defTabSz="1015990">
                <a:lnSpc>
                  <a:spcPct val="116700"/>
                </a:lnSpc>
                <a:spcBef>
                  <a:spcPts val="111"/>
                </a:spcBef>
              </a:pPr>
              <a:endParaRPr lang="en-US" sz="1222" spc="-22" dirty="0">
                <a:solidFill>
                  <a:srgbClr val="002345"/>
                </a:solidFill>
                <a:latin typeface="Arial"/>
                <a:cs typeface="Arial"/>
              </a:endParaRPr>
            </a:p>
            <a:p>
              <a:pPr marL="14111" marR="5644" defTabSz="1015990">
                <a:lnSpc>
                  <a:spcPct val="116700"/>
                </a:lnSpc>
                <a:spcBef>
                  <a:spcPts val="111"/>
                </a:spcBef>
              </a:pPr>
              <a:endParaRPr lang="en-US" sz="1222" spc="-22" dirty="0">
                <a:solidFill>
                  <a:srgbClr val="002345"/>
                </a:solidFill>
                <a:latin typeface="Arial"/>
                <a:cs typeface="Arial"/>
              </a:endParaRPr>
            </a:p>
            <a:p>
              <a:pPr marL="14111" marR="5644" defTabSz="1015990">
                <a:lnSpc>
                  <a:spcPct val="116700"/>
                </a:lnSpc>
                <a:spcBef>
                  <a:spcPts val="111"/>
                </a:spcBef>
              </a:pPr>
              <a:r>
                <a:rPr lang="en-US" sz="1222" b="1" spc="-22" dirty="0">
                  <a:solidFill>
                    <a:srgbClr val="002345"/>
                  </a:solidFill>
                  <a:latin typeface="Arial"/>
                  <a:cs typeface="Arial"/>
                </a:rPr>
                <a:t>Efficiency of tax incentives </a:t>
              </a:r>
              <a:r>
                <a:rPr lang="en-US" sz="1222" spc="-22" dirty="0">
                  <a:solidFill>
                    <a:srgbClr val="002345"/>
                  </a:solidFill>
                  <a:latin typeface="Arial"/>
                  <a:cs typeface="Arial"/>
                </a:rPr>
                <a:t>also depend on factors such as </a:t>
              </a:r>
              <a:r>
                <a:rPr lang="en-US" sz="1222" spc="-22" dirty="0">
                  <a:solidFill>
                    <a:srgbClr val="00ADE4"/>
                  </a:solidFill>
                  <a:latin typeface="Arial"/>
                  <a:cs typeface="Arial"/>
                </a:rPr>
                <a:t>types of FDI, firm size, firm age,  and investment climate.</a:t>
              </a:r>
            </a:p>
          </p:txBody>
        </p:sp>
        <p:grpSp>
          <p:nvGrpSpPr>
            <p:cNvPr id="20" name="Group 19">
              <a:extLst>
                <a:ext uri="{FF2B5EF4-FFF2-40B4-BE49-F238E27FC236}">
                  <a16:creationId xmlns:a16="http://schemas.microsoft.com/office/drawing/2014/main" id="{DF04A284-2590-48A1-B33F-7FFD0BA92341}"/>
                </a:ext>
              </a:extLst>
            </p:cNvPr>
            <p:cNvGrpSpPr/>
            <p:nvPr/>
          </p:nvGrpSpPr>
          <p:grpSpPr>
            <a:xfrm>
              <a:off x="4018126" y="3510921"/>
              <a:ext cx="5526619" cy="3260379"/>
              <a:chOff x="2646043" y="1143000"/>
              <a:chExt cx="4973957" cy="2934341"/>
            </a:xfrm>
          </p:grpSpPr>
          <p:grpSp>
            <p:nvGrpSpPr>
              <p:cNvPr id="21" name="Group 20">
                <a:extLst>
                  <a:ext uri="{FF2B5EF4-FFF2-40B4-BE49-F238E27FC236}">
                    <a16:creationId xmlns:a16="http://schemas.microsoft.com/office/drawing/2014/main" id="{7B7DA12A-4D29-40E4-986E-8FAB84947951}"/>
                  </a:ext>
                </a:extLst>
              </p:cNvPr>
              <p:cNvGrpSpPr/>
              <p:nvPr/>
            </p:nvGrpSpPr>
            <p:grpSpPr>
              <a:xfrm>
                <a:off x="3092981" y="2613320"/>
                <a:ext cx="4038270" cy="815680"/>
                <a:chOff x="3092981" y="3033284"/>
                <a:chExt cx="4038270" cy="815680"/>
              </a:xfrm>
            </p:grpSpPr>
            <p:pic>
              <p:nvPicPr>
                <p:cNvPr id="32" name="Graphic 31">
                  <a:extLst>
                    <a:ext uri="{FF2B5EF4-FFF2-40B4-BE49-F238E27FC236}">
                      <a16:creationId xmlns:a16="http://schemas.microsoft.com/office/drawing/2014/main" id="{CFE7DCD3-A848-4002-8BDB-D19E561918A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r="-6588" b="22939"/>
                <a:stretch/>
              </p:blipFill>
              <p:spPr>
                <a:xfrm>
                  <a:off x="3092981" y="3075344"/>
                  <a:ext cx="809502" cy="731561"/>
                </a:xfrm>
                <a:prstGeom prst="rect">
                  <a:avLst/>
                </a:prstGeom>
              </p:spPr>
            </p:pic>
            <p:pic>
              <p:nvPicPr>
                <p:cNvPr id="33" name="Graphic 32">
                  <a:extLst>
                    <a:ext uri="{FF2B5EF4-FFF2-40B4-BE49-F238E27FC236}">
                      <a16:creationId xmlns:a16="http://schemas.microsoft.com/office/drawing/2014/main" id="{4F013CE9-1D81-4896-9231-4435A6F0BEB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6076"/>
                <a:stretch/>
              </p:blipFill>
              <p:spPr>
                <a:xfrm>
                  <a:off x="6309013" y="3091619"/>
                  <a:ext cx="822238" cy="754640"/>
                </a:xfrm>
                <a:prstGeom prst="rect">
                  <a:avLst/>
                </a:prstGeom>
              </p:spPr>
            </p:pic>
            <p:pic>
              <p:nvPicPr>
                <p:cNvPr id="34" name="Graphic 33">
                  <a:extLst>
                    <a:ext uri="{FF2B5EF4-FFF2-40B4-BE49-F238E27FC236}">
                      <a16:creationId xmlns:a16="http://schemas.microsoft.com/office/drawing/2014/main" id="{B50DF6F6-514A-40AB-B563-DC3EBBDFD1A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0180"/>
                <a:stretch/>
              </p:blipFill>
              <p:spPr>
                <a:xfrm>
                  <a:off x="4663570" y="3033284"/>
                  <a:ext cx="824119" cy="815680"/>
                </a:xfrm>
                <a:prstGeom prst="rect">
                  <a:avLst/>
                </a:prstGeom>
              </p:spPr>
            </p:pic>
          </p:grpSp>
          <p:grpSp>
            <p:nvGrpSpPr>
              <p:cNvPr id="22" name="Group 21">
                <a:extLst>
                  <a:ext uri="{FF2B5EF4-FFF2-40B4-BE49-F238E27FC236}">
                    <a16:creationId xmlns:a16="http://schemas.microsoft.com/office/drawing/2014/main" id="{27B5E48C-4A9F-4744-A3D7-3511E03E93F1}"/>
                  </a:ext>
                </a:extLst>
              </p:cNvPr>
              <p:cNvGrpSpPr/>
              <p:nvPr/>
            </p:nvGrpSpPr>
            <p:grpSpPr>
              <a:xfrm>
                <a:off x="3175940" y="1143000"/>
                <a:ext cx="3955311" cy="743510"/>
                <a:chOff x="3175940" y="1363174"/>
                <a:chExt cx="3955311" cy="743510"/>
              </a:xfrm>
            </p:grpSpPr>
            <p:pic>
              <p:nvPicPr>
                <p:cNvPr id="29" name="Graphic 28">
                  <a:extLst>
                    <a:ext uri="{FF2B5EF4-FFF2-40B4-BE49-F238E27FC236}">
                      <a16:creationId xmlns:a16="http://schemas.microsoft.com/office/drawing/2014/main" id="{D6652270-E385-4E94-97A8-4CACF2BFDA84}"/>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1690" t="13958" r="11690" b="34421"/>
                <a:stretch/>
              </p:blipFill>
              <p:spPr>
                <a:xfrm>
                  <a:off x="6248400" y="1363174"/>
                  <a:ext cx="882851" cy="743510"/>
                </a:xfrm>
                <a:prstGeom prst="rect">
                  <a:avLst/>
                </a:prstGeom>
              </p:spPr>
            </p:pic>
            <p:pic>
              <p:nvPicPr>
                <p:cNvPr id="30" name="Graphic 29">
                  <a:extLst>
                    <a:ext uri="{FF2B5EF4-FFF2-40B4-BE49-F238E27FC236}">
                      <a16:creationId xmlns:a16="http://schemas.microsoft.com/office/drawing/2014/main" id="{492E62B4-8F29-49BF-A18A-00F298985125}"/>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1486" b="16734"/>
                <a:stretch/>
              </p:blipFill>
              <p:spPr>
                <a:xfrm>
                  <a:off x="3175940" y="1394950"/>
                  <a:ext cx="643585" cy="679959"/>
                </a:xfrm>
                <a:prstGeom prst="rect">
                  <a:avLst/>
                </a:prstGeom>
              </p:spPr>
            </p:pic>
            <p:pic>
              <p:nvPicPr>
                <p:cNvPr id="31" name="Graphic 30">
                  <a:extLst>
                    <a:ext uri="{FF2B5EF4-FFF2-40B4-BE49-F238E27FC236}">
                      <a16:creationId xmlns:a16="http://schemas.microsoft.com/office/drawing/2014/main" id="{5E8C72F1-CC9F-43B1-8A9A-4D1FE3F927F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17128"/>
                <a:stretch/>
              </p:blipFill>
              <p:spPr>
                <a:xfrm>
                  <a:off x="4724185" y="1383485"/>
                  <a:ext cx="702888" cy="702888"/>
                </a:xfrm>
                <a:prstGeom prst="rect">
                  <a:avLst/>
                </a:prstGeom>
              </p:spPr>
            </p:pic>
          </p:grpSp>
          <p:sp>
            <p:nvSpPr>
              <p:cNvPr id="23" name="object 6">
                <a:extLst>
                  <a:ext uri="{FF2B5EF4-FFF2-40B4-BE49-F238E27FC236}">
                    <a16:creationId xmlns:a16="http://schemas.microsoft.com/office/drawing/2014/main" id="{89EB382C-0EBB-47E7-964E-BC5F4FF7A708}"/>
                  </a:ext>
                </a:extLst>
              </p:cNvPr>
              <p:cNvSpPr txBox="1"/>
              <p:nvPr/>
            </p:nvSpPr>
            <p:spPr>
              <a:xfrm>
                <a:off x="3043687" y="1866199"/>
                <a:ext cx="994982" cy="403105"/>
              </a:xfrm>
              <a:prstGeom prst="rect">
                <a:avLst/>
              </a:prstGeom>
            </p:spPr>
            <p:txBody>
              <a:bodyPr vert="horz" wrap="square" lIns="0" tIns="14111" rIns="0" bIns="0" rtlCol="0">
                <a:spAutoFit/>
              </a:bodyPr>
              <a:lstStyle/>
              <a:p>
                <a:pPr marL="14111" marR="5644" algn="ctr" defTabSz="1015990">
                  <a:lnSpc>
                    <a:spcPct val="116700"/>
                  </a:lnSpc>
                  <a:spcBef>
                    <a:spcPts val="111"/>
                  </a:spcBef>
                </a:pPr>
                <a:r>
                  <a:rPr lang="en-US" altLang="zh-CN" sz="1222" b="1" spc="-22" dirty="0">
                    <a:solidFill>
                      <a:srgbClr val="002345"/>
                    </a:solidFill>
                    <a:latin typeface="Arial"/>
                    <a:ea typeface="宋体" panose="02010600030101010101" pitchFamily="2" charset="-122"/>
                    <a:cs typeface="Arial"/>
                  </a:rPr>
                  <a:t>Fiscal losses</a:t>
                </a:r>
              </a:p>
              <a:p>
                <a:pPr marL="14111" marR="5644" algn="ctr" defTabSz="1015990">
                  <a:lnSpc>
                    <a:spcPct val="116700"/>
                  </a:lnSpc>
                  <a:spcBef>
                    <a:spcPts val="111"/>
                  </a:spcBef>
                </a:pPr>
                <a:r>
                  <a:rPr lang="en-US" sz="1222" spc="-22" dirty="0">
                    <a:solidFill>
                      <a:srgbClr val="00ADE4"/>
                    </a:solidFill>
                    <a:latin typeface="Arial"/>
                    <a:cs typeface="Arial"/>
                  </a:rPr>
                  <a:t>Tax expenditure</a:t>
                </a:r>
                <a:endParaRPr sz="1222" dirty="0">
                  <a:solidFill>
                    <a:srgbClr val="00ADE4"/>
                  </a:solidFill>
                  <a:latin typeface="Arial"/>
                  <a:cs typeface="Arial"/>
                </a:endParaRPr>
              </a:p>
            </p:txBody>
          </p:sp>
          <p:sp>
            <p:nvSpPr>
              <p:cNvPr id="24" name="object 6">
                <a:extLst>
                  <a:ext uri="{FF2B5EF4-FFF2-40B4-BE49-F238E27FC236}">
                    <a16:creationId xmlns:a16="http://schemas.microsoft.com/office/drawing/2014/main" id="{153B1AD4-CC1F-4CC3-97A5-03B6164397A2}"/>
                  </a:ext>
                </a:extLst>
              </p:cNvPr>
              <p:cNvSpPr txBox="1"/>
              <p:nvPr/>
            </p:nvSpPr>
            <p:spPr>
              <a:xfrm>
                <a:off x="4578138" y="1854735"/>
                <a:ext cx="994982" cy="601159"/>
              </a:xfrm>
              <a:prstGeom prst="rect">
                <a:avLst/>
              </a:prstGeom>
            </p:spPr>
            <p:txBody>
              <a:bodyPr vert="horz" wrap="square" lIns="0" tIns="14111" rIns="0" bIns="0" rtlCol="0">
                <a:spAutoFit/>
              </a:bodyPr>
              <a:lstStyle/>
              <a:p>
                <a:pPr marL="14111" marR="5644" algn="ctr" defTabSz="1015990">
                  <a:lnSpc>
                    <a:spcPct val="116700"/>
                  </a:lnSpc>
                  <a:spcBef>
                    <a:spcPts val="111"/>
                  </a:spcBef>
                </a:pPr>
                <a:r>
                  <a:rPr lang="en-US" altLang="zh-CN" sz="1222" b="1" spc="-22" dirty="0">
                    <a:solidFill>
                      <a:srgbClr val="002345"/>
                    </a:solidFill>
                    <a:latin typeface="Arial"/>
                    <a:ea typeface="宋体" panose="02010600030101010101" pitchFamily="2" charset="-122"/>
                    <a:cs typeface="Arial"/>
                  </a:rPr>
                  <a:t>Rent seeking</a:t>
                </a:r>
              </a:p>
              <a:p>
                <a:pPr marL="14111" marR="5644" algn="ctr" defTabSz="1015990">
                  <a:lnSpc>
                    <a:spcPct val="116700"/>
                  </a:lnSpc>
                  <a:spcBef>
                    <a:spcPts val="111"/>
                  </a:spcBef>
                </a:pPr>
                <a:r>
                  <a:rPr lang="en-US" sz="1222" spc="-22" dirty="0">
                    <a:solidFill>
                      <a:srgbClr val="00ADE4"/>
                    </a:solidFill>
                    <a:latin typeface="Arial"/>
                    <a:cs typeface="Arial"/>
                  </a:rPr>
                  <a:t>Bribes to obtain incentives</a:t>
                </a:r>
                <a:endParaRPr sz="1222" dirty="0">
                  <a:solidFill>
                    <a:srgbClr val="00ADE4"/>
                  </a:solidFill>
                  <a:latin typeface="Arial"/>
                  <a:cs typeface="Arial"/>
                </a:endParaRPr>
              </a:p>
            </p:txBody>
          </p:sp>
          <p:sp>
            <p:nvSpPr>
              <p:cNvPr id="25" name="object 6">
                <a:extLst>
                  <a:ext uri="{FF2B5EF4-FFF2-40B4-BE49-F238E27FC236}">
                    <a16:creationId xmlns:a16="http://schemas.microsoft.com/office/drawing/2014/main" id="{78C71577-A3C6-47C6-9720-1DFAA6B0C1D7}"/>
                  </a:ext>
                </a:extLst>
              </p:cNvPr>
              <p:cNvSpPr txBox="1"/>
              <p:nvPr/>
            </p:nvSpPr>
            <p:spPr>
              <a:xfrm>
                <a:off x="5887534" y="1854735"/>
                <a:ext cx="1732466" cy="557704"/>
              </a:xfrm>
              <a:prstGeom prst="rect">
                <a:avLst/>
              </a:prstGeom>
            </p:spPr>
            <p:txBody>
              <a:bodyPr vert="horz" wrap="square" lIns="0" tIns="14111" rIns="0" bIns="0" rtlCol="0">
                <a:spAutoFit/>
              </a:bodyPr>
              <a:lstStyle/>
              <a:p>
                <a:pPr marL="14111" marR="5644" algn="ctr" defTabSz="1015990">
                  <a:lnSpc>
                    <a:spcPct val="116700"/>
                  </a:lnSpc>
                  <a:spcBef>
                    <a:spcPts val="111"/>
                  </a:spcBef>
                </a:pPr>
                <a:r>
                  <a:rPr lang="en-US" altLang="zh-CN" sz="1167" b="1" spc="-22" dirty="0">
                    <a:solidFill>
                      <a:srgbClr val="002345"/>
                    </a:solidFill>
                    <a:latin typeface="Arial"/>
                    <a:ea typeface="宋体" panose="02010600030101010101" pitchFamily="2" charset="-122"/>
                    <a:cs typeface="Arial"/>
                  </a:rPr>
                  <a:t>Tax planning &amp; evasion</a:t>
                </a:r>
              </a:p>
              <a:p>
                <a:pPr marL="14111" marR="5644" algn="ctr" defTabSz="1015990">
                  <a:lnSpc>
                    <a:spcPct val="116700"/>
                  </a:lnSpc>
                  <a:spcBef>
                    <a:spcPts val="111"/>
                  </a:spcBef>
                </a:pPr>
                <a:r>
                  <a:rPr lang="en-US" sz="1111" spc="-22" dirty="0">
                    <a:solidFill>
                      <a:srgbClr val="00ADE4"/>
                    </a:solidFill>
                    <a:latin typeface="Arial"/>
                    <a:cs typeface="Arial"/>
                  </a:rPr>
                  <a:t>Shift profits from non-exempted to exempted affiliates</a:t>
                </a:r>
                <a:endParaRPr sz="1111" dirty="0">
                  <a:solidFill>
                    <a:srgbClr val="00ADE4"/>
                  </a:solidFill>
                  <a:latin typeface="Arial"/>
                  <a:cs typeface="Arial"/>
                </a:endParaRPr>
              </a:p>
            </p:txBody>
          </p:sp>
          <p:sp>
            <p:nvSpPr>
              <p:cNvPr id="26" name="object 6">
                <a:extLst>
                  <a:ext uri="{FF2B5EF4-FFF2-40B4-BE49-F238E27FC236}">
                    <a16:creationId xmlns:a16="http://schemas.microsoft.com/office/drawing/2014/main" id="{EC0EE430-3600-4ED9-B90B-36B2BF069872}"/>
                  </a:ext>
                </a:extLst>
              </p:cNvPr>
              <p:cNvSpPr txBox="1"/>
              <p:nvPr/>
            </p:nvSpPr>
            <p:spPr>
              <a:xfrm>
                <a:off x="2646043" y="3508095"/>
                <a:ext cx="1732466" cy="569246"/>
              </a:xfrm>
              <a:prstGeom prst="rect">
                <a:avLst/>
              </a:prstGeom>
            </p:spPr>
            <p:txBody>
              <a:bodyPr vert="horz" wrap="square" lIns="0" tIns="14111" rIns="0" bIns="0" rtlCol="0">
                <a:spAutoFit/>
              </a:bodyPr>
              <a:lstStyle/>
              <a:p>
                <a:pPr marL="14111" marR="5644" algn="ctr" defTabSz="1015990">
                  <a:lnSpc>
                    <a:spcPct val="116700"/>
                  </a:lnSpc>
                  <a:spcBef>
                    <a:spcPts val="111"/>
                  </a:spcBef>
                </a:pPr>
                <a:r>
                  <a:rPr lang="en-US" altLang="zh-CN" sz="1167" b="1" spc="-22" dirty="0">
                    <a:solidFill>
                      <a:srgbClr val="002345"/>
                    </a:solidFill>
                    <a:latin typeface="Arial"/>
                    <a:ea typeface="宋体" panose="02010600030101010101" pitchFamily="2" charset="-122"/>
                    <a:cs typeface="Arial"/>
                  </a:rPr>
                  <a:t>Administrative costs</a:t>
                </a:r>
              </a:p>
              <a:p>
                <a:pPr marL="14111" marR="5644" algn="ctr" defTabSz="1015990">
                  <a:lnSpc>
                    <a:spcPct val="116700"/>
                  </a:lnSpc>
                  <a:spcBef>
                    <a:spcPts val="111"/>
                  </a:spcBef>
                </a:pPr>
                <a:r>
                  <a:rPr lang="en-US" sz="1111" spc="-22" dirty="0">
                    <a:solidFill>
                      <a:srgbClr val="00ADE4"/>
                    </a:solidFill>
                    <a:latin typeface="Arial"/>
                    <a:cs typeface="Arial"/>
                  </a:rPr>
                  <a:t>Red tapes related to </a:t>
                </a:r>
              </a:p>
              <a:p>
                <a:pPr marL="14111" marR="5644" algn="ctr" defTabSz="1015990">
                  <a:lnSpc>
                    <a:spcPct val="116700"/>
                  </a:lnSpc>
                  <a:spcBef>
                    <a:spcPts val="111"/>
                  </a:spcBef>
                </a:pPr>
                <a:r>
                  <a:rPr lang="en-US" sz="1111" spc="-22" dirty="0">
                    <a:solidFill>
                      <a:srgbClr val="00ADE4"/>
                    </a:solidFill>
                    <a:latin typeface="Arial"/>
                    <a:cs typeface="Arial"/>
                  </a:rPr>
                  <a:t>granting incentives</a:t>
                </a:r>
                <a:endParaRPr sz="1111" dirty="0">
                  <a:solidFill>
                    <a:srgbClr val="00ADE4"/>
                  </a:solidFill>
                  <a:latin typeface="Arial"/>
                  <a:cs typeface="Arial"/>
                </a:endParaRPr>
              </a:p>
            </p:txBody>
          </p:sp>
          <p:sp>
            <p:nvSpPr>
              <p:cNvPr id="27" name="object 6">
                <a:extLst>
                  <a:ext uri="{FF2B5EF4-FFF2-40B4-BE49-F238E27FC236}">
                    <a16:creationId xmlns:a16="http://schemas.microsoft.com/office/drawing/2014/main" id="{756E1C0C-73FA-44C7-B35E-37168A4E6CE2}"/>
                  </a:ext>
                </a:extLst>
              </p:cNvPr>
              <p:cNvSpPr txBox="1"/>
              <p:nvPr/>
            </p:nvSpPr>
            <p:spPr>
              <a:xfrm>
                <a:off x="4209396" y="3505200"/>
                <a:ext cx="1732466" cy="569246"/>
              </a:xfrm>
              <a:prstGeom prst="rect">
                <a:avLst/>
              </a:prstGeom>
            </p:spPr>
            <p:txBody>
              <a:bodyPr vert="horz" wrap="square" lIns="0" tIns="14111" rIns="0" bIns="0" rtlCol="0">
                <a:spAutoFit/>
              </a:bodyPr>
              <a:lstStyle/>
              <a:p>
                <a:pPr marL="14111" marR="5644" algn="ctr" defTabSz="1015990">
                  <a:lnSpc>
                    <a:spcPct val="116700"/>
                  </a:lnSpc>
                  <a:spcBef>
                    <a:spcPts val="111"/>
                  </a:spcBef>
                </a:pPr>
                <a:r>
                  <a:rPr lang="en-US" altLang="zh-CN" sz="1167" b="1" spc="-22" dirty="0">
                    <a:solidFill>
                      <a:srgbClr val="002345"/>
                    </a:solidFill>
                    <a:latin typeface="Arial"/>
                    <a:ea typeface="宋体" panose="02010600030101010101" pitchFamily="2" charset="-122"/>
                    <a:cs typeface="Arial"/>
                  </a:rPr>
                  <a:t>Economic distortions</a:t>
                </a:r>
              </a:p>
              <a:p>
                <a:pPr marL="14111" marR="5644" algn="ctr" defTabSz="1015990">
                  <a:lnSpc>
                    <a:spcPct val="116700"/>
                  </a:lnSpc>
                  <a:spcBef>
                    <a:spcPts val="111"/>
                  </a:spcBef>
                </a:pPr>
                <a:r>
                  <a:rPr lang="en-US" sz="1111" spc="-22" dirty="0">
                    <a:solidFill>
                      <a:srgbClr val="00ADE4"/>
                    </a:solidFill>
                    <a:latin typeface="Arial"/>
                    <a:cs typeface="Arial"/>
                  </a:rPr>
                  <a:t>Benefit established firms </a:t>
                </a:r>
              </a:p>
              <a:p>
                <a:pPr marL="14111" marR="5644" algn="ctr" defTabSz="1015990">
                  <a:lnSpc>
                    <a:spcPct val="116700"/>
                  </a:lnSpc>
                  <a:spcBef>
                    <a:spcPts val="111"/>
                  </a:spcBef>
                </a:pPr>
                <a:r>
                  <a:rPr lang="en-US" sz="1111" spc="-22" dirty="0">
                    <a:solidFill>
                      <a:srgbClr val="00ADE4"/>
                    </a:solidFill>
                    <a:latin typeface="Arial"/>
                    <a:cs typeface="Arial"/>
                  </a:rPr>
                  <a:t>more than newcomers</a:t>
                </a:r>
                <a:endParaRPr sz="1111" dirty="0">
                  <a:solidFill>
                    <a:srgbClr val="00ADE4"/>
                  </a:solidFill>
                  <a:latin typeface="Arial"/>
                  <a:cs typeface="Arial"/>
                </a:endParaRPr>
              </a:p>
            </p:txBody>
          </p:sp>
          <p:sp>
            <p:nvSpPr>
              <p:cNvPr id="28" name="object 6">
                <a:extLst>
                  <a:ext uri="{FF2B5EF4-FFF2-40B4-BE49-F238E27FC236}">
                    <a16:creationId xmlns:a16="http://schemas.microsoft.com/office/drawing/2014/main" id="{D5CB58A2-ACC1-42F9-B647-8B4903A9A8AC}"/>
                  </a:ext>
                </a:extLst>
              </p:cNvPr>
              <p:cNvSpPr txBox="1"/>
              <p:nvPr/>
            </p:nvSpPr>
            <p:spPr>
              <a:xfrm>
                <a:off x="5853899" y="3505200"/>
                <a:ext cx="1732466" cy="523309"/>
              </a:xfrm>
              <a:prstGeom prst="rect">
                <a:avLst/>
              </a:prstGeom>
            </p:spPr>
            <p:txBody>
              <a:bodyPr vert="horz" wrap="square" lIns="0" tIns="14111" rIns="0" bIns="0" rtlCol="0">
                <a:spAutoFit/>
              </a:bodyPr>
              <a:lstStyle/>
              <a:p>
                <a:pPr marL="14111" marR="5644" algn="ctr" defTabSz="1015990">
                  <a:lnSpc>
                    <a:spcPct val="116700"/>
                  </a:lnSpc>
                  <a:spcBef>
                    <a:spcPts val="111"/>
                  </a:spcBef>
                </a:pPr>
                <a:r>
                  <a:rPr lang="en-US" altLang="zh-CN" sz="1167" b="1" spc="-22" dirty="0">
                    <a:solidFill>
                      <a:srgbClr val="002345"/>
                    </a:solidFill>
                    <a:latin typeface="Arial"/>
                    <a:ea typeface="宋体" panose="02010600030101010101" pitchFamily="2" charset="-122"/>
                    <a:cs typeface="Arial"/>
                  </a:rPr>
                  <a:t>Retaliation</a:t>
                </a:r>
              </a:p>
              <a:p>
                <a:pPr marL="14111" marR="5644" algn="ctr" defTabSz="1015990">
                  <a:lnSpc>
                    <a:spcPct val="116700"/>
                  </a:lnSpc>
                  <a:spcBef>
                    <a:spcPts val="111"/>
                  </a:spcBef>
                </a:pPr>
                <a:r>
                  <a:rPr lang="en-US" sz="1000" spc="-22" dirty="0">
                    <a:solidFill>
                      <a:srgbClr val="00ADE4"/>
                    </a:solidFill>
                    <a:latin typeface="Arial"/>
                    <a:cs typeface="Arial"/>
                  </a:rPr>
                  <a:t>Against new or more incentives by competing investment locations</a:t>
                </a:r>
                <a:endParaRPr sz="1000" dirty="0">
                  <a:solidFill>
                    <a:srgbClr val="00ADE4"/>
                  </a:solidFill>
                  <a:latin typeface="Arial"/>
                  <a:cs typeface="Arial"/>
                </a:endParaRPr>
              </a:p>
            </p:txBody>
          </p:sp>
        </p:grpSp>
        <p:sp>
          <p:nvSpPr>
            <p:cNvPr id="35" name="TextBox 34">
              <a:extLst>
                <a:ext uri="{FF2B5EF4-FFF2-40B4-BE49-F238E27FC236}">
                  <a16:creationId xmlns:a16="http://schemas.microsoft.com/office/drawing/2014/main" id="{F6000423-4939-4F64-B5E1-84C58DE024B8}"/>
                </a:ext>
              </a:extLst>
            </p:cNvPr>
            <p:cNvSpPr txBox="1"/>
            <p:nvPr/>
          </p:nvSpPr>
          <p:spPr>
            <a:xfrm>
              <a:off x="861041" y="3965090"/>
              <a:ext cx="582436" cy="1015663"/>
            </a:xfrm>
            <a:prstGeom prst="rect">
              <a:avLst/>
            </a:prstGeom>
            <a:noFill/>
          </p:spPr>
          <p:txBody>
            <a:bodyPr wrap="square" rtlCol="0">
              <a:spAutoFit/>
            </a:bodyPr>
            <a:lstStyle/>
            <a:p>
              <a:r>
                <a:rPr lang="en-US" sz="6000" dirty="0"/>
                <a:t>1</a:t>
              </a:r>
            </a:p>
          </p:txBody>
        </p:sp>
        <p:sp>
          <p:nvSpPr>
            <p:cNvPr id="36" name="TextBox 35">
              <a:extLst>
                <a:ext uri="{FF2B5EF4-FFF2-40B4-BE49-F238E27FC236}">
                  <a16:creationId xmlns:a16="http://schemas.microsoft.com/office/drawing/2014/main" id="{6EF64277-4453-4B7E-903B-8D9084B7400F}"/>
                </a:ext>
              </a:extLst>
            </p:cNvPr>
            <p:cNvSpPr txBox="1"/>
            <p:nvPr/>
          </p:nvSpPr>
          <p:spPr>
            <a:xfrm>
              <a:off x="861041" y="5442120"/>
              <a:ext cx="582436" cy="1015663"/>
            </a:xfrm>
            <a:prstGeom prst="rect">
              <a:avLst/>
            </a:prstGeom>
            <a:noFill/>
          </p:spPr>
          <p:txBody>
            <a:bodyPr wrap="square" rtlCol="0">
              <a:spAutoFit/>
            </a:bodyPr>
            <a:lstStyle/>
            <a:p>
              <a:r>
                <a:rPr lang="en-US" sz="6000" dirty="0"/>
                <a:t>2</a:t>
              </a:r>
            </a:p>
          </p:txBody>
        </p:sp>
        <p:sp>
          <p:nvSpPr>
            <p:cNvPr id="37" name="TextBox 36">
              <a:extLst>
                <a:ext uri="{FF2B5EF4-FFF2-40B4-BE49-F238E27FC236}">
                  <a16:creationId xmlns:a16="http://schemas.microsoft.com/office/drawing/2014/main" id="{97A04534-5420-4EDC-8FCF-BCC4369CE17D}"/>
                </a:ext>
              </a:extLst>
            </p:cNvPr>
            <p:cNvSpPr txBox="1"/>
            <p:nvPr/>
          </p:nvSpPr>
          <p:spPr>
            <a:xfrm>
              <a:off x="353350" y="3533489"/>
              <a:ext cx="4181475" cy="369332"/>
            </a:xfrm>
            <a:prstGeom prst="rect">
              <a:avLst/>
            </a:prstGeom>
            <a:noFill/>
          </p:spPr>
          <p:txBody>
            <a:bodyPr wrap="square" rtlCol="0">
              <a:spAutoFit/>
            </a:bodyPr>
            <a:lstStyle/>
            <a:p>
              <a:r>
                <a:rPr lang="en-US" b="1" dirty="0"/>
                <a:t>Two core issues of tax incentives </a:t>
              </a:r>
            </a:p>
          </p:txBody>
        </p:sp>
      </p:grpSp>
      <p:sp>
        <p:nvSpPr>
          <p:cNvPr id="38" name="TextBox 37">
            <a:extLst>
              <a:ext uri="{FF2B5EF4-FFF2-40B4-BE49-F238E27FC236}">
                <a16:creationId xmlns:a16="http://schemas.microsoft.com/office/drawing/2014/main" id="{5E64FD1C-FDA6-400F-BB74-A17FCAA2FA45}"/>
              </a:ext>
            </a:extLst>
          </p:cNvPr>
          <p:cNvSpPr txBox="1"/>
          <p:nvPr/>
        </p:nvSpPr>
        <p:spPr>
          <a:xfrm>
            <a:off x="-120581" y="2591897"/>
            <a:ext cx="10831235" cy="1077218"/>
          </a:xfrm>
          <a:prstGeom prst="rect">
            <a:avLst/>
          </a:prstGeom>
          <a:noFill/>
        </p:spPr>
        <p:txBody>
          <a:bodyPr wrap="square">
            <a:spAutoFit/>
          </a:bodyPr>
          <a:lstStyle/>
          <a:p>
            <a:pPr marL="457200" lvl="1" indent="0" algn="just">
              <a:buClr>
                <a:srgbClr val="002060"/>
              </a:buClr>
              <a:defRPr/>
            </a:pPr>
            <a:r>
              <a:rPr lang="en-US" sz="1600" b="1" dirty="0">
                <a:latin typeface="Calibri" panose="020F0502020204030204" pitchFamily="34" charset="0"/>
                <a:cs typeface="Calibri" panose="020F0502020204030204" pitchFamily="34" charset="0"/>
              </a:rPr>
              <a:t>Results of tax incentives can be improved by</a:t>
            </a:r>
          </a:p>
          <a:p>
            <a:pPr marL="1657350" lvl="3" indent="-285750" algn="just">
              <a:buClr>
                <a:schemeClr val="accent6"/>
              </a:buClr>
              <a:buFont typeface="Wingdings" panose="05000000000000000000" pitchFamily="2" charset="2"/>
              <a:buChar char="Ø"/>
              <a:defRPr/>
            </a:pPr>
            <a:r>
              <a:rPr lang="en-US" sz="1600" b="1" dirty="0">
                <a:latin typeface="Calibri" panose="020F0502020204030204" pitchFamily="34" charset="0"/>
                <a:cs typeface="Calibri" panose="020F0502020204030204" pitchFamily="34" charset="0"/>
              </a:rPr>
              <a:t>Targeting</a:t>
            </a:r>
            <a:r>
              <a:rPr lang="en-US" sz="1600" dirty="0">
                <a:latin typeface="Calibri" panose="020F0502020204030204" pitchFamily="34" charset="0"/>
                <a:cs typeface="Calibri" panose="020F0502020204030204" pitchFamily="34" charset="0"/>
              </a:rPr>
              <a:t> incentives at investors whose decision is mot likely swayed by the incentive. </a:t>
            </a:r>
          </a:p>
          <a:p>
            <a:pPr marL="1657350" lvl="3" indent="-285750" algn="just">
              <a:buClr>
                <a:schemeClr val="accent6"/>
              </a:buClr>
              <a:buFont typeface="Wingdings" panose="05000000000000000000" pitchFamily="2" charset="2"/>
              <a:buChar char="Ø"/>
              <a:defRPr/>
            </a:pPr>
            <a:r>
              <a:rPr lang="en-US" sz="1600" b="1" dirty="0">
                <a:latin typeface="Calibri" panose="020F0502020204030204" pitchFamily="34" charset="0"/>
                <a:cs typeface="Calibri" panose="020F0502020204030204" pitchFamily="34" charset="0"/>
              </a:rPr>
              <a:t>Improving</a:t>
            </a:r>
            <a:r>
              <a:rPr lang="en-US" sz="1600" dirty="0">
                <a:latin typeface="Calibri" panose="020F0502020204030204" pitchFamily="34" charset="0"/>
                <a:cs typeface="Calibri" panose="020F0502020204030204" pitchFamily="34" charset="0"/>
              </a:rPr>
              <a:t> design, transparency, and administration of incentives to reduce indirect costs and avoid unintended consequences. </a:t>
            </a:r>
            <a:endParaRPr lang="en-GB" sz="16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5E85599E-306B-495D-B091-BF456393FC3E}"/>
              </a:ext>
            </a:extLst>
          </p:cNvPr>
          <p:cNvSpPr txBox="1"/>
          <p:nvPr/>
        </p:nvSpPr>
        <p:spPr>
          <a:xfrm>
            <a:off x="9910299" y="5546171"/>
            <a:ext cx="2075129" cy="553998"/>
          </a:xfrm>
          <a:prstGeom prst="rect">
            <a:avLst/>
          </a:prstGeom>
          <a:noFill/>
        </p:spPr>
        <p:txBody>
          <a:bodyPr wrap="square" rtlCol="0">
            <a:spAutoFit/>
          </a:bodyPr>
          <a:lstStyle/>
          <a:p>
            <a:r>
              <a:rPr lang="en-US" sz="1000" dirty="0"/>
              <a:t>Source: Global Investment Competitiveness Report 2017/18, World Bank</a:t>
            </a:r>
          </a:p>
        </p:txBody>
      </p:sp>
    </p:spTree>
    <p:extLst>
      <p:ext uri="{BB962C8B-B14F-4D97-AF65-F5344CB8AC3E}">
        <p14:creationId xmlns:p14="http://schemas.microsoft.com/office/powerpoint/2010/main" val="74143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6011F3-1491-4876-9933-CC9C22C7CB30}"/>
              </a:ext>
            </a:extLst>
          </p:cNvPr>
          <p:cNvSpPr/>
          <p:nvPr/>
        </p:nvSpPr>
        <p:spPr>
          <a:xfrm>
            <a:off x="353350" y="478624"/>
            <a:ext cx="8493479" cy="461665"/>
          </a:xfrm>
          <a:prstGeom prst="rect">
            <a:avLst/>
          </a:prstGeom>
        </p:spPr>
        <p:txBody>
          <a:bodyPr wrap="none">
            <a:spAutoFit/>
          </a:bodyPr>
          <a:lstStyle/>
          <a:p>
            <a:pPr fontAlgn="base">
              <a:spcBef>
                <a:spcPct val="0"/>
              </a:spcBef>
              <a:spcAft>
                <a:spcPct val="0"/>
              </a:spcAft>
            </a:pPr>
            <a:r>
              <a:rPr lang="en-US" sz="2400" b="1" dirty="0">
                <a:latin typeface="Calibri" panose="020F0502020204030204" pitchFamily="34" charset="0"/>
                <a:ea typeface="MS PGothic" pitchFamily="34" charset="-128"/>
              </a:rPr>
              <a:t>Uganda’s incentive regime is costly and needs better monitoring</a:t>
            </a:r>
          </a:p>
        </p:txBody>
      </p:sp>
      <p:pic>
        <p:nvPicPr>
          <p:cNvPr id="4" name="Picture 3">
            <a:extLst>
              <a:ext uri="{FF2B5EF4-FFF2-40B4-BE49-F238E27FC236}">
                <a16:creationId xmlns:a16="http://schemas.microsoft.com/office/drawing/2014/main" id="{B500F7A2-C8A2-400C-BE87-20D67ED26AE2}"/>
              </a:ext>
            </a:extLst>
          </p:cNvPr>
          <p:cNvPicPr>
            <a:picLocks noChangeAspect="1"/>
          </p:cNvPicPr>
          <p:nvPr/>
        </p:nvPicPr>
        <p:blipFill>
          <a:blip r:embed="rId3"/>
          <a:stretch>
            <a:fillRect/>
          </a:stretch>
        </p:blipFill>
        <p:spPr>
          <a:xfrm>
            <a:off x="9822814" y="6259497"/>
            <a:ext cx="2075129" cy="511803"/>
          </a:xfrm>
          <a:prstGeom prst="rect">
            <a:avLst/>
          </a:prstGeom>
        </p:spPr>
      </p:pic>
      <p:sp>
        <p:nvSpPr>
          <p:cNvPr id="20" name="TextBox 19">
            <a:extLst>
              <a:ext uri="{FF2B5EF4-FFF2-40B4-BE49-F238E27FC236}">
                <a16:creationId xmlns:a16="http://schemas.microsoft.com/office/drawing/2014/main" id="{07CC114B-1240-4F0F-9031-81BBAAA17805}"/>
              </a:ext>
            </a:extLst>
          </p:cNvPr>
          <p:cNvSpPr txBox="1"/>
          <p:nvPr/>
        </p:nvSpPr>
        <p:spPr>
          <a:xfrm>
            <a:off x="353350" y="1505284"/>
            <a:ext cx="11071626" cy="4893647"/>
          </a:xfrm>
          <a:prstGeom prst="rect">
            <a:avLst/>
          </a:prstGeom>
          <a:noFill/>
        </p:spPr>
        <p:txBody>
          <a:bodyPr wrap="square">
            <a:spAutoFit/>
          </a:bodyPr>
          <a:lstStyle/>
          <a:p>
            <a:pPr lvl="1" indent="-285750" algn="just">
              <a:spcBef>
                <a:spcPts val="1800"/>
              </a:spcBef>
              <a:buClr>
                <a:schemeClr val="accent6"/>
              </a:buClr>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Incentives lowering CIT and customs </a:t>
            </a:r>
            <a:r>
              <a:rPr lang="en-US" dirty="0">
                <a:latin typeface="Calibri" panose="020F0502020204030204" pitchFamily="34" charset="0"/>
                <a:cs typeface="Calibri" panose="020F0502020204030204" pitchFamily="34" charset="0"/>
              </a:rPr>
              <a:t>t</a:t>
            </a:r>
            <a:r>
              <a:rPr lang="en-US" sz="1800" dirty="0">
                <a:latin typeface="Calibri" panose="020F0502020204030204" pitchFamily="34" charset="0"/>
                <a:cs typeface="Calibri" panose="020F0502020204030204" pitchFamily="34" charset="0"/>
              </a:rPr>
              <a:t>ax resulted in </a:t>
            </a:r>
            <a:r>
              <a:rPr lang="en-US" sz="1800" b="1" dirty="0">
                <a:latin typeface="Calibri" panose="020F0502020204030204" pitchFamily="34" charset="0"/>
                <a:cs typeface="Calibri" panose="020F0502020204030204" pitchFamily="34" charset="0"/>
              </a:rPr>
              <a:t>forgone tax revenue of about USD 652m </a:t>
            </a:r>
            <a:r>
              <a:rPr lang="en-US" sz="1800" dirty="0">
                <a:latin typeface="Calibri" panose="020F0502020204030204" pitchFamily="34" charset="0"/>
                <a:cs typeface="Calibri" panose="020F0502020204030204" pitchFamily="34" charset="0"/>
              </a:rPr>
              <a:t>between 2014/15 and 2017/18. Alone in 2017/18 the fiscal cost amounted to about USD 245m – equivalent to 1% of GDP in 2017. </a:t>
            </a:r>
          </a:p>
          <a:p>
            <a:pPr lvl="1" indent="-285750" algn="just">
              <a:spcBef>
                <a:spcPts val="1800"/>
              </a:spcBef>
              <a:buClr>
                <a:schemeClr val="accent6"/>
              </a:buClr>
              <a:buFont typeface="Wingdings" panose="05000000000000000000" pitchFamily="2" charset="2"/>
              <a:buChar char="Ø"/>
              <a:defRPr/>
            </a:pPr>
            <a:r>
              <a:rPr lang="en-US" dirty="0">
                <a:latin typeface="Calibri" panose="020F0502020204030204" pitchFamily="34" charset="0"/>
                <a:cs typeface="Calibri" panose="020F0502020204030204" pitchFamily="34" charset="0"/>
              </a:rPr>
              <a:t>The steep increase in CIT incentive beneficiaries in 2017/18 stems from the reintroduction of initial allowances on plant and machinery and on industrial buildings provided to firms that invest outside of Kampala and/or for the first time. The amount of the discount is based on the size of the expenditure. </a:t>
            </a:r>
            <a:r>
              <a:rPr lang="en-US" b="1" dirty="0">
                <a:latin typeface="Calibri" panose="020F0502020204030204" pitchFamily="34" charset="0"/>
                <a:cs typeface="Calibri" panose="020F0502020204030204" pitchFamily="34" charset="0"/>
              </a:rPr>
              <a:t>The change in policy resulted in a 33-fold increase in tax incentives for capital expenditures from the previous year. </a:t>
            </a:r>
          </a:p>
          <a:p>
            <a:pPr lvl="1" indent="-285750" algn="just">
              <a:spcBef>
                <a:spcPts val="1800"/>
              </a:spcBef>
              <a:buClr>
                <a:schemeClr val="accent6"/>
              </a:buClr>
              <a:buFont typeface="Wingdings" panose="05000000000000000000" pitchFamily="2" charset="2"/>
              <a:buChar char="Ø"/>
              <a:defRPr/>
            </a:pPr>
            <a:r>
              <a:rPr lang="en-US" sz="1800" b="1" dirty="0">
                <a:latin typeface="Calibri" panose="020F0502020204030204" pitchFamily="34" charset="0"/>
                <a:cs typeface="Calibri" panose="020F0502020204030204" pitchFamily="34" charset="0"/>
              </a:rPr>
              <a:t>Frequent changes in the incentive regime </a:t>
            </a:r>
            <a:r>
              <a:rPr lang="en-US" sz="1800" dirty="0">
                <a:latin typeface="Calibri" panose="020F0502020204030204" pitchFamily="34" charset="0"/>
                <a:cs typeface="Calibri" panose="020F0502020204030204" pitchFamily="34" charset="0"/>
              </a:rPr>
              <a:t>create confusion on the ground </a:t>
            </a:r>
            <a:r>
              <a:rPr lang="en-US" dirty="0">
                <a:latin typeface="Calibri" panose="020F0502020204030204" pitchFamily="34" charset="0"/>
                <a:cs typeface="Calibri" panose="020F0502020204030204" pitchFamily="34" charset="0"/>
              </a:rPr>
              <a:t>in regard to what incentives are available. </a:t>
            </a:r>
            <a:endParaRPr lang="en-US" sz="1800" b="1" dirty="0">
              <a:latin typeface="Calibri" panose="020F0502020204030204" pitchFamily="34" charset="0"/>
              <a:cs typeface="Calibri" panose="020F0502020204030204" pitchFamily="34" charset="0"/>
            </a:endParaRPr>
          </a:p>
          <a:p>
            <a:pPr lvl="1" indent="-285750" algn="just">
              <a:spcBef>
                <a:spcPts val="1800"/>
              </a:spcBef>
              <a:buClr>
                <a:schemeClr val="accent6"/>
              </a:buClr>
              <a:buFont typeface="Wingdings" panose="05000000000000000000" pitchFamily="2" charset="2"/>
              <a:buChar char="Ø"/>
              <a:defRPr/>
            </a:pPr>
            <a:r>
              <a:rPr lang="en-US" sz="1800" b="1" dirty="0">
                <a:latin typeface="Calibri" panose="020F0502020204030204" pitchFamily="34" charset="0"/>
                <a:cs typeface="Calibri" panose="020F0502020204030204" pitchFamily="34" charset="0"/>
              </a:rPr>
              <a:t>Uganda’s experience with incentives in the renewable energy sector is a good example </a:t>
            </a:r>
            <a:r>
              <a:rPr lang="en-US" sz="1800" dirty="0">
                <a:latin typeface="Calibri" panose="020F0502020204030204" pitchFamily="34" charset="0"/>
                <a:cs typeface="Calibri" panose="020F0502020204030204" pitchFamily="34" charset="0"/>
              </a:rPr>
              <a:t>of how proper targeting and prior cost analysis can be an added value to investment attraction.</a:t>
            </a:r>
          </a:p>
          <a:p>
            <a:pPr lvl="1" indent="-285750" algn="just">
              <a:spcBef>
                <a:spcPts val="1800"/>
              </a:spcBef>
              <a:buClr>
                <a:schemeClr val="accent6"/>
              </a:buClr>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There are currently </a:t>
            </a:r>
            <a:r>
              <a:rPr lang="en-US" sz="1800" b="1" dirty="0">
                <a:latin typeface="Calibri" panose="020F0502020204030204" pitchFamily="34" charset="0"/>
                <a:cs typeface="Calibri" panose="020F0502020204030204" pitchFamily="34" charset="0"/>
              </a:rPr>
              <a:t>no mechanisms that link tax incentives to pre-agreed </a:t>
            </a:r>
            <a:r>
              <a:rPr lang="en-US" b="1" dirty="0">
                <a:latin typeface="Calibri" panose="020F0502020204030204" pitchFamily="34" charset="0"/>
                <a:cs typeface="Calibri" panose="020F0502020204030204" pitchFamily="34" charset="0"/>
              </a:rPr>
              <a:t>outcomes or monitor whether investors keep the promises made for preferential treatment</a:t>
            </a:r>
            <a:r>
              <a:rPr lang="en-US" dirty="0">
                <a:latin typeface="Calibri" panose="020F0502020204030204" pitchFamily="34" charset="0"/>
                <a:cs typeface="Calibri" panose="020F0502020204030204" pitchFamily="34" charset="0"/>
              </a:rPr>
              <a:t>. Proper monitoring is essential in light of the high opportunity cost of tax incentives (e.g. infrastructure projects not realized) and to continuously improve the incentives regime. </a:t>
            </a:r>
            <a:endParaRPr lang="en-GB" sz="18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6324295-6C4E-425A-96CA-43B1FEE2358D}"/>
              </a:ext>
            </a:extLst>
          </p:cNvPr>
          <p:cNvSpPr txBox="1"/>
          <p:nvPr/>
        </p:nvSpPr>
        <p:spPr>
          <a:xfrm>
            <a:off x="466419" y="6515398"/>
            <a:ext cx="6327837" cy="246221"/>
          </a:xfrm>
          <a:prstGeom prst="rect">
            <a:avLst/>
          </a:prstGeom>
          <a:noFill/>
        </p:spPr>
        <p:txBody>
          <a:bodyPr wrap="square" rtlCol="0">
            <a:spAutoFit/>
          </a:bodyPr>
          <a:lstStyle/>
          <a:p>
            <a:r>
              <a:rPr lang="en-US" sz="1000" dirty="0"/>
              <a:t>Source: International Growth Center (2019), DFID (2020)</a:t>
            </a:r>
          </a:p>
        </p:txBody>
      </p:sp>
    </p:spTree>
    <p:extLst>
      <p:ext uri="{BB962C8B-B14F-4D97-AF65-F5344CB8AC3E}">
        <p14:creationId xmlns:p14="http://schemas.microsoft.com/office/powerpoint/2010/main" val="1099140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Preliminary findings &amp; recommendations</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Autofit/>
          </a:bodyPr>
          <a:lstStyle/>
          <a:p>
            <a:pPr>
              <a:spcBef>
                <a:spcPts val="1200"/>
              </a:spcBef>
              <a:buFont typeface="Wingdings" panose="05000000000000000000" pitchFamily="2" charset="2"/>
              <a:buChar char="Ø"/>
            </a:pPr>
            <a:r>
              <a:rPr lang="en-US" b="1" dirty="0">
                <a:latin typeface="Calibri" panose="020F0502020204030204" pitchFamily="34" charset="0"/>
                <a:cs typeface="Calibri" panose="020F0502020204030204" pitchFamily="34" charset="0"/>
              </a:rPr>
              <a:t>Improve targeting of promotion efforts: </a:t>
            </a:r>
            <a:r>
              <a:rPr lang="en-US" dirty="0">
                <a:latin typeface="Calibri" panose="020F0502020204030204" pitchFamily="34" charset="0"/>
                <a:cs typeface="Calibri" panose="020F0502020204030204" pitchFamily="34" charset="0"/>
              </a:rPr>
              <a:t>In absence of a national FDI vision and strategy, targeting for promotion and incentives is rather vague and its alignment with higher-level policy goals unclear. Investment priorities as currently published are very broad, covering most economic activities in the country, spreading promotion efforts very thin across target audience. </a:t>
            </a:r>
          </a:p>
          <a:p>
            <a:pPr>
              <a:spcBef>
                <a:spcPts val="1200"/>
              </a:spcBef>
              <a:buFont typeface="Wingdings" panose="05000000000000000000" pitchFamily="2" charset="2"/>
              <a:buChar char="Ø"/>
            </a:pPr>
            <a:r>
              <a:rPr lang="en-US" b="1" dirty="0">
                <a:latin typeface="Calibri" panose="020F0502020204030204" pitchFamily="34" charset="0"/>
                <a:cs typeface="Calibri" panose="020F0502020204030204" pitchFamily="34" charset="0"/>
              </a:rPr>
              <a:t>Increase transparency and visibility of Uganda’s value proposition, granular target sectors, and services available.</a:t>
            </a:r>
            <a:r>
              <a:rPr lang="en-US" dirty="0">
                <a:latin typeface="Calibri" panose="020F0502020204030204" pitchFamily="34" charset="0"/>
                <a:cs typeface="Calibri" panose="020F0502020204030204" pitchFamily="34" charset="0"/>
              </a:rPr>
              <a:t> Consider moving from project promotion to location/sector promotion. </a:t>
            </a:r>
          </a:p>
          <a:p>
            <a:pPr>
              <a:spcBef>
                <a:spcPts val="1200"/>
              </a:spcBef>
              <a:buFont typeface="Wingdings" panose="05000000000000000000" pitchFamily="2" charset="2"/>
              <a:buChar char="Ø"/>
            </a:pPr>
            <a:r>
              <a:rPr lang="en-US" b="1" dirty="0">
                <a:latin typeface="Calibri" panose="020F0502020204030204" pitchFamily="34" charset="0"/>
                <a:cs typeface="Calibri" panose="020F0502020204030204" pitchFamily="34" charset="0"/>
              </a:rPr>
              <a:t>Emphasize Aftercare and Retention services </a:t>
            </a:r>
            <a:r>
              <a:rPr lang="en-US" dirty="0">
                <a:latin typeface="Calibri" panose="020F0502020204030204" pitchFamily="34" charset="0"/>
                <a:cs typeface="Calibri" panose="020F0502020204030204" pitchFamily="34" charset="0"/>
              </a:rPr>
              <a:t>for the short term, especially focusing on those investors most hit by the COVID-19 pandemic. Investment attraction has become more difficult in the short term with closed borders, limiting marketing possibilities, and multinationals more cautious given the contraction of the world economy. </a:t>
            </a:r>
          </a:p>
          <a:p>
            <a:pPr>
              <a:spcBef>
                <a:spcPts val="1200"/>
              </a:spcBef>
              <a:buFont typeface="Wingdings" panose="05000000000000000000" pitchFamily="2" charset="2"/>
              <a:buChar char="Ø"/>
            </a:pPr>
            <a:r>
              <a:rPr lang="en-US" b="1" dirty="0">
                <a:latin typeface="Calibri" panose="020F0502020204030204" pitchFamily="34" charset="0"/>
                <a:cs typeface="Calibri" panose="020F0502020204030204" pitchFamily="34" charset="0"/>
              </a:rPr>
              <a:t>Separate regulatory and promotional functions at UIA </a:t>
            </a:r>
            <a:r>
              <a:rPr lang="en-US" dirty="0">
                <a:latin typeface="Calibri" panose="020F0502020204030204" pitchFamily="34" charset="0"/>
                <a:cs typeface="Calibri" panose="020F0502020204030204" pitchFamily="34" charset="0"/>
              </a:rPr>
              <a:t>(even within the institutions, e.g. separate directorates).</a:t>
            </a:r>
          </a:p>
          <a:p>
            <a:pPr>
              <a:spcBef>
                <a:spcPts val="1200"/>
              </a:spcBef>
              <a:buFont typeface="Wingdings" panose="05000000000000000000" pitchFamily="2" charset="2"/>
              <a:buChar char="Ø"/>
            </a:pPr>
            <a:r>
              <a:rPr lang="en-US" b="1" dirty="0">
                <a:latin typeface="Calibri" panose="020F0502020204030204" pitchFamily="34" charset="0"/>
                <a:cs typeface="Calibri" panose="020F0502020204030204" pitchFamily="34" charset="0"/>
              </a:rPr>
              <a:t>Improve transparency and targeting of investment incentives</a:t>
            </a:r>
            <a:r>
              <a:rPr lang="en-US" dirty="0">
                <a:latin typeface="Calibri" panose="020F0502020204030204" pitchFamily="34" charset="0"/>
                <a:cs typeface="Calibri" panose="020F0502020204030204" pitchFamily="34" charset="0"/>
              </a:rPr>
              <a:t>, including prior cost analysis like in the case of the good results achieved in the renewable energy sectors. Reduce discretion and grant incentives automatically to firms that meet specific rules/criteria. </a:t>
            </a:r>
          </a:p>
          <a:p>
            <a:pPr>
              <a:spcBef>
                <a:spcPts val="1200"/>
              </a:spcBef>
              <a:buFont typeface="Wingdings" panose="05000000000000000000" pitchFamily="2" charset="2"/>
              <a:buChar char="Ø"/>
            </a:pPr>
            <a:r>
              <a:rPr lang="en-US" b="1" dirty="0">
                <a:latin typeface="Calibri" panose="020F0502020204030204" pitchFamily="34" charset="0"/>
                <a:cs typeface="Calibri" panose="020F0502020204030204" pitchFamily="34" charset="0"/>
              </a:rPr>
              <a:t>Improve data collection and monitoring of incentive provisions </a:t>
            </a:r>
            <a:r>
              <a:rPr lang="en-US" dirty="0">
                <a:latin typeface="Calibri" panose="020F0502020204030204" pitchFamily="34" charset="0"/>
                <a:cs typeface="Calibri" panose="020F0502020204030204" pitchFamily="34" charset="0"/>
              </a:rPr>
              <a:t>and reassess proper targeting of beneficiaries (incl alignment with FDI policy goals). </a:t>
            </a:r>
          </a:p>
        </p:txBody>
      </p:sp>
    </p:spTree>
    <p:extLst>
      <p:ext uri="{BB962C8B-B14F-4D97-AF65-F5344CB8AC3E}">
        <p14:creationId xmlns:p14="http://schemas.microsoft.com/office/powerpoint/2010/main" val="367324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5000" b="1" dirty="0">
                <a:solidFill>
                  <a:srgbClr val="139AF0"/>
                </a:solidFill>
              </a:rPr>
              <a:t>Step 3: </a:t>
            </a:r>
            <a:br>
              <a:rPr lang="en-US" sz="5000" b="1" dirty="0">
                <a:solidFill>
                  <a:srgbClr val="139AF0"/>
                </a:solidFill>
              </a:rPr>
            </a:br>
            <a:r>
              <a:rPr lang="en-US" sz="5000" b="1" dirty="0">
                <a:solidFill>
                  <a:srgbClr val="139AF0"/>
                </a:solidFill>
              </a:rPr>
              <a:t>Entry &amp; Establishment</a:t>
            </a:r>
            <a:endParaRPr lang="en-US" sz="5000" b="1" kern="1200" dirty="0">
              <a:solidFill>
                <a:srgbClr val="139AF0"/>
              </a:solidFill>
              <a:latin typeface="+mj-lt"/>
              <a:ea typeface="+mj-ea"/>
              <a:cs typeface="+mj-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 Placeholder 8">
            <a:extLst>
              <a:ext uri="{FF2B5EF4-FFF2-40B4-BE49-F238E27FC236}">
                <a16:creationId xmlns:a16="http://schemas.microsoft.com/office/drawing/2014/main" id="{AED99357-A76A-4F97-B567-996369C9F9DC}"/>
              </a:ext>
            </a:extLst>
          </p:cNvPr>
          <p:cNvSpPr>
            <a:spLocks noGrp="1"/>
          </p:cNvSpPr>
          <p:nvPr>
            <p:ph type="body" idx="1"/>
          </p:nvPr>
        </p:nvSpPr>
        <p:spPr/>
        <p:txBody>
          <a:bodyPr/>
          <a:lstStyle/>
          <a:p>
            <a:endParaRPr lang="en-US" dirty="0"/>
          </a:p>
        </p:txBody>
      </p:sp>
      <p:pic>
        <p:nvPicPr>
          <p:cNvPr id="14" name="Picture 13">
            <a:extLst>
              <a:ext uri="{FF2B5EF4-FFF2-40B4-BE49-F238E27FC236}">
                <a16:creationId xmlns:a16="http://schemas.microsoft.com/office/drawing/2014/main" id="{4B969A49-F560-424D-A758-436487FD86AE}"/>
              </a:ext>
            </a:extLst>
          </p:cNvPr>
          <p:cNvPicPr>
            <a:picLocks noChangeAspect="1"/>
          </p:cNvPicPr>
          <p:nvPr/>
        </p:nvPicPr>
        <p:blipFill>
          <a:blip r:embed="rId2"/>
          <a:stretch>
            <a:fillRect/>
          </a:stretch>
        </p:blipFill>
        <p:spPr>
          <a:xfrm>
            <a:off x="7793799" y="1919346"/>
            <a:ext cx="3472100" cy="3065727"/>
          </a:xfrm>
          <a:prstGeom prst="rect">
            <a:avLst/>
          </a:prstGeom>
        </p:spPr>
      </p:pic>
    </p:spTree>
    <p:extLst>
      <p:ext uri="{BB962C8B-B14F-4D97-AF65-F5344CB8AC3E}">
        <p14:creationId xmlns:p14="http://schemas.microsoft.com/office/powerpoint/2010/main" val="908166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6011F3-1491-4876-9933-CC9C22C7CB30}"/>
              </a:ext>
            </a:extLst>
          </p:cNvPr>
          <p:cNvSpPr/>
          <p:nvPr/>
        </p:nvSpPr>
        <p:spPr>
          <a:xfrm>
            <a:off x="391450" y="460917"/>
            <a:ext cx="6810647" cy="461665"/>
          </a:xfrm>
          <a:prstGeom prst="rect">
            <a:avLst/>
          </a:prstGeom>
        </p:spPr>
        <p:txBody>
          <a:bodyPr wrap="none">
            <a:spAutoFit/>
          </a:bodyPr>
          <a:lstStyle/>
          <a:p>
            <a:pPr fontAlgn="base">
              <a:spcBef>
                <a:spcPct val="0"/>
              </a:spcBef>
              <a:spcAft>
                <a:spcPct val="0"/>
              </a:spcAft>
            </a:pPr>
            <a:r>
              <a:rPr lang="en-US" sz="2400" b="1" dirty="0">
                <a:latin typeface="Calibri" panose="020F0502020204030204" pitchFamily="34" charset="0"/>
                <a:ea typeface="MS PGothic" pitchFamily="34" charset="-128"/>
              </a:rPr>
              <a:t>How easy is it for foreign investors to enter Uganda?</a:t>
            </a:r>
          </a:p>
        </p:txBody>
      </p:sp>
      <p:sp>
        <p:nvSpPr>
          <p:cNvPr id="6" name="Text Placeholder 4">
            <a:extLst>
              <a:ext uri="{FF2B5EF4-FFF2-40B4-BE49-F238E27FC236}">
                <a16:creationId xmlns:a16="http://schemas.microsoft.com/office/drawing/2014/main" id="{D9752243-FF50-411F-8FBC-14AD72964FF2}"/>
              </a:ext>
            </a:extLst>
          </p:cNvPr>
          <p:cNvSpPr>
            <a:spLocks noGrp="1"/>
          </p:cNvSpPr>
          <p:nvPr>
            <p:ph type="body" sz="quarter" idx="13"/>
          </p:nvPr>
        </p:nvSpPr>
        <p:spPr>
          <a:xfrm>
            <a:off x="61913" y="1498601"/>
            <a:ext cx="11234738" cy="4778374"/>
          </a:xfrm>
        </p:spPr>
        <p:txBody>
          <a:bodyPr>
            <a:noAutofit/>
          </a:bodyPr>
          <a:lstStyle/>
          <a:p>
            <a:pPr marL="457200" lvl="1" indent="0" algn="just">
              <a:lnSpc>
                <a:spcPct val="80000"/>
              </a:lnSpc>
              <a:spcBef>
                <a:spcPts val="1200"/>
              </a:spcBef>
              <a:buClr>
                <a:srgbClr val="002060"/>
              </a:buClr>
              <a:defRPr/>
            </a:pPr>
            <a:r>
              <a:rPr lang="en-US" sz="1600" b="1" kern="1200" dirty="0">
                <a:latin typeface="Calibri" panose="020F0502020204030204" pitchFamily="34" charset="0"/>
                <a:cs typeface="Calibri" panose="020F0502020204030204" pitchFamily="34" charset="0"/>
              </a:rPr>
              <a:t>The removal of barriers to FDI entry are often the first reforms countries undertake when seeking to improve their investment competitiveness. </a:t>
            </a:r>
            <a:r>
              <a:rPr lang="en-US" sz="1600" kern="1200" dirty="0">
                <a:latin typeface="Calibri" panose="020F0502020204030204" pitchFamily="34" charset="0"/>
                <a:cs typeface="Calibri" panose="020F0502020204030204" pitchFamily="34" charset="0"/>
              </a:rPr>
              <a:t>Efforts aimed at attracting more FDI inflows start with improving the policy and regulatory regimes governing the entry and establishment of FDI, which are defined as the phase of admission of a foreign investor into the host country and FDI. </a:t>
            </a:r>
          </a:p>
          <a:p>
            <a:pPr marL="457200" lvl="1" indent="0" algn="just">
              <a:lnSpc>
                <a:spcPct val="80000"/>
              </a:lnSpc>
              <a:spcBef>
                <a:spcPts val="1200"/>
              </a:spcBef>
              <a:buClr>
                <a:srgbClr val="002060"/>
              </a:buClr>
              <a:defRPr/>
            </a:pPr>
            <a:r>
              <a:rPr lang="en-US" sz="1600" b="1" kern="1200" dirty="0">
                <a:latin typeface="Calibri" panose="020F0502020204030204" pitchFamily="34" charset="0"/>
                <a:cs typeface="Calibri" panose="020F0502020204030204" pitchFamily="34" charset="0"/>
              </a:rPr>
              <a:t>Two main considerations: </a:t>
            </a:r>
          </a:p>
          <a:p>
            <a:pPr marL="457200" lvl="1" indent="0" algn="just">
              <a:lnSpc>
                <a:spcPct val="80000"/>
              </a:lnSpc>
              <a:spcBef>
                <a:spcPts val="1200"/>
              </a:spcBef>
              <a:buClr>
                <a:srgbClr val="002060"/>
              </a:buClr>
              <a:defRPr/>
            </a:pPr>
            <a:endParaRPr lang="en-US" sz="1600" b="1" kern="1200" dirty="0">
              <a:solidFill>
                <a:srgbClr val="002060"/>
              </a:solidFill>
              <a:latin typeface="Calibri" panose="020F0502020204030204" pitchFamily="34" charset="0"/>
              <a:cs typeface="Calibri" panose="020F0502020204030204" pitchFamily="34" charset="0"/>
            </a:endParaRPr>
          </a:p>
          <a:p>
            <a:pPr marL="457200" lvl="1" indent="0" algn="just">
              <a:lnSpc>
                <a:spcPct val="80000"/>
              </a:lnSpc>
              <a:spcBef>
                <a:spcPts val="1200"/>
              </a:spcBef>
              <a:buClr>
                <a:srgbClr val="002060"/>
              </a:buClr>
              <a:defRPr/>
            </a:pPr>
            <a:endParaRPr lang="en-US" sz="1600" b="1" kern="1200" dirty="0">
              <a:solidFill>
                <a:srgbClr val="002060"/>
              </a:solidFill>
              <a:latin typeface="Calibri" panose="020F0502020204030204" pitchFamily="34" charset="0"/>
              <a:cs typeface="Calibri" panose="020F0502020204030204" pitchFamily="34" charset="0"/>
            </a:endParaRPr>
          </a:p>
          <a:p>
            <a:pPr marL="457200" lvl="1" indent="0" algn="just">
              <a:lnSpc>
                <a:spcPct val="80000"/>
              </a:lnSpc>
              <a:spcBef>
                <a:spcPts val="1200"/>
              </a:spcBef>
              <a:buClr>
                <a:srgbClr val="002060"/>
              </a:buClr>
              <a:defRPr/>
            </a:pPr>
            <a:endParaRPr lang="en-US" sz="1600" b="1" kern="1200" dirty="0">
              <a:solidFill>
                <a:srgbClr val="002060"/>
              </a:solidFill>
              <a:latin typeface="Calibri" panose="020F0502020204030204" pitchFamily="34" charset="0"/>
              <a:cs typeface="Calibri" panose="020F0502020204030204" pitchFamily="34" charset="0"/>
            </a:endParaRPr>
          </a:p>
          <a:p>
            <a:pPr lvl="1" algn="just">
              <a:lnSpc>
                <a:spcPct val="80000"/>
              </a:lnSpc>
              <a:spcBef>
                <a:spcPts val="1200"/>
              </a:spcBef>
              <a:buClr>
                <a:srgbClr val="002060"/>
              </a:buClr>
              <a:buFont typeface="Arial" panose="020B0604020202020204" pitchFamily="34" charset="0"/>
              <a:buChar char="•"/>
              <a:defRPr/>
            </a:pPr>
            <a:endParaRPr lang="en-US" sz="1600" b="1" kern="1200" dirty="0">
              <a:solidFill>
                <a:srgbClr val="002060"/>
              </a:solidFill>
              <a:latin typeface="Calibri" panose="020F0502020204030204" pitchFamily="34" charset="0"/>
              <a:cs typeface="Calibri" panose="020F0502020204030204" pitchFamily="34" charset="0"/>
            </a:endParaRPr>
          </a:p>
          <a:p>
            <a:pPr lvl="1" algn="just">
              <a:lnSpc>
                <a:spcPct val="80000"/>
              </a:lnSpc>
              <a:spcBef>
                <a:spcPts val="1200"/>
              </a:spcBef>
              <a:buClr>
                <a:srgbClr val="002060"/>
              </a:buClr>
              <a:buFont typeface="Arial" panose="020B0604020202020204" pitchFamily="34" charset="0"/>
              <a:buChar char="•"/>
              <a:defRPr/>
            </a:pPr>
            <a:endParaRPr lang="en-US" sz="1600" b="1" kern="1200" dirty="0">
              <a:solidFill>
                <a:srgbClr val="002060"/>
              </a:solidFill>
              <a:latin typeface="Calibri" panose="020F0502020204030204" pitchFamily="34" charset="0"/>
              <a:cs typeface="Calibri" panose="020F0502020204030204" pitchFamily="34" charset="0"/>
            </a:endParaRPr>
          </a:p>
          <a:p>
            <a:pPr lvl="1" algn="just">
              <a:lnSpc>
                <a:spcPct val="80000"/>
              </a:lnSpc>
              <a:spcBef>
                <a:spcPts val="1200"/>
              </a:spcBef>
              <a:buClr>
                <a:srgbClr val="002060"/>
              </a:buClr>
              <a:buFont typeface="Arial" panose="020B0604020202020204" pitchFamily="34" charset="0"/>
              <a:buChar char="•"/>
              <a:defRPr/>
            </a:pPr>
            <a:endParaRPr lang="en-US" sz="1600" b="1" kern="1200" dirty="0">
              <a:solidFill>
                <a:srgbClr val="002060"/>
              </a:solidFill>
              <a:latin typeface="Calibri" panose="020F0502020204030204" pitchFamily="34" charset="0"/>
              <a:cs typeface="Calibri" panose="020F0502020204030204" pitchFamily="34" charset="0"/>
            </a:endParaRPr>
          </a:p>
          <a:p>
            <a:pPr lvl="1" algn="just">
              <a:lnSpc>
                <a:spcPct val="80000"/>
              </a:lnSpc>
              <a:spcBef>
                <a:spcPts val="1200"/>
              </a:spcBef>
              <a:buClr>
                <a:srgbClr val="002060"/>
              </a:buClr>
              <a:buFont typeface="Arial" panose="020B0604020202020204" pitchFamily="34" charset="0"/>
              <a:buChar char="•"/>
              <a:defRPr/>
            </a:pPr>
            <a:endParaRPr lang="en-US" sz="1600" b="1" kern="1200" dirty="0">
              <a:solidFill>
                <a:srgbClr val="002060"/>
              </a:solidFill>
              <a:latin typeface="Calibri" panose="020F0502020204030204" pitchFamily="34" charset="0"/>
              <a:cs typeface="Calibri" panose="020F0502020204030204" pitchFamily="34" charset="0"/>
            </a:endParaRPr>
          </a:p>
          <a:p>
            <a:pPr lvl="1" algn="just">
              <a:lnSpc>
                <a:spcPct val="80000"/>
              </a:lnSpc>
              <a:spcBef>
                <a:spcPts val="1200"/>
              </a:spcBef>
              <a:buClr>
                <a:srgbClr val="002060"/>
              </a:buClr>
              <a:buFont typeface="Arial" panose="020B0604020202020204" pitchFamily="34" charset="0"/>
              <a:buChar char="•"/>
              <a:defRPr/>
            </a:pPr>
            <a:endParaRPr lang="en-US" sz="1600" b="1" kern="1200" dirty="0">
              <a:solidFill>
                <a:srgbClr val="002060"/>
              </a:solidFill>
              <a:latin typeface="Calibri" panose="020F0502020204030204" pitchFamily="34" charset="0"/>
              <a:cs typeface="Calibri" panose="020F0502020204030204" pitchFamily="34" charset="0"/>
            </a:endParaRPr>
          </a:p>
          <a:p>
            <a:pPr lvl="1" algn="just">
              <a:lnSpc>
                <a:spcPct val="80000"/>
              </a:lnSpc>
              <a:spcBef>
                <a:spcPts val="1200"/>
              </a:spcBef>
              <a:buClr>
                <a:srgbClr val="002060"/>
              </a:buClr>
              <a:buFont typeface="Arial" panose="020B0604020202020204" pitchFamily="34" charset="0"/>
              <a:buChar char="•"/>
              <a:defRPr/>
            </a:pPr>
            <a:r>
              <a:rPr lang="en-US" sz="1600" b="1" kern="1200" dirty="0">
                <a:solidFill>
                  <a:srgbClr val="002060"/>
                </a:solidFill>
                <a:latin typeface="Calibri" panose="020F0502020204030204" pitchFamily="34" charset="0"/>
                <a:cs typeface="Calibri" panose="020F0502020204030204" pitchFamily="34" charset="0"/>
              </a:rPr>
              <a:t>It is important for investors to find as much and useful information on these question upfront as possible (incl on sectoral regulation!). </a:t>
            </a:r>
            <a:r>
              <a:rPr lang="en-US" sz="1600" kern="1200" dirty="0">
                <a:solidFill>
                  <a:srgbClr val="002060"/>
                </a:solidFill>
                <a:latin typeface="Calibri" panose="020F0502020204030204" pitchFamily="34" charset="0"/>
                <a:cs typeface="Calibri" panose="020F0502020204030204" pitchFamily="34" charset="0"/>
              </a:rPr>
              <a:t>The investment law, for instance, should provide clarity on the key rules for investors. If done well, it can spur investor’s interest and confidence in the investment location =&gt; positive first impression. </a:t>
            </a:r>
          </a:p>
          <a:p>
            <a:pPr lvl="1" algn="just">
              <a:lnSpc>
                <a:spcPct val="80000"/>
              </a:lnSpc>
              <a:spcBef>
                <a:spcPts val="1200"/>
              </a:spcBef>
              <a:buClr>
                <a:srgbClr val="002060"/>
              </a:buClr>
              <a:buFont typeface="Arial" panose="020B0604020202020204" pitchFamily="34" charset="0"/>
              <a:buChar char="•"/>
              <a:defRPr/>
            </a:pPr>
            <a:r>
              <a:rPr lang="en-US" sz="1600" kern="1200" dirty="0">
                <a:solidFill>
                  <a:srgbClr val="002060"/>
                </a:solidFill>
                <a:latin typeface="Calibri" panose="020F0502020204030204" pitchFamily="34" charset="0"/>
                <a:cs typeface="Calibri" panose="020F0502020204030204" pitchFamily="34" charset="0"/>
              </a:rPr>
              <a:t>Uganda’s track record on starting new businesses is very weak. </a:t>
            </a:r>
          </a:p>
          <a:p>
            <a:pPr marL="457200" lvl="1" indent="0" algn="just">
              <a:lnSpc>
                <a:spcPct val="80000"/>
              </a:lnSpc>
              <a:spcBef>
                <a:spcPts val="1200"/>
              </a:spcBef>
              <a:buClr>
                <a:srgbClr val="002060"/>
              </a:buClr>
              <a:defRPr/>
            </a:pPr>
            <a:r>
              <a:rPr lang="en-US" sz="1600" b="1" kern="1200" dirty="0">
                <a:solidFill>
                  <a:srgbClr val="002060"/>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1D916E8B-8330-46B8-8105-9019A3794E55}"/>
              </a:ext>
            </a:extLst>
          </p:cNvPr>
          <p:cNvPicPr>
            <a:picLocks noChangeAspect="1"/>
          </p:cNvPicPr>
          <p:nvPr/>
        </p:nvPicPr>
        <p:blipFill>
          <a:blip r:embed="rId3"/>
          <a:stretch>
            <a:fillRect/>
          </a:stretch>
        </p:blipFill>
        <p:spPr>
          <a:xfrm>
            <a:off x="9803764" y="6116622"/>
            <a:ext cx="2075129" cy="511803"/>
          </a:xfrm>
          <a:prstGeom prst="rect">
            <a:avLst/>
          </a:prstGeom>
        </p:spPr>
      </p:pic>
      <p:sp>
        <p:nvSpPr>
          <p:cNvPr id="2" name="TextBox 1">
            <a:extLst>
              <a:ext uri="{FF2B5EF4-FFF2-40B4-BE49-F238E27FC236}">
                <a16:creationId xmlns:a16="http://schemas.microsoft.com/office/drawing/2014/main" id="{10802264-7974-41E9-9220-4C883DC0B051}"/>
              </a:ext>
            </a:extLst>
          </p:cNvPr>
          <p:cNvSpPr txBox="1"/>
          <p:nvPr/>
        </p:nvSpPr>
        <p:spPr>
          <a:xfrm>
            <a:off x="6200775" y="2447004"/>
            <a:ext cx="5095876" cy="2492615"/>
          </a:xfrm>
          <a:prstGeom prst="rect">
            <a:avLst/>
          </a:prstGeom>
          <a:solidFill>
            <a:schemeClr val="bg1">
              <a:lumMod val="95000"/>
            </a:schemeClr>
          </a:solidFill>
        </p:spPr>
        <p:txBody>
          <a:bodyPr wrap="square" rtlCol="0">
            <a:noAutofit/>
          </a:bodyPr>
          <a:lstStyle/>
          <a:p>
            <a:r>
              <a:rPr lang="en-US" sz="1600" b="1" u="sng" dirty="0">
                <a:solidFill>
                  <a:schemeClr val="accent3"/>
                </a:solidFill>
                <a:latin typeface="Calibri  "/>
              </a:rPr>
              <a:t>Procedural barriers:</a:t>
            </a:r>
          </a:p>
          <a:p>
            <a:endParaRPr lang="en-US" sz="1600" i="1" kern="1200" dirty="0">
              <a:solidFill>
                <a:srgbClr val="002060"/>
              </a:solidFill>
              <a:latin typeface="Calibri" panose="020F0502020204030204" pitchFamily="34" charset="0"/>
              <a:cs typeface="Calibri" panose="020F0502020204030204" pitchFamily="34" charset="0"/>
            </a:endParaRPr>
          </a:p>
          <a:p>
            <a:r>
              <a:rPr lang="en-US" sz="1600" i="1" kern="1200" dirty="0">
                <a:solidFill>
                  <a:srgbClr val="139AF0"/>
                </a:solidFill>
                <a:latin typeface="Calibri" panose="020F0502020204030204" pitchFamily="34" charset="0"/>
                <a:cs typeface="Calibri" panose="020F0502020204030204" pitchFamily="34" charset="0"/>
              </a:rPr>
              <a:t>How easy, timely, and costly is the process of establishing the operations and starting to operate?</a:t>
            </a:r>
          </a:p>
          <a:p>
            <a:endParaRPr lang="en-US" sz="1600" i="1"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2060"/>
                </a:solidFill>
                <a:latin typeface="Calibri" panose="020F0502020204030204" pitchFamily="34" charset="0"/>
                <a:cs typeface="Calibri" panose="020F0502020204030204" pitchFamily="34" charset="0"/>
              </a:rPr>
              <a:t>Obtaining investment approval</a:t>
            </a:r>
          </a:p>
          <a:p>
            <a:pPr marL="285750" indent="-285750">
              <a:buFont typeface="Arial" panose="020B0604020202020204" pitchFamily="34" charset="0"/>
              <a:buChar char="•"/>
            </a:pPr>
            <a:r>
              <a:rPr lang="en-US" sz="1600" dirty="0">
                <a:solidFill>
                  <a:srgbClr val="002060"/>
                </a:solidFill>
                <a:latin typeface="Calibri" panose="020F0502020204030204" pitchFamily="34" charset="0"/>
                <a:cs typeface="Calibri" panose="020F0502020204030204" pitchFamily="34" charset="0"/>
              </a:rPr>
              <a:t>Registration or notification of investment</a:t>
            </a:r>
          </a:p>
          <a:p>
            <a:pPr marL="285750" indent="-285750">
              <a:buFont typeface="Arial" panose="020B0604020202020204" pitchFamily="34" charset="0"/>
              <a:buChar char="•"/>
            </a:pPr>
            <a:r>
              <a:rPr lang="en-US" sz="1600" dirty="0">
                <a:solidFill>
                  <a:srgbClr val="002060"/>
                </a:solidFill>
                <a:latin typeface="Calibri" panose="020F0502020204030204" pitchFamily="34" charset="0"/>
                <a:cs typeface="Calibri" panose="020F0502020204030204" pitchFamily="34" charset="0"/>
              </a:rPr>
              <a:t>Obtaining a work permit or visa</a:t>
            </a:r>
          </a:p>
          <a:p>
            <a:pPr marL="285750" indent="-285750">
              <a:buFont typeface="Arial" panose="020B0604020202020204" pitchFamily="34" charset="0"/>
              <a:buChar char="•"/>
            </a:pPr>
            <a:r>
              <a:rPr lang="en-US" sz="1600" dirty="0">
                <a:solidFill>
                  <a:srgbClr val="002060"/>
                </a:solidFill>
                <a:latin typeface="Calibri" panose="020F0502020204030204" pitchFamily="34" charset="0"/>
                <a:cs typeface="Calibri" panose="020F0502020204030204" pitchFamily="34" charset="0"/>
              </a:rPr>
              <a:t>Opening a bank account in foreign currency</a:t>
            </a:r>
          </a:p>
          <a:p>
            <a:pPr marL="285750" indent="-285750">
              <a:buFont typeface="Arial" panose="020B0604020202020204" pitchFamily="34" charset="0"/>
              <a:buChar char="•"/>
            </a:pPr>
            <a:r>
              <a:rPr lang="en-US" sz="1600" dirty="0">
                <a:solidFill>
                  <a:srgbClr val="002060"/>
                </a:solidFill>
                <a:latin typeface="Calibri" panose="020F0502020204030204" pitchFamily="34" charset="0"/>
                <a:cs typeface="Calibri" panose="020F0502020204030204" pitchFamily="34" charset="0"/>
              </a:rPr>
              <a:t>Having documents recognized (Hague Apostille Conv)</a:t>
            </a:r>
          </a:p>
          <a:p>
            <a:pPr marL="285750" indent="-285750">
              <a:buFont typeface="Arial" panose="020B0604020202020204" pitchFamily="34" charset="0"/>
              <a:buChar char="•"/>
            </a:pPr>
            <a:endParaRPr lang="en-US" sz="1600" i="1" dirty="0">
              <a:solidFill>
                <a:srgbClr val="002060"/>
              </a:solidFill>
              <a:latin typeface="Calibri" panose="020F0502020204030204" pitchFamily="34" charset="0"/>
              <a:cs typeface="Calibri" panose="020F0502020204030204" pitchFamily="34" charset="0"/>
            </a:endParaRPr>
          </a:p>
          <a:p>
            <a:endParaRPr lang="en-US" sz="1600" dirty="0"/>
          </a:p>
          <a:p>
            <a:endParaRPr lang="en-US" sz="1600" dirty="0"/>
          </a:p>
          <a:p>
            <a:r>
              <a:rPr lang="en-US" dirty="0"/>
              <a:t> </a:t>
            </a:r>
          </a:p>
        </p:txBody>
      </p:sp>
      <p:sp>
        <p:nvSpPr>
          <p:cNvPr id="10" name="TextBox 9">
            <a:extLst>
              <a:ext uri="{FF2B5EF4-FFF2-40B4-BE49-F238E27FC236}">
                <a16:creationId xmlns:a16="http://schemas.microsoft.com/office/drawing/2014/main" id="{0AB23E74-6D2B-4051-8119-2D7A07C59A70}"/>
              </a:ext>
            </a:extLst>
          </p:cNvPr>
          <p:cNvSpPr txBox="1"/>
          <p:nvPr/>
        </p:nvSpPr>
        <p:spPr>
          <a:xfrm>
            <a:off x="895349" y="2447004"/>
            <a:ext cx="4983453" cy="2492615"/>
          </a:xfrm>
          <a:prstGeom prst="rect">
            <a:avLst/>
          </a:prstGeom>
          <a:solidFill>
            <a:schemeClr val="bg1">
              <a:lumMod val="95000"/>
            </a:schemeClr>
          </a:solidFill>
        </p:spPr>
        <p:txBody>
          <a:bodyPr wrap="square" rtlCol="0">
            <a:noAutofit/>
          </a:bodyPr>
          <a:lstStyle/>
          <a:p>
            <a:r>
              <a:rPr lang="en-US" sz="1600" b="1" u="sng" dirty="0">
                <a:solidFill>
                  <a:schemeClr val="accent3"/>
                </a:solidFill>
                <a:latin typeface="Calibri  "/>
              </a:rPr>
              <a:t>Regulatory barriers:</a:t>
            </a:r>
          </a:p>
          <a:p>
            <a:endParaRPr lang="en-US" sz="1600" dirty="0">
              <a:solidFill>
                <a:schemeClr val="accent3"/>
              </a:solidFill>
              <a:latin typeface="Calibri  "/>
            </a:endParaRPr>
          </a:p>
          <a:p>
            <a:r>
              <a:rPr lang="en-US" sz="1600" i="1" kern="1200" dirty="0">
                <a:solidFill>
                  <a:srgbClr val="139AF0"/>
                </a:solidFill>
                <a:latin typeface="Calibri" panose="020F0502020204030204" pitchFamily="34" charset="0"/>
                <a:cs typeface="Calibri" panose="020F0502020204030204" pitchFamily="34" charset="0"/>
              </a:rPr>
              <a:t>What economic activities can be invested in? Are there specific requirements for foreign ownership?</a:t>
            </a:r>
          </a:p>
          <a:p>
            <a:endParaRPr lang="en-US" sz="1600" b="1" i="1" dirty="0">
              <a:solidFill>
                <a:srgbClr val="139AF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kern="1200" dirty="0">
                <a:solidFill>
                  <a:srgbClr val="002060"/>
                </a:solidFill>
                <a:latin typeface="Calibri" panose="020F0502020204030204" pitchFamily="34" charset="0"/>
                <a:cs typeface="Calibri" panose="020F0502020204030204" pitchFamily="34" charset="0"/>
              </a:rPr>
              <a:t>Prohibition of foreign investment in certain sectors</a:t>
            </a:r>
          </a:p>
          <a:p>
            <a:pPr marL="285750" indent="-285750">
              <a:buFont typeface="Arial" panose="020B0604020202020204" pitchFamily="34" charset="0"/>
              <a:buChar char="•"/>
            </a:pPr>
            <a:r>
              <a:rPr lang="en-US" sz="1600" kern="1200" dirty="0">
                <a:solidFill>
                  <a:srgbClr val="002060"/>
                </a:solidFill>
                <a:latin typeface="Calibri" panose="020F0502020204030204" pitchFamily="34" charset="0"/>
                <a:cs typeface="Calibri" panose="020F0502020204030204" pitchFamily="34" charset="0"/>
              </a:rPr>
              <a:t>Restrictions on top managerial personnel</a:t>
            </a:r>
          </a:p>
          <a:p>
            <a:pPr marL="285750" indent="-285750">
              <a:buFont typeface="Arial" panose="020B0604020202020204" pitchFamily="34" charset="0"/>
              <a:buChar char="•"/>
            </a:pPr>
            <a:r>
              <a:rPr lang="en-US" sz="1600" kern="1200" dirty="0">
                <a:solidFill>
                  <a:srgbClr val="002060"/>
                </a:solidFill>
                <a:latin typeface="Calibri" panose="020F0502020204030204" pitchFamily="34" charset="0"/>
                <a:cs typeface="Calibri" panose="020F0502020204030204" pitchFamily="34" charset="0"/>
              </a:rPr>
              <a:t>Discriminatory licensing requirements</a:t>
            </a:r>
          </a:p>
          <a:p>
            <a:pPr marL="285750" indent="-285750">
              <a:buFont typeface="Arial" panose="020B0604020202020204" pitchFamily="34" charset="0"/>
              <a:buChar char="•"/>
            </a:pPr>
            <a:endParaRPr lang="en-US" sz="1600" b="1" kern="1200" dirty="0">
              <a:solidFill>
                <a:srgbClr val="002060"/>
              </a:solidFill>
              <a:latin typeface="Calibri" panose="020F0502020204030204" pitchFamily="34" charset="0"/>
              <a:cs typeface="Calibri" panose="020F0502020204030204" pitchFamily="34" charset="0"/>
            </a:endParaRPr>
          </a:p>
          <a:p>
            <a:endParaRPr lang="en-US" sz="1600" i="1" dirty="0">
              <a:solidFill>
                <a:srgbClr val="002060"/>
              </a:solidFill>
              <a:latin typeface="Calibri" panose="020F0502020204030204" pitchFamily="34" charset="0"/>
              <a:cs typeface="Calibri" panose="020F0502020204030204" pitchFamily="34" charset="0"/>
            </a:endParaRPr>
          </a:p>
          <a:p>
            <a:endParaRPr lang="en-US" sz="1600" dirty="0"/>
          </a:p>
          <a:p>
            <a:endParaRPr lang="en-US" sz="1600" dirty="0"/>
          </a:p>
          <a:p>
            <a:r>
              <a:rPr lang="en-US" dirty="0"/>
              <a:t> </a:t>
            </a:r>
          </a:p>
        </p:txBody>
      </p:sp>
    </p:spTree>
    <p:extLst>
      <p:ext uri="{BB962C8B-B14F-4D97-AF65-F5344CB8AC3E}">
        <p14:creationId xmlns:p14="http://schemas.microsoft.com/office/powerpoint/2010/main" val="2775743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9400" y="1130383"/>
            <a:ext cx="11309267" cy="4926542"/>
          </a:xfrm>
        </p:spPr>
        <p:txBody>
          <a:bodyPr>
            <a:noAutofit/>
          </a:bodyPr>
          <a:lstStyle/>
          <a:p>
            <a:pPr>
              <a:spcBef>
                <a:spcPts val="1200"/>
              </a:spcBef>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Uganda is one the most open countries to FDI in the region. Its Investment Law does not identify any sectors closed to FDI. </a:t>
            </a:r>
            <a:r>
              <a:rPr lang="en-US" dirty="0">
                <a:solidFill>
                  <a:schemeClr val="tx1"/>
                </a:solidFill>
                <a:latin typeface="Calibri" panose="020F0502020204030204" pitchFamily="34" charset="0"/>
                <a:cs typeface="Calibri" panose="020F0502020204030204" pitchFamily="34" charset="0"/>
              </a:rPr>
              <a:t>It would be useful though to clearly state in the law and identify any restrictions that may apply.  </a:t>
            </a:r>
          </a:p>
          <a:p>
            <a:pPr>
              <a:spcBef>
                <a:spcPts val="1200"/>
              </a:spcBef>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It is the absolute right of the state to reserve certain sectors to domestic investors. </a:t>
            </a:r>
            <a:r>
              <a:rPr lang="en-US" dirty="0">
                <a:solidFill>
                  <a:schemeClr val="tx1"/>
                </a:solidFill>
                <a:latin typeface="Calibri" panose="020F0502020204030204" pitchFamily="34" charset="0"/>
                <a:cs typeface="Calibri" panose="020F0502020204030204" pitchFamily="34" charset="0"/>
              </a:rPr>
              <a:t>There are two approaches that governments can use to communicate to foreign investors what sectors are either restricted or closed to FDI: via a </a:t>
            </a:r>
            <a:r>
              <a:rPr lang="en-US" b="1" i="1" dirty="0">
                <a:solidFill>
                  <a:schemeClr val="tx1"/>
                </a:solidFill>
                <a:latin typeface="Calibri" panose="020F0502020204030204" pitchFamily="34" charset="0"/>
                <a:cs typeface="Calibri" panose="020F0502020204030204" pitchFamily="34" charset="0"/>
              </a:rPr>
              <a:t>‘Positive list’ </a:t>
            </a:r>
            <a:r>
              <a:rPr lang="en-US" dirty="0">
                <a:solidFill>
                  <a:schemeClr val="tx1"/>
                </a:solidFill>
                <a:latin typeface="Calibri" panose="020F0502020204030204" pitchFamily="34" charset="0"/>
                <a:cs typeface="Calibri" panose="020F0502020204030204" pitchFamily="34" charset="0"/>
              </a:rPr>
              <a:t>or a </a:t>
            </a:r>
            <a:r>
              <a:rPr lang="en-US" b="1" i="1" dirty="0">
                <a:solidFill>
                  <a:schemeClr val="tx1"/>
                </a:solidFill>
                <a:latin typeface="Calibri" panose="020F0502020204030204" pitchFamily="34" charset="0"/>
                <a:cs typeface="Calibri" panose="020F0502020204030204" pitchFamily="34" charset="0"/>
              </a:rPr>
              <a:t>‘Negative list’</a:t>
            </a:r>
            <a:r>
              <a:rPr lang="en-US" dirty="0">
                <a:solidFill>
                  <a:schemeClr val="tx1"/>
                </a:solidFill>
                <a:latin typeface="Calibri" panose="020F0502020204030204" pitchFamily="34" charset="0"/>
                <a:cs typeface="Calibri" panose="020F0502020204030204" pitchFamily="34" charset="0"/>
              </a:rPr>
              <a:t>. </a:t>
            </a:r>
            <a:endParaRPr lang="en-US" b="1" dirty="0">
              <a:solidFill>
                <a:schemeClr val="tx1"/>
              </a:solidFill>
              <a:latin typeface="Calibri" panose="020F0502020204030204" pitchFamily="34" charset="0"/>
              <a:cs typeface="Calibri" panose="020F0502020204030204" pitchFamily="34" charset="0"/>
            </a:endParaRPr>
          </a:p>
          <a:p>
            <a:pPr>
              <a:spcBef>
                <a:spcPts val="1200"/>
              </a:spcBef>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UIA does provide some information on its website. </a:t>
            </a:r>
            <a:r>
              <a:rPr lang="en-US" dirty="0">
                <a:solidFill>
                  <a:schemeClr val="tx1"/>
                </a:solidFill>
                <a:latin typeface="Calibri" panose="020F0502020204030204" pitchFamily="34" charset="0"/>
                <a:cs typeface="Calibri" panose="020F0502020204030204" pitchFamily="34" charset="0"/>
              </a:rPr>
              <a:t>This is a positive point for transparency. However, the website lists priority sectors (similar to Schedule 2 of the Investment Act) but does not explicitly mention sectors that may be closed or restricted to FDI.</a:t>
            </a:r>
          </a:p>
          <a:p>
            <a:pPr>
              <a:spcBef>
                <a:spcPts val="1200"/>
              </a:spcBef>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Adding a comprehensive list of the sectorial laws restricting FDI in the country as an annex of the investment law, could assist investors in knowing exactly where they may not invest. </a:t>
            </a:r>
            <a:r>
              <a:rPr lang="en-US" dirty="0">
                <a:solidFill>
                  <a:schemeClr val="tx1"/>
                </a:solidFill>
                <a:latin typeface="Calibri" panose="020F0502020204030204" pitchFamily="34" charset="0"/>
                <a:cs typeface="Calibri" panose="020F0502020204030204" pitchFamily="34" charset="0"/>
              </a:rPr>
              <a:t>However limited the list may be, it would facilitate investment entry by improving transparency in the regulatory framework </a:t>
            </a:r>
          </a:p>
        </p:txBody>
      </p:sp>
      <p:sp>
        <p:nvSpPr>
          <p:cNvPr id="7" name="TextBox 6"/>
          <p:cNvSpPr txBox="1"/>
          <p:nvPr/>
        </p:nvSpPr>
        <p:spPr>
          <a:xfrm>
            <a:off x="459400" y="276251"/>
            <a:ext cx="10098741"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ctr" fontAlgn="base">
              <a:spcBef>
                <a:spcPct val="0"/>
              </a:spcBef>
              <a:spcAft>
                <a:spcPct val="0"/>
              </a:spcAft>
              <a:defRPr sz="2400" b="1" i="0" cap="all">
                <a:latin typeface="Calibri" panose="020F0502020204030204" pitchFamily="34" charset="0"/>
                <a:ea typeface="MS PGothic" pitchFamily="34" charset="-128"/>
              </a:defRPr>
            </a:lvl1pPr>
            <a:lvl2pPr eaLnBrk="0" fontAlgn="base" hangingPunct="0">
              <a:spcBef>
                <a:spcPct val="0"/>
              </a:spcBef>
              <a:spcAft>
                <a:spcPct val="0"/>
              </a:spcAft>
              <a:defRPr sz="2600">
                <a:latin typeface="Arial Bold" charset="0"/>
                <a:ea typeface="MS PGothic" pitchFamily="34" charset="-128"/>
                <a:cs typeface="MS PGothic" charset="0"/>
              </a:defRPr>
            </a:lvl2pPr>
            <a:lvl3pPr eaLnBrk="0" fontAlgn="base" hangingPunct="0">
              <a:spcBef>
                <a:spcPct val="0"/>
              </a:spcBef>
              <a:spcAft>
                <a:spcPct val="0"/>
              </a:spcAft>
              <a:defRPr sz="2600">
                <a:latin typeface="Arial Bold" charset="0"/>
                <a:ea typeface="MS PGothic" pitchFamily="34" charset="-128"/>
                <a:cs typeface="MS PGothic" charset="0"/>
              </a:defRPr>
            </a:lvl3pPr>
            <a:lvl4pPr eaLnBrk="0" fontAlgn="base" hangingPunct="0">
              <a:spcBef>
                <a:spcPct val="0"/>
              </a:spcBef>
              <a:spcAft>
                <a:spcPct val="0"/>
              </a:spcAft>
              <a:defRPr sz="2600">
                <a:latin typeface="Arial Bold" charset="0"/>
                <a:ea typeface="MS PGothic" pitchFamily="34" charset="-128"/>
                <a:cs typeface="MS PGothic" charset="0"/>
              </a:defRPr>
            </a:lvl4pPr>
            <a:lvl5pPr eaLnBrk="0" fontAlgn="base" hangingPunct="0">
              <a:spcBef>
                <a:spcPct val="0"/>
              </a:spcBef>
              <a:spcAft>
                <a:spcPct val="0"/>
              </a:spcAft>
              <a:defRPr sz="2600">
                <a:latin typeface="Arial Bold" charset="0"/>
                <a:ea typeface="MS PGothic" pitchFamily="34" charset="-128"/>
                <a:cs typeface="MS PGothic" charset="0"/>
              </a:defRPr>
            </a:lvl5pPr>
            <a:lvl6pPr marL="457200" algn="ctr" fontAlgn="base">
              <a:spcBef>
                <a:spcPct val="0"/>
              </a:spcBef>
              <a:spcAft>
                <a:spcPct val="0"/>
              </a:spcAft>
              <a:defRPr sz="2600" b="1">
                <a:solidFill>
                  <a:srgbClr val="014C6D"/>
                </a:solidFill>
                <a:latin typeface="Trebuchet MS" pitchFamily="34" charset="0"/>
              </a:defRPr>
            </a:lvl6pPr>
            <a:lvl7pPr marL="914400" algn="ctr" fontAlgn="base">
              <a:spcBef>
                <a:spcPct val="0"/>
              </a:spcBef>
              <a:spcAft>
                <a:spcPct val="0"/>
              </a:spcAft>
              <a:defRPr sz="2600" b="1">
                <a:solidFill>
                  <a:srgbClr val="014C6D"/>
                </a:solidFill>
                <a:latin typeface="Trebuchet MS" pitchFamily="34" charset="0"/>
              </a:defRPr>
            </a:lvl7pPr>
            <a:lvl8pPr marL="1371600" algn="ctr" fontAlgn="base">
              <a:spcBef>
                <a:spcPct val="0"/>
              </a:spcBef>
              <a:spcAft>
                <a:spcPct val="0"/>
              </a:spcAft>
              <a:defRPr sz="2600" b="1">
                <a:solidFill>
                  <a:srgbClr val="014C6D"/>
                </a:solidFill>
                <a:latin typeface="Trebuchet MS" pitchFamily="34" charset="0"/>
              </a:defRPr>
            </a:lvl8pPr>
            <a:lvl9pPr marL="1828800" algn="ctr" fontAlgn="base">
              <a:spcBef>
                <a:spcPct val="0"/>
              </a:spcBef>
              <a:spcAft>
                <a:spcPct val="0"/>
              </a:spcAft>
              <a:defRPr sz="2600" b="1">
                <a:solidFill>
                  <a:srgbClr val="014C6D"/>
                </a:solidFill>
                <a:latin typeface="Trebuchet MS"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21F43"/>
                </a:solidFill>
                <a:effectLst/>
                <a:uLnTx/>
                <a:uFillTx/>
                <a:latin typeface="Calibri" panose="020F0502020204030204" pitchFamily="34" charset="0"/>
                <a:ea typeface="MS PGothic" pitchFamily="34" charset="-128"/>
                <a:cs typeface="+mn-cs"/>
              </a:rPr>
              <a:t>Uganda is open for FDI, but regulatory barriers are unclear</a:t>
            </a:r>
          </a:p>
        </p:txBody>
      </p:sp>
      <p:sp>
        <p:nvSpPr>
          <p:cNvPr id="2" name="Rectangle 1">
            <a:extLst>
              <a:ext uri="{FF2B5EF4-FFF2-40B4-BE49-F238E27FC236}">
                <a16:creationId xmlns:a16="http://schemas.microsoft.com/office/drawing/2014/main" id="{67289ADF-31F2-49E2-82AF-7AB26153D553}"/>
              </a:ext>
            </a:extLst>
          </p:cNvPr>
          <p:cNvSpPr/>
          <p:nvPr/>
        </p:nvSpPr>
        <p:spPr bwMode="auto">
          <a:xfrm>
            <a:off x="9010650" y="6212417"/>
            <a:ext cx="2981325" cy="511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aphicFrame>
        <p:nvGraphicFramePr>
          <p:cNvPr id="9" name="Table 8">
            <a:extLst>
              <a:ext uri="{FF2B5EF4-FFF2-40B4-BE49-F238E27FC236}">
                <a16:creationId xmlns:a16="http://schemas.microsoft.com/office/drawing/2014/main" id="{D724C043-6A3A-4163-AD20-42858D11E0AD}"/>
              </a:ext>
            </a:extLst>
          </p:cNvPr>
          <p:cNvGraphicFramePr>
            <a:graphicFrameLocks noGrp="1"/>
          </p:cNvGraphicFramePr>
          <p:nvPr>
            <p:extLst>
              <p:ext uri="{D42A27DB-BD31-4B8C-83A1-F6EECF244321}">
                <p14:modId xmlns:p14="http://schemas.microsoft.com/office/powerpoint/2010/main" val="1338974042"/>
              </p:ext>
            </p:extLst>
          </p:nvPr>
        </p:nvGraphicFramePr>
        <p:xfrm>
          <a:off x="459400" y="4184600"/>
          <a:ext cx="11372850" cy="2673400"/>
        </p:xfrm>
        <a:graphic>
          <a:graphicData uri="http://schemas.openxmlformats.org/drawingml/2006/table">
            <a:tbl>
              <a:tblPr firstRow="1" firstCol="1" bandRow="1"/>
              <a:tblGrid>
                <a:gridCol w="1257301">
                  <a:extLst>
                    <a:ext uri="{9D8B030D-6E8A-4147-A177-3AD203B41FA5}">
                      <a16:colId xmlns:a16="http://schemas.microsoft.com/office/drawing/2014/main" val="2749225658"/>
                    </a:ext>
                  </a:extLst>
                </a:gridCol>
                <a:gridCol w="5534025">
                  <a:extLst>
                    <a:ext uri="{9D8B030D-6E8A-4147-A177-3AD203B41FA5}">
                      <a16:colId xmlns:a16="http://schemas.microsoft.com/office/drawing/2014/main" val="3888572947"/>
                    </a:ext>
                  </a:extLst>
                </a:gridCol>
                <a:gridCol w="4581524">
                  <a:extLst>
                    <a:ext uri="{9D8B030D-6E8A-4147-A177-3AD203B41FA5}">
                      <a16:colId xmlns:a16="http://schemas.microsoft.com/office/drawing/2014/main" val="1342366543"/>
                    </a:ext>
                  </a:extLst>
                </a:gridCol>
              </a:tblGrid>
              <a:tr h="232045">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Advantages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Disadvantages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2"/>
                    </a:solidFill>
                  </a:tcPr>
                </a:tc>
                <a:extLst>
                  <a:ext uri="{0D108BD9-81ED-4DB2-BD59-A6C34878D82A}">
                    <a16:rowId xmlns:a16="http://schemas.microsoft.com/office/drawing/2014/main" val="4118568305"/>
                  </a:ext>
                </a:extLst>
              </a:tr>
              <a:tr h="110562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Negative list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Transparent &amp; predictable – as it is immediately obvious what is restricted    </a:t>
                      </a:r>
                    </a:p>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Easy to administer </a:t>
                      </a:r>
                    </a:p>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Liberal/open in disposition – as all investment sectors that are not explicitly restricted including new/emerging sectors are made open </a:t>
                      </a: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Lock-in effect on listed sectors – no room to open listed sectors except with revision of the list    </a:t>
                      </a: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96663942"/>
                  </a:ext>
                </a:extLst>
              </a:tr>
              <a:tr h="1310039">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Positive list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Gradual and progressive liberalization – adaptive to acceleration process</a:t>
                      </a:r>
                    </a:p>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Room for maneuver on sectors that are not listed – when foreign participation in non-listed sectors is subjected to Investment Board/Agency approval (hybrid approach) </a:t>
                      </a: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Discretionary &amp; unpredictable  </a:t>
                      </a:r>
                    </a:p>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Time consuming process of information exchange, request and approval  - on new/ emerging sectors   </a:t>
                      </a:r>
                    </a:p>
                    <a:p>
                      <a:pPr marL="285750" marR="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Generally restrictive  </a:t>
                      </a: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200707165"/>
                  </a:ext>
                </a:extLst>
              </a:tr>
            </a:tbl>
          </a:graphicData>
        </a:graphic>
      </p:graphicFrame>
    </p:spTree>
    <p:extLst>
      <p:ext uri="{BB962C8B-B14F-4D97-AF65-F5344CB8AC3E}">
        <p14:creationId xmlns:p14="http://schemas.microsoft.com/office/powerpoint/2010/main" val="395198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57200" y="349574"/>
            <a:ext cx="10098741"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algn="ctr" fontAlgn="base">
              <a:spcBef>
                <a:spcPct val="0"/>
              </a:spcBef>
              <a:spcAft>
                <a:spcPct val="0"/>
              </a:spcAft>
              <a:defRPr sz="2400" b="1" i="0" cap="all">
                <a:latin typeface="Calibri" panose="020F0502020204030204" pitchFamily="34" charset="0"/>
                <a:ea typeface="MS PGothic" pitchFamily="34" charset="-128"/>
              </a:defRPr>
            </a:lvl1pPr>
            <a:lvl2pPr eaLnBrk="0" fontAlgn="base" hangingPunct="0">
              <a:spcBef>
                <a:spcPct val="0"/>
              </a:spcBef>
              <a:spcAft>
                <a:spcPct val="0"/>
              </a:spcAft>
              <a:defRPr sz="2600">
                <a:latin typeface="Arial Bold" charset="0"/>
                <a:ea typeface="MS PGothic" pitchFamily="34" charset="-128"/>
                <a:cs typeface="MS PGothic" charset="0"/>
              </a:defRPr>
            </a:lvl2pPr>
            <a:lvl3pPr eaLnBrk="0" fontAlgn="base" hangingPunct="0">
              <a:spcBef>
                <a:spcPct val="0"/>
              </a:spcBef>
              <a:spcAft>
                <a:spcPct val="0"/>
              </a:spcAft>
              <a:defRPr sz="2600">
                <a:latin typeface="Arial Bold" charset="0"/>
                <a:ea typeface="MS PGothic" pitchFamily="34" charset="-128"/>
                <a:cs typeface="MS PGothic" charset="0"/>
              </a:defRPr>
            </a:lvl3pPr>
            <a:lvl4pPr eaLnBrk="0" fontAlgn="base" hangingPunct="0">
              <a:spcBef>
                <a:spcPct val="0"/>
              </a:spcBef>
              <a:spcAft>
                <a:spcPct val="0"/>
              </a:spcAft>
              <a:defRPr sz="2600">
                <a:latin typeface="Arial Bold" charset="0"/>
                <a:ea typeface="MS PGothic" pitchFamily="34" charset="-128"/>
                <a:cs typeface="MS PGothic" charset="0"/>
              </a:defRPr>
            </a:lvl4pPr>
            <a:lvl5pPr eaLnBrk="0" fontAlgn="base" hangingPunct="0">
              <a:spcBef>
                <a:spcPct val="0"/>
              </a:spcBef>
              <a:spcAft>
                <a:spcPct val="0"/>
              </a:spcAft>
              <a:defRPr sz="2600">
                <a:latin typeface="Arial Bold" charset="0"/>
                <a:ea typeface="MS PGothic" pitchFamily="34" charset="-128"/>
                <a:cs typeface="MS PGothic" charset="0"/>
              </a:defRPr>
            </a:lvl5pPr>
            <a:lvl6pPr marL="457200" algn="ctr" fontAlgn="base">
              <a:spcBef>
                <a:spcPct val="0"/>
              </a:spcBef>
              <a:spcAft>
                <a:spcPct val="0"/>
              </a:spcAft>
              <a:defRPr sz="2600" b="1">
                <a:solidFill>
                  <a:srgbClr val="014C6D"/>
                </a:solidFill>
                <a:latin typeface="Trebuchet MS" pitchFamily="34" charset="0"/>
              </a:defRPr>
            </a:lvl6pPr>
            <a:lvl7pPr marL="914400" algn="ctr" fontAlgn="base">
              <a:spcBef>
                <a:spcPct val="0"/>
              </a:spcBef>
              <a:spcAft>
                <a:spcPct val="0"/>
              </a:spcAft>
              <a:defRPr sz="2600" b="1">
                <a:solidFill>
                  <a:srgbClr val="014C6D"/>
                </a:solidFill>
                <a:latin typeface="Trebuchet MS" pitchFamily="34" charset="0"/>
              </a:defRPr>
            </a:lvl7pPr>
            <a:lvl8pPr marL="1371600" algn="ctr" fontAlgn="base">
              <a:spcBef>
                <a:spcPct val="0"/>
              </a:spcBef>
              <a:spcAft>
                <a:spcPct val="0"/>
              </a:spcAft>
              <a:defRPr sz="2600" b="1">
                <a:solidFill>
                  <a:srgbClr val="014C6D"/>
                </a:solidFill>
                <a:latin typeface="Trebuchet MS" pitchFamily="34" charset="0"/>
              </a:defRPr>
            </a:lvl8pPr>
            <a:lvl9pPr marL="1828800" algn="ctr" fontAlgn="base">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21F43"/>
                </a:solidFill>
                <a:effectLst/>
                <a:uLnTx/>
                <a:uFillTx/>
                <a:latin typeface="Calibri" panose="020F0502020204030204" pitchFamily="34" charset="0"/>
                <a:ea typeface="MS PGothic" pitchFamily="34" charset="-128"/>
                <a:cs typeface="+mn-cs"/>
              </a:rPr>
              <a:t>Market access requirements in Uganda </a:t>
            </a:r>
          </a:p>
        </p:txBody>
      </p:sp>
      <p:sp>
        <p:nvSpPr>
          <p:cNvPr id="2" name="Rectangle 1">
            <a:extLst>
              <a:ext uri="{FF2B5EF4-FFF2-40B4-BE49-F238E27FC236}">
                <a16:creationId xmlns:a16="http://schemas.microsoft.com/office/drawing/2014/main" id="{7BCD7372-9BE8-44A4-8290-5820A113DC8F}"/>
              </a:ext>
            </a:extLst>
          </p:cNvPr>
          <p:cNvSpPr/>
          <p:nvPr/>
        </p:nvSpPr>
        <p:spPr>
          <a:xfrm>
            <a:off x="457200" y="1483489"/>
            <a:ext cx="10756760" cy="3693319"/>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Ø"/>
            </a:pPr>
            <a:r>
              <a:rPr lang="en-US" b="1" dirty="0">
                <a:latin typeface="Calibri" panose="020F0502020204030204" pitchFamily="34" charset="0"/>
                <a:ea typeface="Times New Roman" panose="02020603050405020304" pitchFamily="18" charset="0"/>
              </a:rPr>
              <a:t>The Investment Code states that the minister in charge of investment can set Market Access Requirements over time for both domestic and foreign investors. </a:t>
            </a:r>
            <a:r>
              <a:rPr lang="en-US" dirty="0">
                <a:latin typeface="Calibri" panose="020F0502020204030204" pitchFamily="34" charset="0"/>
                <a:ea typeface="Times New Roman" panose="02020603050405020304" pitchFamily="18" charset="0"/>
              </a:rPr>
              <a:t>However, those requirements are not well defined which may hinder transparency and may increase the cost of compliance for investors. </a:t>
            </a:r>
          </a:p>
          <a:p>
            <a:pPr marL="285750" marR="0" lvl="0" indent="-285750" algn="just">
              <a:spcBef>
                <a:spcPts val="0"/>
              </a:spcBef>
              <a:spcAft>
                <a:spcPts val="0"/>
              </a:spcAft>
              <a:buFont typeface="Wingdings" panose="05000000000000000000" pitchFamily="2" charset="2"/>
              <a:buChar char="Ø"/>
            </a:pPr>
            <a:endParaRPr lang="en-US" dirty="0">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Ø"/>
            </a:pPr>
            <a:r>
              <a:rPr lang="en-US" b="1" dirty="0">
                <a:latin typeface="Calibri" panose="020F0502020204030204" pitchFamily="34" charset="0"/>
                <a:ea typeface="Times New Roman" panose="02020603050405020304" pitchFamily="18" charset="0"/>
              </a:rPr>
              <a:t>Those polices are usually a deterrent to FDI and as such may turn away competitive investors</a:t>
            </a:r>
            <a:r>
              <a:rPr lang="en-US" dirty="0">
                <a:latin typeface="Calibri" panose="020F0502020204030204" pitchFamily="34" charset="0"/>
                <a:ea typeface="Times New Roman" panose="02020603050405020304" pitchFamily="18" charset="0"/>
              </a:rPr>
              <a:t>. This may impact the ability of Uganda to attract investors not in the extractive sector such as efficiency seeking investors. </a:t>
            </a:r>
          </a:p>
          <a:p>
            <a:pPr marR="0" lvl="0" algn="just">
              <a:spcBef>
                <a:spcPts val="0"/>
              </a:spcBef>
              <a:spcAft>
                <a:spcPts val="0"/>
              </a:spcAft>
            </a:pPr>
            <a:r>
              <a:rPr lang="en-US" dirty="0">
                <a:latin typeface="Calibri" panose="020F0502020204030204" pitchFamily="34" charset="0"/>
                <a:ea typeface="Times New Roman" panose="02020603050405020304" pitchFamily="18" charset="0"/>
              </a:rPr>
              <a:t> </a:t>
            </a:r>
          </a:p>
          <a:p>
            <a:pPr marL="342900" marR="0" lvl="0" indent="-342900" algn="just">
              <a:spcBef>
                <a:spcPts val="0"/>
              </a:spcBef>
              <a:spcAft>
                <a:spcPts val="0"/>
              </a:spcAft>
              <a:buFont typeface="Wingdings" panose="05000000000000000000" pitchFamily="2" charset="2"/>
              <a:buChar char="Ø"/>
            </a:pPr>
            <a:r>
              <a:rPr lang="en-US" b="1" dirty="0">
                <a:latin typeface="Calibri" panose="020F0502020204030204" pitchFamily="34" charset="0"/>
                <a:ea typeface="Times New Roman" panose="02020603050405020304" pitchFamily="18" charset="0"/>
              </a:rPr>
              <a:t>Market Access Requirements are found also on sectoral regulations</a:t>
            </a:r>
            <a:r>
              <a:rPr lang="en-US" dirty="0">
                <a:latin typeface="Calibri" panose="020F0502020204030204" pitchFamily="34" charset="0"/>
                <a:ea typeface="Times New Roman" panose="02020603050405020304" pitchFamily="18" charset="0"/>
              </a:rPr>
              <a:t>. Uganda mandates that every FDI in the Telecom sector carries a minimum of a 20% investment in the local stock exchange.   </a:t>
            </a:r>
          </a:p>
          <a:p>
            <a:pPr marL="285750" marR="0" lvl="0" indent="-285750" algn="just">
              <a:spcBef>
                <a:spcPts val="0"/>
              </a:spcBef>
              <a:spcAft>
                <a:spcPts val="0"/>
              </a:spcAft>
              <a:buFont typeface="Wingdings" panose="05000000000000000000" pitchFamily="2" charset="2"/>
              <a:buChar char="Ø"/>
            </a:pPr>
            <a:endParaRPr lang="en-US" dirty="0">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Ø"/>
            </a:pPr>
            <a:r>
              <a:rPr lang="en-US" b="1" dirty="0">
                <a:latin typeface="Calibri" panose="020F0502020204030204" pitchFamily="34" charset="0"/>
                <a:ea typeface="Times New Roman" panose="02020603050405020304" pitchFamily="18" charset="0"/>
              </a:rPr>
              <a:t>Market Access Requirements can be in violation of international law and nondiscrimination principles that Uganda has committed to. </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51753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2355" y="253401"/>
            <a:ext cx="10768095"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ctr" fontAlgn="base">
              <a:spcBef>
                <a:spcPct val="0"/>
              </a:spcBef>
              <a:spcAft>
                <a:spcPct val="0"/>
              </a:spcAft>
              <a:defRPr sz="2400" b="1" i="0" cap="all">
                <a:latin typeface="Calibri" panose="020F0502020204030204" pitchFamily="34" charset="0"/>
                <a:ea typeface="MS PGothic" pitchFamily="34" charset="-128"/>
              </a:defRPr>
            </a:lvl1pPr>
            <a:lvl2pPr eaLnBrk="0" fontAlgn="base" hangingPunct="0">
              <a:spcBef>
                <a:spcPct val="0"/>
              </a:spcBef>
              <a:spcAft>
                <a:spcPct val="0"/>
              </a:spcAft>
              <a:defRPr sz="2600">
                <a:latin typeface="Arial Bold" charset="0"/>
                <a:ea typeface="MS PGothic" pitchFamily="34" charset="-128"/>
                <a:cs typeface="MS PGothic" charset="0"/>
              </a:defRPr>
            </a:lvl2pPr>
            <a:lvl3pPr eaLnBrk="0" fontAlgn="base" hangingPunct="0">
              <a:spcBef>
                <a:spcPct val="0"/>
              </a:spcBef>
              <a:spcAft>
                <a:spcPct val="0"/>
              </a:spcAft>
              <a:defRPr sz="2600">
                <a:latin typeface="Arial Bold" charset="0"/>
                <a:ea typeface="MS PGothic" pitchFamily="34" charset="-128"/>
                <a:cs typeface="MS PGothic" charset="0"/>
              </a:defRPr>
            </a:lvl3pPr>
            <a:lvl4pPr eaLnBrk="0" fontAlgn="base" hangingPunct="0">
              <a:spcBef>
                <a:spcPct val="0"/>
              </a:spcBef>
              <a:spcAft>
                <a:spcPct val="0"/>
              </a:spcAft>
              <a:defRPr sz="2600">
                <a:latin typeface="Arial Bold" charset="0"/>
                <a:ea typeface="MS PGothic" pitchFamily="34" charset="-128"/>
                <a:cs typeface="MS PGothic" charset="0"/>
              </a:defRPr>
            </a:lvl4pPr>
            <a:lvl5pPr eaLnBrk="0" fontAlgn="base" hangingPunct="0">
              <a:spcBef>
                <a:spcPct val="0"/>
              </a:spcBef>
              <a:spcAft>
                <a:spcPct val="0"/>
              </a:spcAft>
              <a:defRPr sz="2600">
                <a:latin typeface="Arial Bold" charset="0"/>
                <a:ea typeface="MS PGothic" pitchFamily="34" charset="-128"/>
                <a:cs typeface="MS PGothic" charset="0"/>
              </a:defRPr>
            </a:lvl5pPr>
            <a:lvl6pPr marL="457200" algn="ctr" fontAlgn="base">
              <a:spcBef>
                <a:spcPct val="0"/>
              </a:spcBef>
              <a:spcAft>
                <a:spcPct val="0"/>
              </a:spcAft>
              <a:defRPr sz="2600" b="1">
                <a:solidFill>
                  <a:srgbClr val="014C6D"/>
                </a:solidFill>
                <a:latin typeface="Trebuchet MS" pitchFamily="34" charset="0"/>
              </a:defRPr>
            </a:lvl6pPr>
            <a:lvl7pPr marL="914400" algn="ctr" fontAlgn="base">
              <a:spcBef>
                <a:spcPct val="0"/>
              </a:spcBef>
              <a:spcAft>
                <a:spcPct val="0"/>
              </a:spcAft>
              <a:defRPr sz="2600" b="1">
                <a:solidFill>
                  <a:srgbClr val="014C6D"/>
                </a:solidFill>
                <a:latin typeface="Trebuchet MS" pitchFamily="34" charset="0"/>
              </a:defRPr>
            </a:lvl7pPr>
            <a:lvl8pPr marL="1371600" algn="ctr" fontAlgn="base">
              <a:spcBef>
                <a:spcPct val="0"/>
              </a:spcBef>
              <a:spcAft>
                <a:spcPct val="0"/>
              </a:spcAft>
              <a:defRPr sz="2600" b="1">
                <a:solidFill>
                  <a:srgbClr val="014C6D"/>
                </a:solidFill>
                <a:latin typeface="Trebuchet MS" pitchFamily="34" charset="0"/>
              </a:defRPr>
            </a:lvl8pPr>
            <a:lvl9pPr marL="1828800" algn="ctr" fontAlgn="base">
              <a:spcBef>
                <a:spcPct val="0"/>
              </a:spcBef>
              <a:spcAft>
                <a:spcPct val="0"/>
              </a:spcAft>
              <a:defRPr sz="2600" b="1">
                <a:solidFill>
                  <a:srgbClr val="014C6D"/>
                </a:solidFill>
                <a:latin typeface="Trebuchet MS" pitchFamily="34" charset="0"/>
              </a:defRPr>
            </a:lvl9pPr>
          </a:lstStyle>
          <a:p>
            <a:pPr algn="just"/>
            <a:r>
              <a:rPr lang="en-US" cap="none" dirty="0"/>
              <a:t>Ex-ante screening of all investment in Uganda</a:t>
            </a:r>
          </a:p>
        </p:txBody>
      </p:sp>
      <p:sp>
        <p:nvSpPr>
          <p:cNvPr id="4" name="Content Placeholder 2">
            <a:extLst>
              <a:ext uri="{FF2B5EF4-FFF2-40B4-BE49-F238E27FC236}">
                <a16:creationId xmlns:a16="http://schemas.microsoft.com/office/drawing/2014/main" id="{B31E877F-5830-43C5-A726-60B3DE0AB00F}"/>
              </a:ext>
            </a:extLst>
          </p:cNvPr>
          <p:cNvSpPr txBox="1">
            <a:spLocks/>
          </p:cNvSpPr>
          <p:nvPr/>
        </p:nvSpPr>
        <p:spPr>
          <a:xfrm>
            <a:off x="6792686" y="1238641"/>
            <a:ext cx="5124660" cy="5523900"/>
          </a:xfrm>
          <a:prstGeom prst="rect">
            <a:avLst/>
          </a:prstGeom>
          <a:solidFill>
            <a:schemeClr val="bg1">
              <a:lumMod val="95000"/>
            </a:schemeClr>
          </a:solidFill>
        </p:spPr>
        <p:txBody>
          <a:bodyPr>
            <a:norm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101"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nSpc>
                <a:spcPct val="100000"/>
              </a:lnSpc>
              <a:spcBef>
                <a:spcPts val="1000"/>
              </a:spcBef>
              <a:buClr>
                <a:schemeClr val="accent6"/>
              </a:buClr>
            </a:pPr>
            <a:r>
              <a:rPr lang="en-US" sz="1700" b="1" kern="0" dirty="0">
                <a:solidFill>
                  <a:schemeClr val="accent6"/>
                </a:solidFill>
                <a:latin typeface="Calibri" panose="020F0502020204030204" pitchFamily="34" charset="0"/>
                <a:cs typeface="Calibri" panose="020F0502020204030204" pitchFamily="34" charset="0"/>
              </a:rPr>
              <a:t>Why screening deters investment?</a:t>
            </a:r>
          </a:p>
          <a:p>
            <a:pPr marL="0" indent="0">
              <a:lnSpc>
                <a:spcPct val="100000"/>
              </a:lnSpc>
              <a:spcBef>
                <a:spcPts val="1000"/>
              </a:spcBef>
              <a:buClr>
                <a:schemeClr val="accent6"/>
              </a:buClr>
            </a:pPr>
            <a:endParaRPr lang="en-US" sz="1600" kern="0" dirty="0">
              <a:solidFill>
                <a:schemeClr val="tx1"/>
              </a:solidFill>
              <a:latin typeface="Calibri" panose="020F0502020204030204" pitchFamily="34" charset="0"/>
              <a:cs typeface="Calibri" panose="020F0502020204030204" pitchFamily="34" charset="0"/>
            </a:endParaRPr>
          </a:p>
          <a:p>
            <a:pPr>
              <a:lnSpc>
                <a:spcPct val="100000"/>
              </a:lnSpc>
              <a:spcBef>
                <a:spcPts val="1000"/>
              </a:spcBef>
              <a:buClr>
                <a:schemeClr val="accent6"/>
              </a:buClr>
              <a:buFont typeface="Arial" panose="020B0604020202020204" pitchFamily="34" charset="0"/>
              <a:buChar char="•"/>
            </a:pPr>
            <a:r>
              <a:rPr lang="en-US" sz="1600" b="1" kern="0" dirty="0">
                <a:solidFill>
                  <a:schemeClr val="tx1"/>
                </a:solidFill>
                <a:latin typeface="Calibri" panose="020F0502020204030204" pitchFamily="34" charset="0"/>
                <a:cs typeface="Calibri" panose="020F0502020204030204" pitchFamily="34" charset="0"/>
              </a:rPr>
              <a:t>Difficult to establish prior objective economic criteria </a:t>
            </a:r>
            <a:r>
              <a:rPr lang="en-US" sz="1600" kern="0" dirty="0">
                <a:solidFill>
                  <a:schemeClr val="tx1"/>
                </a:solidFill>
                <a:latin typeface="Calibri" panose="020F0502020204030204" pitchFamily="34" charset="0"/>
                <a:cs typeface="Calibri" panose="020F0502020204030204" pitchFamily="34" charset="0"/>
              </a:rPr>
              <a:t>for deciding whether a particular investment is desirable or will be successful. </a:t>
            </a:r>
          </a:p>
          <a:p>
            <a:pPr>
              <a:lnSpc>
                <a:spcPct val="100000"/>
              </a:lnSpc>
              <a:spcBef>
                <a:spcPts val="1000"/>
              </a:spcBef>
              <a:buClr>
                <a:schemeClr val="accent6"/>
              </a:buClr>
              <a:buFont typeface="Arial" panose="020B0604020202020204" pitchFamily="34" charset="0"/>
              <a:buChar char="•"/>
            </a:pPr>
            <a:r>
              <a:rPr lang="en-US" sz="1600" kern="0" dirty="0">
                <a:solidFill>
                  <a:schemeClr val="tx1"/>
                </a:solidFill>
                <a:latin typeface="Calibri" panose="020F0502020204030204" pitchFamily="34" charset="0"/>
                <a:cs typeface="Calibri" panose="020F0502020204030204" pitchFamily="34" charset="0"/>
              </a:rPr>
              <a:t>Thus, screening criteria tend to be vague which leads to risks of </a:t>
            </a:r>
            <a:r>
              <a:rPr lang="en-US" sz="1600" b="1" kern="0" dirty="0">
                <a:solidFill>
                  <a:schemeClr val="tx1"/>
                </a:solidFill>
                <a:latin typeface="Calibri" panose="020F0502020204030204" pitchFamily="34" charset="0"/>
                <a:cs typeface="Calibri" panose="020F0502020204030204" pitchFamily="34" charset="0"/>
              </a:rPr>
              <a:t>discretionary abuse</a:t>
            </a:r>
          </a:p>
          <a:p>
            <a:pPr>
              <a:lnSpc>
                <a:spcPct val="100000"/>
              </a:lnSpc>
              <a:spcBef>
                <a:spcPts val="1000"/>
              </a:spcBef>
              <a:buClr>
                <a:schemeClr val="accent6"/>
              </a:buClr>
              <a:buFont typeface="Arial" panose="020B0604020202020204" pitchFamily="34" charset="0"/>
              <a:buChar char="•"/>
            </a:pPr>
            <a:r>
              <a:rPr lang="en-US" sz="1600" kern="0" dirty="0">
                <a:solidFill>
                  <a:schemeClr val="tx1"/>
                </a:solidFill>
                <a:latin typeface="Calibri" panose="020F0502020204030204" pitchFamily="34" charset="0"/>
                <a:cs typeface="Calibri" panose="020F0502020204030204" pitchFamily="34" charset="0"/>
              </a:rPr>
              <a:t>It costs the government and public agencies significant </a:t>
            </a:r>
            <a:r>
              <a:rPr lang="en-US" sz="1600" b="1" kern="0" dirty="0">
                <a:solidFill>
                  <a:schemeClr val="tx1"/>
                </a:solidFill>
                <a:latin typeface="Calibri" panose="020F0502020204030204" pitchFamily="34" charset="0"/>
                <a:cs typeface="Calibri" panose="020F0502020204030204" pitchFamily="34" charset="0"/>
              </a:rPr>
              <a:t>resources and time </a:t>
            </a:r>
            <a:r>
              <a:rPr lang="en-US" sz="1600" kern="0" dirty="0">
                <a:solidFill>
                  <a:schemeClr val="tx1"/>
                </a:solidFill>
                <a:latin typeface="Calibri" panose="020F0502020204030204" pitchFamily="34" charset="0"/>
                <a:cs typeface="Calibri" panose="020F0502020204030204" pitchFamily="34" charset="0"/>
              </a:rPr>
              <a:t>(often very senior officials are mobilized in the screening process) – opportunity cost</a:t>
            </a:r>
          </a:p>
          <a:p>
            <a:pPr>
              <a:lnSpc>
                <a:spcPct val="100000"/>
              </a:lnSpc>
              <a:spcBef>
                <a:spcPts val="1000"/>
              </a:spcBef>
              <a:buClr>
                <a:schemeClr val="accent6"/>
              </a:buClr>
              <a:buFont typeface="Arial" panose="020B0604020202020204" pitchFamily="34" charset="0"/>
              <a:buChar char="•"/>
            </a:pPr>
            <a:r>
              <a:rPr lang="en-US" sz="1600" kern="0" dirty="0">
                <a:solidFill>
                  <a:schemeClr val="tx1"/>
                </a:solidFill>
                <a:latin typeface="Calibri" panose="020F0502020204030204" pitchFamily="34" charset="0"/>
                <a:cs typeface="Calibri" panose="020F0502020204030204" pitchFamily="34" charset="0"/>
              </a:rPr>
              <a:t>From the investor’s perspective, screening generates </a:t>
            </a:r>
            <a:r>
              <a:rPr lang="en-US" sz="1600" b="1" kern="0" dirty="0">
                <a:solidFill>
                  <a:schemeClr val="tx1"/>
                </a:solidFill>
                <a:latin typeface="Calibri" panose="020F0502020204030204" pitchFamily="34" charset="0"/>
                <a:cs typeface="Calibri" panose="020F0502020204030204" pitchFamily="34" charset="0"/>
              </a:rPr>
              <a:t>uncertainty and costs </a:t>
            </a:r>
            <a:r>
              <a:rPr lang="en-US" sz="1600" kern="0" dirty="0">
                <a:solidFill>
                  <a:schemeClr val="tx1"/>
                </a:solidFill>
                <a:latin typeface="Calibri" panose="020F0502020204030204" pitchFamily="34" charset="0"/>
                <a:cs typeface="Calibri" panose="020F0502020204030204" pitchFamily="34" charset="0"/>
              </a:rPr>
              <a:t>in the form of time delays, onerous compliance requirements, staff time, etc.</a:t>
            </a:r>
          </a:p>
          <a:p>
            <a:pPr>
              <a:lnSpc>
                <a:spcPct val="100000"/>
              </a:lnSpc>
              <a:spcBef>
                <a:spcPts val="1000"/>
              </a:spcBef>
              <a:buClr>
                <a:schemeClr val="accent6"/>
              </a:buClr>
              <a:buFont typeface="Arial" panose="020B0604020202020204" pitchFamily="34" charset="0"/>
              <a:buChar char="•"/>
            </a:pPr>
            <a:r>
              <a:rPr lang="en-US" sz="1600" kern="0" dirty="0">
                <a:solidFill>
                  <a:schemeClr val="tx1"/>
                </a:solidFill>
                <a:latin typeface="Calibri" panose="020F0502020204030204" pitchFamily="34" charset="0"/>
                <a:cs typeface="Calibri" panose="020F0502020204030204" pitchFamily="34" charset="0"/>
              </a:rPr>
              <a:t>Finally, </a:t>
            </a:r>
            <a:r>
              <a:rPr lang="en-US" sz="1600" b="1" kern="0" dirty="0">
                <a:solidFill>
                  <a:schemeClr val="tx1"/>
                </a:solidFill>
                <a:latin typeface="Calibri" panose="020F0502020204030204" pitchFamily="34" charset="0"/>
                <a:cs typeface="Calibri" panose="020F0502020204030204" pitchFamily="34" charset="0"/>
              </a:rPr>
              <a:t>screening is no substitute for good regulation</a:t>
            </a:r>
            <a:r>
              <a:rPr lang="en-US" sz="1600" kern="0" dirty="0">
                <a:solidFill>
                  <a:schemeClr val="tx1"/>
                </a:solidFill>
                <a:latin typeface="Calibri" panose="020F0502020204030204" pitchFamily="34" charset="0"/>
                <a:cs typeface="Calibri" panose="020F0502020204030204" pitchFamily="34" charset="0"/>
              </a:rPr>
              <a:t>. Governments have a legitimate desire and duty to protect health, environment, labor, national security interests, but screening is not the best tool to do so. </a:t>
            </a:r>
          </a:p>
          <a:p>
            <a:pPr>
              <a:spcBef>
                <a:spcPts val="1000"/>
              </a:spcBef>
            </a:pPr>
            <a:endParaRPr lang="en-US" kern="0" dirty="0"/>
          </a:p>
        </p:txBody>
      </p:sp>
      <p:sp>
        <p:nvSpPr>
          <p:cNvPr id="5" name="Content Placeholder 2">
            <a:extLst>
              <a:ext uri="{FF2B5EF4-FFF2-40B4-BE49-F238E27FC236}">
                <a16:creationId xmlns:a16="http://schemas.microsoft.com/office/drawing/2014/main" id="{EC9419DC-CAF1-41EC-8E99-676501E6F81C}"/>
              </a:ext>
            </a:extLst>
          </p:cNvPr>
          <p:cNvSpPr txBox="1">
            <a:spLocks/>
          </p:cNvSpPr>
          <p:nvPr/>
        </p:nvSpPr>
        <p:spPr>
          <a:xfrm>
            <a:off x="452355" y="1238640"/>
            <a:ext cx="5928348" cy="5437715"/>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101"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342900" marR="0" lvl="0" indent="-342900" algn="l" defTabSz="914400" rtl="0" eaLnBrk="0" fontAlgn="base" latinLnBrk="0" hangingPunct="0">
              <a:lnSpc>
                <a:spcPct val="100000"/>
              </a:lnSpc>
              <a:spcBef>
                <a:spcPts val="1000"/>
              </a:spcBef>
              <a:spcAft>
                <a:spcPct val="0"/>
              </a:spcAft>
              <a:buClr>
                <a:schemeClr val="accent6"/>
              </a:buClr>
              <a:buSzTx/>
              <a:buFont typeface="Wingdings" panose="05000000000000000000" pitchFamily="2" charset="2"/>
              <a:buChar char="Ø"/>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Per the Investment Act, screening is for all investors that meet the Market Access Requirements</a:t>
            </a:r>
            <a:r>
              <a:rPr kumimoji="0" lang="en-US" sz="16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The Act does state what documents are needed to obtain the investment certificate but does not specify process or criteria to be met.  </a:t>
            </a:r>
          </a:p>
          <a:p>
            <a:pPr marL="342900" marR="0" lvl="0" indent="-342900" algn="l" defTabSz="914400" rtl="0" eaLnBrk="0" fontAlgn="base" latinLnBrk="0" hangingPunct="0">
              <a:lnSpc>
                <a:spcPct val="100000"/>
              </a:lnSpc>
              <a:spcBef>
                <a:spcPts val="1000"/>
              </a:spcBef>
              <a:spcAft>
                <a:spcPct val="0"/>
              </a:spcAft>
              <a:buClr>
                <a:schemeClr val="accent6"/>
              </a:buClr>
              <a:buSzTx/>
              <a:buFont typeface="Wingdings" panose="05000000000000000000" pitchFamily="2" charset="2"/>
              <a:buChar char="Ø"/>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If the certificate is refused the investor should know why and have a right to appeal. </a:t>
            </a:r>
            <a:r>
              <a:rPr kumimoji="0" lang="en-US" sz="16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The Investment Act does mandate that UIA motivates its potential refusal and grant access to an appeal. This is a very positive point for Uganda’s screening process as it helps reducing the risk of abuse of power. </a:t>
            </a:r>
          </a:p>
          <a:p>
            <a:pPr marL="342900" marR="0" lvl="0" indent="-342900" algn="l" defTabSz="914400" rtl="0" eaLnBrk="0" fontAlgn="base" latinLnBrk="0" hangingPunct="0">
              <a:lnSpc>
                <a:spcPct val="100000"/>
              </a:lnSpc>
              <a:spcBef>
                <a:spcPts val="1000"/>
              </a:spcBef>
              <a:spcAft>
                <a:spcPct val="0"/>
              </a:spcAft>
              <a:buClr>
                <a:schemeClr val="accent6"/>
              </a:buClr>
              <a:buSzTx/>
              <a:buFont typeface="Wingdings" panose="05000000000000000000" pitchFamily="2" charset="2"/>
              <a:buChar char="Ø"/>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UIA takes part in the screening process</a:t>
            </a:r>
            <a:r>
              <a:rPr kumimoji="0" lang="en-US" sz="16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which may impact its functions of Investment Promotion Agency and ‘’blur the line’’ for investors on the role of the IPA and may create conflict of interests.   </a:t>
            </a:r>
          </a:p>
          <a:p>
            <a:pPr marL="342900" marR="0" lvl="0" indent="-342900" algn="l" defTabSz="914400" rtl="0" eaLnBrk="0" fontAlgn="base" latinLnBrk="0" hangingPunct="0">
              <a:lnSpc>
                <a:spcPct val="100000"/>
              </a:lnSpc>
              <a:spcBef>
                <a:spcPts val="1000"/>
              </a:spcBef>
              <a:spcAft>
                <a:spcPct val="0"/>
              </a:spcAft>
              <a:buClr>
                <a:schemeClr val="accent6"/>
              </a:buClr>
              <a:buSzTx/>
              <a:buFont typeface="Wingdings" panose="05000000000000000000" pitchFamily="2" charset="2"/>
              <a:buChar char="Ø"/>
              <a:tabLst/>
              <a:defRPr/>
            </a:pPr>
            <a:r>
              <a:rPr lang="en-US" sz="1600" b="1" kern="0" dirty="0">
                <a:solidFill>
                  <a:schemeClr val="tx1"/>
                </a:solidFill>
                <a:latin typeface="Calibri" panose="020F0502020204030204" pitchFamily="34" charset="0"/>
                <a:cs typeface="Calibri" panose="020F0502020204030204" pitchFamily="34" charset="0"/>
              </a:rPr>
              <a:t>Screening may be best suited for only strategic sectors of the economy. </a:t>
            </a:r>
            <a:r>
              <a:rPr lang="en-US" sz="1600" kern="0" dirty="0">
                <a:solidFill>
                  <a:schemeClr val="tx1"/>
                </a:solidFill>
                <a:latin typeface="Calibri" panose="020F0502020204030204" pitchFamily="34" charset="0"/>
                <a:cs typeface="Calibri" panose="020F0502020204030204" pitchFamily="34" charset="0"/>
              </a:rPr>
              <a:t>The government has the sovereign right to control the investments entering its market, but economy-wide screening heavily increase the cost of establishment for investors and government alike. Therefore, focusing those reviews to only sectors truly vital for the country may be better suited (i.e. health, environmental, national security…)  </a:t>
            </a:r>
            <a:endParaRPr kumimoji="0" lang="en-US" sz="16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30000"/>
              </a:lnSpc>
              <a:spcBef>
                <a:spcPts val="1000"/>
              </a:spcBef>
              <a:spcAft>
                <a:spcPct val="0"/>
              </a:spcAft>
              <a:buClr>
                <a:srgbClr val="404040"/>
              </a:buClr>
              <a:buSzTx/>
              <a:buFontTx/>
              <a:buNone/>
              <a:tabLst/>
              <a:defRPr/>
            </a:pPr>
            <a:endParaRPr kumimoji="0" lang="en-US" sz="1800" b="0" i="0" u="none" strike="noStrike" kern="0" cap="none" spc="0" normalizeH="0" baseline="0" noProof="0" dirty="0">
              <a:ln>
                <a:noFill/>
              </a:ln>
              <a:solidFill>
                <a:srgbClr val="021F43"/>
              </a:solidFill>
              <a:effectLst/>
              <a:uLnTx/>
              <a:uFillTx/>
              <a:latin typeface="Arial"/>
              <a:ea typeface="MS PGothic" pitchFamily="34" charset="-128"/>
              <a:cs typeface="Arial"/>
            </a:endParaRPr>
          </a:p>
        </p:txBody>
      </p:sp>
    </p:spTree>
    <p:extLst>
      <p:ext uri="{BB962C8B-B14F-4D97-AF65-F5344CB8AC3E}">
        <p14:creationId xmlns:p14="http://schemas.microsoft.com/office/powerpoint/2010/main" val="196802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E965C6-A984-4030-82BF-AAE205B77231}"/>
              </a:ext>
            </a:extLst>
          </p:cNvPr>
          <p:cNvSpPr/>
          <p:nvPr/>
        </p:nvSpPr>
        <p:spPr bwMode="auto">
          <a:xfrm>
            <a:off x="465667" y="4295723"/>
            <a:ext cx="7375313" cy="15303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 name="Title 1">
            <a:extLst>
              <a:ext uri="{FF2B5EF4-FFF2-40B4-BE49-F238E27FC236}">
                <a16:creationId xmlns:a16="http://schemas.microsoft.com/office/drawing/2014/main" id="{D6B95FD8-4D8E-4D1F-87C9-0BE78915C700}"/>
              </a:ext>
            </a:extLst>
          </p:cNvPr>
          <p:cNvSpPr>
            <a:spLocks noGrp="1"/>
          </p:cNvSpPr>
          <p:nvPr>
            <p:ph type="title"/>
          </p:nvPr>
        </p:nvSpPr>
        <p:spPr/>
        <p:txBody>
          <a:bodyPr/>
          <a:lstStyle/>
          <a:p>
            <a:r>
              <a:rPr lang="en-US" cap="none" dirty="0"/>
              <a:t>What is the Investment Reform Map?</a:t>
            </a:r>
          </a:p>
        </p:txBody>
      </p:sp>
      <p:sp>
        <p:nvSpPr>
          <p:cNvPr id="5" name="Flowchart: Process 4">
            <a:extLst>
              <a:ext uri="{FF2B5EF4-FFF2-40B4-BE49-F238E27FC236}">
                <a16:creationId xmlns:a16="http://schemas.microsoft.com/office/drawing/2014/main" id="{EBE24477-A5EB-466A-85E7-0CF7FD71C0DC}"/>
              </a:ext>
            </a:extLst>
          </p:cNvPr>
          <p:cNvSpPr/>
          <p:nvPr/>
        </p:nvSpPr>
        <p:spPr>
          <a:xfrm>
            <a:off x="9174923" y="1598613"/>
            <a:ext cx="2065467" cy="914392"/>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ndes"/>
                <a:ea typeface="+mn-ea"/>
                <a:cs typeface="+mn-cs"/>
              </a:rPr>
              <a:t>Investment performance</a:t>
            </a:r>
          </a:p>
        </p:txBody>
      </p:sp>
      <p:sp>
        <p:nvSpPr>
          <p:cNvPr id="6" name="Flowchart: Process 5">
            <a:extLst>
              <a:ext uri="{FF2B5EF4-FFF2-40B4-BE49-F238E27FC236}">
                <a16:creationId xmlns:a16="http://schemas.microsoft.com/office/drawing/2014/main" id="{228C8E0E-B24E-4EAB-9231-0A248870EEF4}"/>
              </a:ext>
            </a:extLst>
          </p:cNvPr>
          <p:cNvSpPr/>
          <p:nvPr/>
        </p:nvSpPr>
        <p:spPr>
          <a:xfrm>
            <a:off x="9174922" y="2846554"/>
            <a:ext cx="2065467" cy="91439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ndes"/>
                <a:ea typeface="+mn-ea"/>
                <a:cs typeface="+mn-cs"/>
              </a:rPr>
              <a:t>FDI Locational Determinants</a:t>
            </a:r>
          </a:p>
        </p:txBody>
      </p:sp>
      <p:sp>
        <p:nvSpPr>
          <p:cNvPr id="7" name="Flowchart: Process 6">
            <a:extLst>
              <a:ext uri="{FF2B5EF4-FFF2-40B4-BE49-F238E27FC236}">
                <a16:creationId xmlns:a16="http://schemas.microsoft.com/office/drawing/2014/main" id="{B9EE6F5C-8D90-46AE-952E-06CB9665331D}"/>
              </a:ext>
            </a:extLst>
          </p:cNvPr>
          <p:cNvSpPr/>
          <p:nvPr/>
        </p:nvSpPr>
        <p:spPr>
          <a:xfrm>
            <a:off x="9174920" y="4101661"/>
            <a:ext cx="2065467" cy="914392"/>
          </a:xfrm>
          <a:prstGeom prst="flowChartProcess">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ndes"/>
                <a:ea typeface="+mn-ea"/>
                <a:cs typeface="+mn-cs"/>
              </a:rPr>
              <a:t>IPP Institutional, Legal &amp; Regulatory Assessment</a:t>
            </a:r>
          </a:p>
        </p:txBody>
      </p:sp>
      <p:sp>
        <p:nvSpPr>
          <p:cNvPr id="8" name="Flowchart: Process 7">
            <a:extLst>
              <a:ext uri="{FF2B5EF4-FFF2-40B4-BE49-F238E27FC236}">
                <a16:creationId xmlns:a16="http://schemas.microsoft.com/office/drawing/2014/main" id="{E796FF70-E675-4D35-8219-95B264B8FE01}"/>
              </a:ext>
            </a:extLst>
          </p:cNvPr>
          <p:cNvSpPr/>
          <p:nvPr/>
        </p:nvSpPr>
        <p:spPr>
          <a:xfrm>
            <a:off x="9174925" y="5334099"/>
            <a:ext cx="2065467" cy="9143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ndes"/>
                <a:ea typeface="+mn-ea"/>
                <a:cs typeface="+mn-cs"/>
              </a:rPr>
              <a:t>Investment Reform Agenda</a:t>
            </a:r>
          </a:p>
        </p:txBody>
      </p:sp>
      <p:sp>
        <p:nvSpPr>
          <p:cNvPr id="9" name="Plus Sign 8">
            <a:extLst>
              <a:ext uri="{FF2B5EF4-FFF2-40B4-BE49-F238E27FC236}">
                <a16:creationId xmlns:a16="http://schemas.microsoft.com/office/drawing/2014/main" id="{EA9B72B2-14BD-415C-B41D-ADA618963CC0}"/>
              </a:ext>
            </a:extLst>
          </p:cNvPr>
          <p:cNvSpPr/>
          <p:nvPr/>
        </p:nvSpPr>
        <p:spPr>
          <a:xfrm>
            <a:off x="10066020" y="2611093"/>
            <a:ext cx="167123" cy="20591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ndes"/>
              <a:ea typeface="+mn-ea"/>
              <a:cs typeface="+mn-cs"/>
            </a:endParaRPr>
          </a:p>
        </p:txBody>
      </p:sp>
      <p:sp>
        <p:nvSpPr>
          <p:cNvPr id="10" name="Plus Sign 9">
            <a:extLst>
              <a:ext uri="{FF2B5EF4-FFF2-40B4-BE49-F238E27FC236}">
                <a16:creationId xmlns:a16="http://schemas.microsoft.com/office/drawing/2014/main" id="{C6484F2E-B43A-44E9-AE02-48E97A3026A2}"/>
              </a:ext>
            </a:extLst>
          </p:cNvPr>
          <p:cNvSpPr/>
          <p:nvPr/>
        </p:nvSpPr>
        <p:spPr>
          <a:xfrm>
            <a:off x="10066019" y="3828346"/>
            <a:ext cx="167123" cy="20591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ndes"/>
              <a:ea typeface="+mn-ea"/>
              <a:cs typeface="+mn-cs"/>
            </a:endParaRPr>
          </a:p>
        </p:txBody>
      </p:sp>
      <p:sp>
        <p:nvSpPr>
          <p:cNvPr id="11" name="Equals 10">
            <a:extLst>
              <a:ext uri="{FF2B5EF4-FFF2-40B4-BE49-F238E27FC236}">
                <a16:creationId xmlns:a16="http://schemas.microsoft.com/office/drawing/2014/main" id="{15134484-9F67-4F76-A83C-0D881975B67B}"/>
              </a:ext>
            </a:extLst>
          </p:cNvPr>
          <p:cNvSpPr/>
          <p:nvPr/>
        </p:nvSpPr>
        <p:spPr>
          <a:xfrm>
            <a:off x="10057560" y="5040247"/>
            <a:ext cx="198883" cy="31362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ndes"/>
              <a:ea typeface="+mn-ea"/>
              <a:cs typeface="+mn-cs"/>
            </a:endParaRPr>
          </a:p>
        </p:txBody>
      </p:sp>
      <p:sp>
        <p:nvSpPr>
          <p:cNvPr id="16" name="Text Placeholder 15">
            <a:extLst>
              <a:ext uri="{FF2B5EF4-FFF2-40B4-BE49-F238E27FC236}">
                <a16:creationId xmlns:a16="http://schemas.microsoft.com/office/drawing/2014/main" id="{192C2B3B-4A6E-4981-B8A8-0E66BFB68A95}"/>
              </a:ext>
            </a:extLst>
          </p:cNvPr>
          <p:cNvSpPr>
            <a:spLocks noGrp="1"/>
          </p:cNvSpPr>
          <p:nvPr>
            <p:ph type="body" sz="quarter" idx="13"/>
          </p:nvPr>
        </p:nvSpPr>
        <p:spPr>
          <a:xfrm>
            <a:off x="465667" y="1598613"/>
            <a:ext cx="7375313" cy="4613804"/>
          </a:xfrm>
        </p:spPr>
        <p:txBody>
          <a:bodyPr/>
          <a:lstStyle/>
          <a:p>
            <a:pPr>
              <a:buClr>
                <a:schemeClr val="accent6">
                  <a:lumMod val="75000"/>
                </a:schemeClr>
              </a:buClr>
              <a:buFont typeface="Wingdings" panose="05000000000000000000" pitchFamily="2" charset="2"/>
              <a:buChar char="Ø"/>
            </a:pPr>
            <a:r>
              <a:rPr lang="en-US" dirty="0"/>
              <a:t>The IRM is a diagnostic and client engagement tool that provides a pathway for policy makers to clarify the </a:t>
            </a:r>
            <a:r>
              <a:rPr lang="en-US" b="1" dirty="0"/>
              <a:t>current and potential positioning </a:t>
            </a:r>
            <a:r>
              <a:rPr lang="en-US" dirty="0"/>
              <a:t>of their economy for international investors and to </a:t>
            </a:r>
            <a:r>
              <a:rPr lang="en-US" b="1" dirty="0"/>
              <a:t>align their investment policy reforms to their development aspirations</a:t>
            </a:r>
            <a:r>
              <a:rPr lang="en-US" dirty="0"/>
              <a:t>.</a:t>
            </a:r>
          </a:p>
          <a:p>
            <a:pPr>
              <a:buClr>
                <a:schemeClr val="accent6">
                  <a:lumMod val="75000"/>
                </a:schemeClr>
              </a:buClr>
              <a:buFont typeface="Wingdings" panose="05000000000000000000" pitchFamily="2" charset="2"/>
              <a:buChar char="Ø"/>
            </a:pPr>
            <a:r>
              <a:rPr lang="en-US" dirty="0"/>
              <a:t>With the help of diagnostic tools developed by the Investment Climate Unit, each module </a:t>
            </a:r>
            <a:r>
              <a:rPr lang="en-US" b="1" dirty="0"/>
              <a:t>benchmarks an economy’s position along economic, policy, regulatory and institutional parameters </a:t>
            </a:r>
            <a:r>
              <a:rPr lang="en-US" dirty="0"/>
              <a:t>to offer insights which allow for deeper insight and analysis into the target economy.</a:t>
            </a:r>
          </a:p>
          <a:p>
            <a:pPr>
              <a:spcBef>
                <a:spcPts val="1200"/>
              </a:spcBef>
            </a:pPr>
            <a:endParaRPr lang="en-US" b="1" dirty="0">
              <a:solidFill>
                <a:srgbClr val="139AF0"/>
              </a:solidFill>
            </a:endParaRPr>
          </a:p>
          <a:p>
            <a:pPr>
              <a:spcBef>
                <a:spcPts val="1200"/>
              </a:spcBef>
            </a:pPr>
            <a:r>
              <a:rPr lang="en-US" b="1" dirty="0">
                <a:solidFill>
                  <a:schemeClr val="accent6">
                    <a:lumMod val="75000"/>
                  </a:schemeClr>
                </a:solidFill>
              </a:rPr>
              <a:t>O B J E C T I V E :</a:t>
            </a:r>
            <a:r>
              <a:rPr lang="en-US" dirty="0">
                <a:solidFill>
                  <a:schemeClr val="accent6">
                    <a:lumMod val="75000"/>
                  </a:schemeClr>
                </a:solidFill>
              </a:rPr>
              <a:t> 	</a:t>
            </a:r>
          </a:p>
          <a:p>
            <a:pPr>
              <a:spcBef>
                <a:spcPts val="1200"/>
              </a:spcBef>
            </a:pPr>
            <a:r>
              <a:rPr lang="en-US" dirty="0">
                <a:solidFill>
                  <a:schemeClr val="accent6">
                    <a:lumMod val="75000"/>
                  </a:schemeClr>
                </a:solidFill>
              </a:rPr>
              <a:t>	To help countries understand their investment competitiveness and factors shaping the role of investment in country’s participation in GVCs, knowledge transfer, job creation and other economic and social benefits.</a:t>
            </a:r>
          </a:p>
          <a:p>
            <a:endParaRPr lang="en-US" dirty="0"/>
          </a:p>
        </p:txBody>
      </p:sp>
    </p:spTree>
    <p:extLst>
      <p:ext uri="{BB962C8B-B14F-4D97-AF65-F5344CB8AC3E}">
        <p14:creationId xmlns:p14="http://schemas.microsoft.com/office/powerpoint/2010/main" val="2998740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Preliminary findings &amp; recommendations</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rmAutofit/>
          </a:bodyPr>
          <a:lstStyle/>
          <a:p>
            <a:pPr>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Simplify Uganda’s entry regime and improve clarity and transparency: </a:t>
            </a:r>
            <a:r>
              <a:rPr lang="en-US" dirty="0">
                <a:latin typeface="Calibri" panose="020F0502020204030204" pitchFamily="34" charset="0"/>
                <a:cs typeface="Calibri" panose="020F0502020204030204" pitchFamily="34" charset="0"/>
              </a:rPr>
              <a:t>Providing information upfront would reduce time, effort, and randomness to get access to this information that investors need and value. This information needs to include barriers enshrined in sectoral regulation. </a:t>
            </a:r>
          </a:p>
          <a:p>
            <a:pPr>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Reconsider the investment entry regime, moving from economy-wide to activity-specific screening:</a:t>
            </a:r>
          </a:p>
          <a:p>
            <a:pPr lvl="1">
              <a:buClr>
                <a:schemeClr val="accent6"/>
              </a:buClr>
              <a:buFont typeface="Arial" panose="020B0604020202020204" pitchFamily="34" charset="0"/>
              <a:buChar char="•"/>
            </a:pPr>
            <a:r>
              <a:rPr lang="en-US" sz="1600" dirty="0">
                <a:latin typeface="Calibri" panose="020F0502020204030204" pitchFamily="34" charset="0"/>
                <a:cs typeface="Calibri" panose="020F0502020204030204" pitchFamily="34" charset="0"/>
              </a:rPr>
              <a:t>By implementing an ex-ante screening for all foreign investment to enter the country, Uganda imposes a strong procedural barrier. This likely acts as a considerable deterrent to foreign investors, especially those that have other locations to chose from (non-extractive investors) for which predictability of the screening outcome, time and cost directly matter for their competitiveness assessment. </a:t>
            </a:r>
          </a:p>
          <a:p>
            <a:pPr lvl="1">
              <a:buClr>
                <a:schemeClr val="accent6"/>
              </a:buClr>
              <a:buFont typeface="Arial" panose="020B0604020202020204" pitchFamily="34" charset="0"/>
              <a:buChar char="•"/>
            </a:pPr>
            <a:r>
              <a:rPr lang="en-US" sz="1600" dirty="0">
                <a:latin typeface="Calibri" panose="020F0502020204030204" pitchFamily="34" charset="0"/>
                <a:cs typeface="Calibri" panose="020F0502020204030204" pitchFamily="34" charset="0"/>
              </a:rPr>
              <a:t>Comprehensive screening is also very costly to the government and often usurps most resources of the relevant agency, UIA in this case, leaving less resources for promotional activities. </a:t>
            </a:r>
          </a:p>
          <a:p>
            <a:pPr>
              <a:buClr>
                <a:schemeClr val="accent6"/>
              </a:buClr>
              <a:buFont typeface="Wingdings" panose="05000000000000000000" pitchFamily="2" charset="2"/>
              <a:buChar char="Ø"/>
            </a:pPr>
            <a:r>
              <a:rPr lang="en-US" dirty="0">
                <a:latin typeface="Calibri" panose="020F0502020204030204" pitchFamily="34" charset="0"/>
                <a:cs typeface="Calibri" panose="020F0502020204030204" pitchFamily="34" charset="0"/>
              </a:rPr>
              <a:t>More information required to assess whether and how much other procedural barriers are discouraging FDI entry. It is generally advisable for Uganda to improve its framework for establishing new businesses.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170386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5000" b="1" dirty="0">
                <a:solidFill>
                  <a:srgbClr val="139AF0"/>
                </a:solidFill>
              </a:rPr>
              <a:t>Step 4: </a:t>
            </a:r>
            <a:br>
              <a:rPr lang="en-US" sz="5000" b="1" dirty="0">
                <a:solidFill>
                  <a:srgbClr val="139AF0"/>
                </a:solidFill>
              </a:rPr>
            </a:br>
            <a:r>
              <a:rPr lang="en-US" sz="5000" b="1" dirty="0">
                <a:solidFill>
                  <a:srgbClr val="139AF0"/>
                </a:solidFill>
              </a:rPr>
              <a:t>Protection &amp; Expansion</a:t>
            </a:r>
            <a:endParaRPr lang="en-US" sz="5000" b="1" kern="1200" dirty="0">
              <a:solidFill>
                <a:srgbClr val="139AF0"/>
              </a:solidFill>
              <a:latin typeface="+mj-lt"/>
              <a:ea typeface="+mj-ea"/>
              <a:cs typeface="+mj-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 Placeholder 8">
            <a:extLst>
              <a:ext uri="{FF2B5EF4-FFF2-40B4-BE49-F238E27FC236}">
                <a16:creationId xmlns:a16="http://schemas.microsoft.com/office/drawing/2014/main" id="{AED99357-A76A-4F97-B567-996369C9F9DC}"/>
              </a:ext>
            </a:extLst>
          </p:cNvPr>
          <p:cNvSpPr>
            <a:spLocks noGrp="1"/>
          </p:cNvSpPr>
          <p:nvPr>
            <p:ph type="body" idx="1"/>
          </p:nvPr>
        </p:nvSpPr>
        <p:spPr/>
        <p:txBody>
          <a:bodyPr/>
          <a:lstStyle/>
          <a:p>
            <a:endParaRPr lang="en-US" dirty="0"/>
          </a:p>
        </p:txBody>
      </p:sp>
      <p:pic>
        <p:nvPicPr>
          <p:cNvPr id="14" name="Picture 13">
            <a:extLst>
              <a:ext uri="{FF2B5EF4-FFF2-40B4-BE49-F238E27FC236}">
                <a16:creationId xmlns:a16="http://schemas.microsoft.com/office/drawing/2014/main" id="{CB5E1449-52E6-4DCA-8786-B2140FD90579}"/>
              </a:ext>
            </a:extLst>
          </p:cNvPr>
          <p:cNvPicPr>
            <a:picLocks noChangeAspect="1"/>
          </p:cNvPicPr>
          <p:nvPr/>
        </p:nvPicPr>
        <p:blipFill>
          <a:blip r:embed="rId2"/>
          <a:stretch>
            <a:fillRect/>
          </a:stretch>
        </p:blipFill>
        <p:spPr>
          <a:xfrm>
            <a:off x="7648424" y="1850967"/>
            <a:ext cx="3587558" cy="3156065"/>
          </a:xfrm>
          <a:prstGeom prst="rect">
            <a:avLst/>
          </a:prstGeom>
        </p:spPr>
      </p:pic>
    </p:spTree>
    <p:extLst>
      <p:ext uri="{BB962C8B-B14F-4D97-AF65-F5344CB8AC3E}">
        <p14:creationId xmlns:p14="http://schemas.microsoft.com/office/powerpoint/2010/main" val="833914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860F-4078-44D7-9EF3-6C4543897168}"/>
              </a:ext>
            </a:extLst>
          </p:cNvPr>
          <p:cNvSpPr>
            <a:spLocks noGrp="1"/>
          </p:cNvSpPr>
          <p:nvPr>
            <p:ph type="title"/>
          </p:nvPr>
        </p:nvSpPr>
        <p:spPr/>
        <p:txBody>
          <a:bodyPr/>
          <a:lstStyle/>
          <a:p>
            <a:r>
              <a:rPr lang="en-US" cap="none" dirty="0"/>
              <a:t>Government can influence risk-return calculations of investors</a:t>
            </a:r>
          </a:p>
        </p:txBody>
      </p:sp>
      <p:grpSp>
        <p:nvGrpSpPr>
          <p:cNvPr id="18" name="Group 17">
            <a:extLst>
              <a:ext uri="{FF2B5EF4-FFF2-40B4-BE49-F238E27FC236}">
                <a16:creationId xmlns:a16="http://schemas.microsoft.com/office/drawing/2014/main" id="{73525E58-F33F-4BD7-84B6-4813C57D7BB0}"/>
              </a:ext>
            </a:extLst>
          </p:cNvPr>
          <p:cNvGrpSpPr/>
          <p:nvPr/>
        </p:nvGrpSpPr>
        <p:grpSpPr>
          <a:xfrm>
            <a:off x="2161083" y="3429000"/>
            <a:ext cx="3047127" cy="2792278"/>
            <a:chOff x="444500" y="1677950"/>
            <a:chExt cx="2742414" cy="2513050"/>
          </a:xfrm>
        </p:grpSpPr>
        <p:sp>
          <p:nvSpPr>
            <p:cNvPr id="19" name="object 6">
              <a:extLst>
                <a:ext uri="{FF2B5EF4-FFF2-40B4-BE49-F238E27FC236}">
                  <a16:creationId xmlns:a16="http://schemas.microsoft.com/office/drawing/2014/main" id="{1D6E94E8-742E-48A0-895B-DC352BE580C4}"/>
                </a:ext>
              </a:extLst>
            </p:cNvPr>
            <p:cNvSpPr txBox="1"/>
            <p:nvPr/>
          </p:nvSpPr>
          <p:spPr>
            <a:xfrm>
              <a:off x="1371600" y="2919515"/>
              <a:ext cx="1648553" cy="357053"/>
            </a:xfrm>
            <a:prstGeom prst="rect">
              <a:avLst/>
            </a:prstGeom>
          </p:spPr>
          <p:txBody>
            <a:bodyPr vert="horz" wrap="square" lIns="0" tIns="14111" rIns="0" bIns="0" rtlCol="0">
              <a:spAutoFit/>
            </a:bodyPr>
            <a:lstStyle/>
            <a:p>
              <a:pPr marL="14111" marR="100188" lvl="0" indent="0" defTabSz="1015990" eaLnBrk="1" fontAlgn="auto" latinLnBrk="0" hangingPunct="1">
                <a:lnSpc>
                  <a:spcPct val="116700"/>
                </a:lnSpc>
                <a:spcBef>
                  <a:spcPts val="111"/>
                </a:spcBef>
                <a:spcAft>
                  <a:spcPts val="0"/>
                </a:spcAft>
                <a:buClrTx/>
                <a:buSzTx/>
                <a:buFontTx/>
                <a:buNone/>
                <a:tabLst/>
                <a:defRPr/>
              </a:pPr>
              <a:r>
                <a:rPr kumimoji="0" lang="en-US" altLang="zh-CN" sz="1111" b="0" i="0" u="none" strike="noStrike" kern="0" cap="none" spc="0" normalizeH="0" baseline="0" noProof="0" dirty="0">
                  <a:ln>
                    <a:noFill/>
                  </a:ln>
                  <a:solidFill>
                    <a:srgbClr val="00ADE4"/>
                  </a:solidFill>
                  <a:effectLst/>
                  <a:uLnTx/>
                  <a:uFillTx/>
                  <a:cs typeface="Arial"/>
                </a:rPr>
                <a:t>A</a:t>
              </a:r>
              <a:r>
                <a:rPr kumimoji="0" sz="1111" b="0" i="0" u="none" strike="noStrike" kern="0" cap="none" spc="0" normalizeH="0" baseline="0" noProof="0" dirty="0">
                  <a:ln>
                    <a:noFill/>
                  </a:ln>
                  <a:solidFill>
                    <a:srgbClr val="00ADE4"/>
                  </a:solidFill>
                  <a:effectLst/>
                  <a:uLnTx/>
                  <a:uFillTx/>
                  <a:cs typeface="Arial"/>
                </a:rPr>
                <a:t>bility </a:t>
              </a:r>
              <a:r>
                <a:rPr kumimoji="0" sz="1111" b="0" i="0" u="none" strike="noStrike" kern="0" cap="none" spc="39" normalizeH="0" baseline="0" noProof="0" dirty="0">
                  <a:ln>
                    <a:noFill/>
                  </a:ln>
                  <a:solidFill>
                    <a:srgbClr val="00ADE4"/>
                  </a:solidFill>
                  <a:effectLst/>
                  <a:uLnTx/>
                  <a:uFillTx/>
                  <a:cs typeface="Arial"/>
                </a:rPr>
                <a:t>to</a:t>
              </a:r>
              <a:r>
                <a:rPr kumimoji="0" sz="1111" b="0" i="0" u="none" strike="noStrike" kern="0" cap="none" spc="-83" normalizeH="0" baseline="0" noProof="0" dirty="0">
                  <a:ln>
                    <a:noFill/>
                  </a:ln>
                  <a:solidFill>
                    <a:srgbClr val="00ADE4"/>
                  </a:solidFill>
                  <a:effectLst/>
                  <a:uLnTx/>
                  <a:uFillTx/>
                  <a:cs typeface="Arial"/>
                </a:rPr>
                <a:t> </a:t>
              </a:r>
              <a:r>
                <a:rPr kumimoji="0" sz="1111" b="0" i="0" u="none" strike="noStrike" kern="0" cap="none" spc="-22" normalizeH="0" baseline="0" noProof="0" dirty="0">
                  <a:ln>
                    <a:noFill/>
                  </a:ln>
                  <a:solidFill>
                    <a:srgbClr val="00ADE4"/>
                  </a:solidFill>
                  <a:effectLst/>
                  <a:uLnTx/>
                  <a:uFillTx/>
                  <a:cs typeface="Arial"/>
                </a:rPr>
                <a:t>transfer </a:t>
              </a:r>
              <a:r>
                <a:rPr kumimoji="0" sz="1111" b="0" i="0" u="none" strike="noStrike" kern="0" cap="none" spc="-11" normalizeH="0" baseline="0" noProof="0" dirty="0">
                  <a:ln>
                    <a:noFill/>
                  </a:ln>
                  <a:solidFill>
                    <a:srgbClr val="00ADE4"/>
                  </a:solidFill>
                  <a:effectLst/>
                  <a:uLnTx/>
                  <a:uFillTx/>
                  <a:cs typeface="Arial"/>
                </a:rPr>
                <a:t>currency </a:t>
              </a:r>
              <a:r>
                <a:rPr kumimoji="0" sz="1111" b="0" i="0" u="none" strike="noStrike" kern="0" cap="none" spc="0" normalizeH="0" baseline="0" noProof="0" dirty="0">
                  <a:ln>
                    <a:noFill/>
                  </a:ln>
                  <a:solidFill>
                    <a:srgbClr val="00ADE4"/>
                  </a:solidFill>
                  <a:effectLst/>
                  <a:uLnTx/>
                  <a:uFillTx/>
                  <a:cs typeface="Arial"/>
                </a:rPr>
                <a:t>in and </a:t>
              </a:r>
              <a:r>
                <a:rPr kumimoji="0" sz="1111" b="0" i="0" u="none" strike="noStrike" kern="0" cap="none" spc="28" normalizeH="0" baseline="0" noProof="0" dirty="0">
                  <a:ln>
                    <a:noFill/>
                  </a:ln>
                  <a:solidFill>
                    <a:srgbClr val="00ADE4"/>
                  </a:solidFill>
                  <a:effectLst/>
                  <a:uLnTx/>
                  <a:uFillTx/>
                  <a:cs typeface="Arial"/>
                </a:rPr>
                <a:t>out of </a:t>
              </a:r>
              <a:r>
                <a:rPr kumimoji="0" sz="1111" b="0" i="0" u="none" strike="noStrike" kern="0" cap="none" spc="11" normalizeH="0" baseline="0" noProof="0" dirty="0">
                  <a:ln>
                    <a:noFill/>
                  </a:ln>
                  <a:solidFill>
                    <a:srgbClr val="00ADE4"/>
                  </a:solidFill>
                  <a:effectLst/>
                  <a:uLnTx/>
                  <a:uFillTx/>
                  <a:cs typeface="Arial"/>
                </a:rPr>
                <a:t>the </a:t>
              </a:r>
              <a:r>
                <a:rPr kumimoji="0" sz="1111" b="0" i="0" u="none" strike="noStrike" kern="0" cap="none" spc="-11" normalizeH="0" baseline="0" noProof="0" dirty="0">
                  <a:ln>
                    <a:noFill/>
                  </a:ln>
                  <a:solidFill>
                    <a:srgbClr val="00ADE4"/>
                  </a:solidFill>
                  <a:effectLst/>
                  <a:uLnTx/>
                  <a:uFillTx/>
                  <a:cs typeface="Arial"/>
                </a:rPr>
                <a:t>country</a:t>
              </a:r>
              <a:endParaRPr kumimoji="0" lang="en-US" sz="1111" b="0" i="0" u="none" strike="noStrike" kern="0" cap="none" spc="-11" normalizeH="0" baseline="0" noProof="0" dirty="0">
                <a:ln>
                  <a:noFill/>
                </a:ln>
                <a:solidFill>
                  <a:srgbClr val="00ADE4"/>
                </a:solidFill>
                <a:effectLst/>
                <a:uLnTx/>
                <a:uFillTx/>
                <a:cs typeface="Arial"/>
              </a:endParaRPr>
            </a:p>
          </p:txBody>
        </p:sp>
        <p:grpSp>
          <p:nvGrpSpPr>
            <p:cNvPr id="20" name="Group 19">
              <a:extLst>
                <a:ext uri="{FF2B5EF4-FFF2-40B4-BE49-F238E27FC236}">
                  <a16:creationId xmlns:a16="http://schemas.microsoft.com/office/drawing/2014/main" id="{D92C273B-4BBA-47A9-8298-D9BC70F6F143}"/>
                </a:ext>
              </a:extLst>
            </p:cNvPr>
            <p:cNvGrpSpPr/>
            <p:nvPr/>
          </p:nvGrpSpPr>
          <p:grpSpPr>
            <a:xfrm>
              <a:off x="444500" y="1677950"/>
              <a:ext cx="2742414" cy="2513050"/>
              <a:chOff x="444500" y="1664038"/>
              <a:chExt cx="2742414" cy="2513050"/>
            </a:xfrm>
          </p:grpSpPr>
          <p:sp>
            <p:nvSpPr>
              <p:cNvPr id="21" name="object 6">
                <a:extLst>
                  <a:ext uri="{FF2B5EF4-FFF2-40B4-BE49-F238E27FC236}">
                    <a16:creationId xmlns:a16="http://schemas.microsoft.com/office/drawing/2014/main" id="{9C18B7F2-039D-48BD-9911-993B37A8AB54}"/>
                  </a:ext>
                </a:extLst>
              </p:cNvPr>
              <p:cNvSpPr txBox="1"/>
              <p:nvPr/>
            </p:nvSpPr>
            <p:spPr>
              <a:xfrm>
                <a:off x="1365464" y="1664038"/>
                <a:ext cx="1821450" cy="1100102"/>
              </a:xfrm>
              <a:prstGeom prst="rect">
                <a:avLst/>
              </a:prstGeom>
            </p:spPr>
            <p:txBody>
              <a:bodyPr vert="horz" wrap="square" lIns="0" tIns="14111" rIns="0" bIns="0" rtlCol="0">
                <a:spAutoFit/>
              </a:bodyPr>
              <a:lstStyle/>
              <a:p>
                <a:pPr marL="14111" marR="100188" lvl="0" indent="0" defTabSz="1015990" eaLnBrk="1" fontAlgn="auto" latinLnBrk="0" hangingPunct="1">
                  <a:lnSpc>
                    <a:spcPct val="116700"/>
                  </a:lnSpc>
                  <a:spcBef>
                    <a:spcPts val="111"/>
                  </a:spcBef>
                  <a:spcAft>
                    <a:spcPts val="0"/>
                  </a:spcAft>
                  <a:buClrTx/>
                  <a:buSzTx/>
                  <a:buFontTx/>
                  <a:buNone/>
                  <a:tabLst/>
                  <a:defRPr/>
                </a:pPr>
                <a:endParaRPr kumimoji="0" lang="en-US" altLang="zh-CN" sz="1111" b="0" i="0" u="none" strike="noStrike" kern="0" cap="none" spc="28" normalizeH="0" baseline="0" noProof="0" dirty="0">
                  <a:ln>
                    <a:noFill/>
                  </a:ln>
                  <a:solidFill>
                    <a:srgbClr val="002345"/>
                  </a:solidFill>
                  <a:effectLst/>
                  <a:uLnTx/>
                  <a:uFillTx/>
                  <a:cs typeface="Arial"/>
                </a:endParaRPr>
              </a:p>
              <a:p>
                <a:pPr marL="14111" marR="100188" lvl="0" indent="0" defTabSz="1015990" eaLnBrk="1" fontAlgn="auto" latinLnBrk="0" hangingPunct="1">
                  <a:lnSpc>
                    <a:spcPct val="116700"/>
                  </a:lnSpc>
                  <a:spcBef>
                    <a:spcPts val="111"/>
                  </a:spcBef>
                  <a:spcAft>
                    <a:spcPts val="0"/>
                  </a:spcAft>
                  <a:buClrTx/>
                  <a:buSzTx/>
                  <a:buFontTx/>
                  <a:buNone/>
                  <a:tabLst/>
                  <a:defRPr/>
                </a:pPr>
                <a:endParaRPr kumimoji="0" lang="en-US" sz="1111" b="0" i="0" u="none" strike="noStrike" kern="0" cap="none" spc="-22" normalizeH="0" baseline="0" noProof="0" dirty="0">
                  <a:ln>
                    <a:noFill/>
                  </a:ln>
                  <a:solidFill>
                    <a:srgbClr val="002345"/>
                  </a:solidFill>
                  <a:effectLst/>
                  <a:uLnTx/>
                  <a:uFillTx/>
                  <a:cs typeface="Arial"/>
                </a:endParaRPr>
              </a:p>
              <a:p>
                <a:pPr marL="14111" marR="100188" lvl="0" indent="0" defTabSz="1015990" eaLnBrk="1" fontAlgn="auto" latinLnBrk="0" hangingPunct="1">
                  <a:lnSpc>
                    <a:spcPct val="116700"/>
                  </a:lnSpc>
                  <a:spcBef>
                    <a:spcPts val="111"/>
                  </a:spcBef>
                  <a:spcAft>
                    <a:spcPts val="0"/>
                  </a:spcAft>
                  <a:buClrTx/>
                  <a:buSzTx/>
                  <a:buFontTx/>
                  <a:buNone/>
                  <a:tabLst/>
                  <a:defRPr/>
                </a:pPr>
                <a:r>
                  <a:rPr kumimoji="0" lang="en-US" sz="1111" b="0" i="0" u="none" strike="noStrike" kern="0" cap="none" spc="-17" normalizeH="0" baseline="0" noProof="0" dirty="0">
                    <a:ln>
                      <a:noFill/>
                    </a:ln>
                    <a:solidFill>
                      <a:srgbClr val="002345"/>
                    </a:solidFill>
                    <a:effectLst/>
                    <a:uLnTx/>
                    <a:uFillTx/>
                    <a:cs typeface="Arial"/>
                  </a:rPr>
                  <a:t>I</a:t>
                </a:r>
                <a:r>
                  <a:rPr kumimoji="0" sz="1111" b="0" i="0" u="none" strike="noStrike" kern="0" cap="none" spc="-17" normalizeH="0" baseline="0" noProof="0" dirty="0">
                    <a:ln>
                      <a:noFill/>
                    </a:ln>
                    <a:solidFill>
                      <a:srgbClr val="002345"/>
                    </a:solidFill>
                    <a:effectLst/>
                    <a:uLnTx/>
                    <a:uFillTx/>
                    <a:cs typeface="Arial"/>
                  </a:rPr>
                  <a:t>nvestors </a:t>
                </a:r>
                <a:r>
                  <a:rPr kumimoji="0" sz="1111" b="0" i="0" u="none" strike="noStrike" kern="0" cap="none" spc="17" normalizeH="0" baseline="0" noProof="0" dirty="0">
                    <a:ln>
                      <a:noFill/>
                    </a:ln>
                    <a:solidFill>
                      <a:srgbClr val="002345"/>
                    </a:solidFill>
                    <a:effectLst/>
                    <a:uLnTx/>
                    <a:uFillTx/>
                    <a:cs typeface="Arial"/>
                  </a:rPr>
                  <a:t>rate </a:t>
                </a:r>
                <a:r>
                  <a:rPr kumimoji="0" sz="1111" b="0" i="0" u="none" strike="noStrike" kern="0" cap="none" spc="-28" normalizeH="0" baseline="0" noProof="0" dirty="0">
                    <a:ln>
                      <a:noFill/>
                    </a:ln>
                    <a:solidFill>
                      <a:srgbClr val="002345"/>
                    </a:solidFill>
                    <a:effectLst/>
                    <a:uLnTx/>
                    <a:uFillTx/>
                    <a:cs typeface="Arial"/>
                  </a:rPr>
                  <a:t>various </a:t>
                </a:r>
                <a:r>
                  <a:rPr kumimoji="0" sz="1111" b="0" i="0" u="none" strike="noStrike" kern="0" cap="none" spc="0" normalizeH="0" baseline="0" noProof="0" dirty="0">
                    <a:ln>
                      <a:noFill/>
                    </a:ln>
                    <a:solidFill>
                      <a:srgbClr val="002345"/>
                    </a:solidFill>
                    <a:effectLst/>
                    <a:uLnTx/>
                    <a:uFillTx/>
                    <a:cs typeface="Arial"/>
                  </a:rPr>
                  <a:t>types </a:t>
                </a:r>
                <a:r>
                  <a:rPr kumimoji="0" sz="1111" b="0" i="0" u="none" strike="noStrike" kern="0" cap="none" spc="11" normalizeH="0" baseline="0" noProof="0" dirty="0">
                    <a:ln>
                      <a:noFill/>
                    </a:ln>
                    <a:solidFill>
                      <a:srgbClr val="002345"/>
                    </a:solidFill>
                    <a:effectLst/>
                    <a:uLnTx/>
                    <a:uFillTx/>
                    <a:cs typeface="Arial"/>
                  </a:rPr>
                  <a:t>of </a:t>
                </a:r>
                <a:r>
                  <a:rPr kumimoji="0" sz="1111" b="1" i="0" u="none" strike="noStrike" kern="0" cap="none" spc="-6" normalizeH="0" baseline="0" noProof="0" dirty="0">
                    <a:ln>
                      <a:noFill/>
                    </a:ln>
                    <a:solidFill>
                      <a:srgbClr val="002345"/>
                    </a:solidFill>
                    <a:effectLst/>
                    <a:uLnTx/>
                    <a:uFillTx/>
                    <a:cs typeface="Arial"/>
                  </a:rPr>
                  <a:t>legal protections </a:t>
                </a:r>
                <a:r>
                  <a:rPr kumimoji="0" sz="1111" b="0" i="0" u="none" strike="noStrike" kern="0" cap="none" spc="-67" normalizeH="0" baseline="0" noProof="0" dirty="0">
                    <a:ln>
                      <a:noFill/>
                    </a:ln>
                    <a:solidFill>
                      <a:srgbClr val="002345"/>
                    </a:solidFill>
                    <a:effectLst/>
                    <a:uLnTx/>
                    <a:uFillTx/>
                    <a:cs typeface="Arial"/>
                  </a:rPr>
                  <a:t>as </a:t>
                </a:r>
                <a:r>
                  <a:rPr kumimoji="0" sz="1111" b="0" i="0" u="none" strike="noStrike" kern="0" cap="none" spc="6" normalizeH="0" baseline="0" noProof="0" dirty="0">
                    <a:ln>
                      <a:noFill/>
                    </a:ln>
                    <a:solidFill>
                      <a:srgbClr val="002345"/>
                    </a:solidFill>
                    <a:effectLst/>
                    <a:uLnTx/>
                    <a:uFillTx/>
                    <a:cs typeface="Arial"/>
                  </a:rPr>
                  <a:t>important </a:t>
                </a:r>
                <a:r>
                  <a:rPr kumimoji="0" sz="1111" b="0" i="0" u="none" strike="noStrike" kern="0" cap="none" spc="0" normalizeH="0" baseline="0" noProof="0" dirty="0">
                    <a:ln>
                      <a:noFill/>
                    </a:ln>
                    <a:solidFill>
                      <a:srgbClr val="002345"/>
                    </a:solidFill>
                    <a:effectLst/>
                    <a:uLnTx/>
                    <a:uFillTx/>
                    <a:cs typeface="Arial"/>
                  </a:rPr>
                  <a:t>or </a:t>
                </a:r>
                <a:r>
                  <a:rPr kumimoji="0" sz="1111" b="0" i="0" u="none" strike="noStrike" kern="0" cap="none" spc="-17" normalizeH="0" baseline="0" noProof="0" dirty="0">
                    <a:ln>
                      <a:noFill/>
                    </a:ln>
                    <a:solidFill>
                      <a:srgbClr val="002345"/>
                    </a:solidFill>
                    <a:effectLst/>
                    <a:uLnTx/>
                    <a:uFillTx/>
                    <a:cs typeface="Arial"/>
                  </a:rPr>
                  <a:t>critically </a:t>
                </a:r>
                <a:r>
                  <a:rPr kumimoji="0" sz="1111" b="0" i="0" u="none" strike="noStrike" kern="0" cap="none" spc="6" normalizeH="0" baseline="0" noProof="0" dirty="0">
                    <a:ln>
                      <a:noFill/>
                    </a:ln>
                    <a:solidFill>
                      <a:srgbClr val="002345"/>
                    </a:solidFill>
                    <a:effectLst/>
                    <a:uLnTx/>
                    <a:uFillTx/>
                    <a:cs typeface="Arial"/>
                  </a:rPr>
                  <a:t>important</a:t>
                </a:r>
                <a:r>
                  <a:rPr kumimoji="0" lang="en-US" altLang="zh-CN" sz="1111" b="0" i="0" u="none" strike="noStrike" kern="0" cap="none" spc="6" normalizeH="0" baseline="0" noProof="0" dirty="0">
                    <a:ln>
                      <a:noFill/>
                    </a:ln>
                    <a:solidFill>
                      <a:srgbClr val="002345"/>
                    </a:solidFill>
                    <a:effectLst/>
                    <a:uLnTx/>
                    <a:uFillTx/>
                    <a:cs typeface="Arial"/>
                  </a:rPr>
                  <a:t>. Like:</a:t>
                </a:r>
              </a:p>
            </p:txBody>
          </p:sp>
          <p:sp>
            <p:nvSpPr>
              <p:cNvPr id="22" name="object 6">
                <a:extLst>
                  <a:ext uri="{FF2B5EF4-FFF2-40B4-BE49-F238E27FC236}">
                    <a16:creationId xmlns:a16="http://schemas.microsoft.com/office/drawing/2014/main" id="{339084B2-808A-4A5B-8979-5D040F8B4AE8}"/>
                  </a:ext>
                </a:extLst>
              </p:cNvPr>
              <p:cNvSpPr txBox="1"/>
              <p:nvPr/>
            </p:nvSpPr>
            <p:spPr>
              <a:xfrm>
                <a:off x="444500" y="2020368"/>
                <a:ext cx="1053465" cy="604044"/>
              </a:xfrm>
              <a:prstGeom prst="rect">
                <a:avLst/>
              </a:prstGeom>
            </p:spPr>
            <p:txBody>
              <a:bodyPr vert="horz" wrap="square" lIns="0" tIns="14111" rIns="0" bIns="0" rtlCol="0">
                <a:spAutoFit/>
              </a:bodyPr>
              <a:lstStyle/>
              <a:p>
                <a:pPr marL="14111" marR="100188" lvl="0" indent="0" defTabSz="1015990" eaLnBrk="1" fontAlgn="auto" latinLnBrk="0" hangingPunct="1">
                  <a:lnSpc>
                    <a:spcPct val="116700"/>
                  </a:lnSpc>
                  <a:spcBef>
                    <a:spcPts val="111"/>
                  </a:spcBef>
                  <a:spcAft>
                    <a:spcPts val="0"/>
                  </a:spcAft>
                  <a:buClrTx/>
                  <a:buSzTx/>
                  <a:buFontTx/>
                  <a:buNone/>
                  <a:tabLst/>
                  <a:defRPr/>
                </a:pPr>
                <a:r>
                  <a:rPr kumimoji="0" lang="en-US" altLang="zh-CN" sz="4000" b="1" i="0" u="none" strike="noStrike" kern="0" cap="none" spc="-22" normalizeH="0" baseline="0" noProof="0" dirty="0">
                    <a:ln>
                      <a:noFill/>
                    </a:ln>
                    <a:solidFill>
                      <a:srgbClr val="00ADE4"/>
                    </a:solidFill>
                    <a:effectLst/>
                    <a:uLnTx/>
                    <a:uFillTx/>
                    <a:cs typeface="Arial"/>
                  </a:rPr>
                  <a:t>90</a:t>
                </a:r>
                <a:r>
                  <a:rPr kumimoji="0" lang="en-US" altLang="zh-CN" sz="3111" b="1" i="0" u="none" strike="noStrike" kern="0" cap="none" spc="-22" normalizeH="0" baseline="0" noProof="0" dirty="0">
                    <a:ln>
                      <a:noFill/>
                    </a:ln>
                    <a:solidFill>
                      <a:srgbClr val="00ADE4"/>
                    </a:solidFill>
                    <a:effectLst/>
                    <a:uLnTx/>
                    <a:uFillTx/>
                    <a:cs typeface="Arial"/>
                  </a:rPr>
                  <a:t>%</a:t>
                </a:r>
                <a:endParaRPr kumimoji="0" lang="en-US" altLang="zh-CN" sz="4000" b="1" i="0" u="none" strike="noStrike" kern="0" cap="none" spc="28" normalizeH="0" baseline="0" noProof="0" dirty="0">
                  <a:ln>
                    <a:noFill/>
                  </a:ln>
                  <a:solidFill>
                    <a:srgbClr val="00ADE4"/>
                  </a:solidFill>
                  <a:effectLst/>
                  <a:uLnTx/>
                  <a:uFillTx/>
                  <a:cs typeface="Arial"/>
                </a:endParaRPr>
              </a:p>
            </p:txBody>
          </p:sp>
          <p:pic>
            <p:nvPicPr>
              <p:cNvPr id="23" name="Picture 22">
                <a:extLst>
                  <a:ext uri="{FF2B5EF4-FFF2-40B4-BE49-F238E27FC236}">
                    <a16:creationId xmlns:a16="http://schemas.microsoft.com/office/drawing/2014/main" id="{12ADA3ED-3FC9-4EF8-8917-3677827C3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2" y="2919515"/>
                <a:ext cx="525288" cy="476550"/>
              </a:xfrm>
              <a:prstGeom prst="rect">
                <a:avLst/>
              </a:prstGeom>
            </p:spPr>
          </p:pic>
          <p:pic>
            <p:nvPicPr>
              <p:cNvPr id="24" name="Picture 23">
                <a:extLst>
                  <a:ext uri="{FF2B5EF4-FFF2-40B4-BE49-F238E27FC236}">
                    <a16:creationId xmlns:a16="http://schemas.microsoft.com/office/drawing/2014/main" id="{554DBCEB-3E7A-40C5-A364-F5240BD22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12" y="3505200"/>
                <a:ext cx="461488" cy="648046"/>
              </a:xfrm>
              <a:prstGeom prst="rect">
                <a:avLst/>
              </a:prstGeom>
            </p:spPr>
          </p:pic>
          <p:sp>
            <p:nvSpPr>
              <p:cNvPr id="25" name="object 6">
                <a:extLst>
                  <a:ext uri="{FF2B5EF4-FFF2-40B4-BE49-F238E27FC236}">
                    <a16:creationId xmlns:a16="http://schemas.microsoft.com/office/drawing/2014/main" id="{FF5905A4-53BA-4B7A-8787-437B859A5D59}"/>
                  </a:ext>
                </a:extLst>
              </p:cNvPr>
              <p:cNvSpPr txBox="1"/>
              <p:nvPr/>
            </p:nvSpPr>
            <p:spPr>
              <a:xfrm>
                <a:off x="1371600" y="3506530"/>
                <a:ext cx="1648553" cy="646748"/>
              </a:xfrm>
              <a:prstGeom prst="rect">
                <a:avLst/>
              </a:prstGeom>
            </p:spPr>
            <p:txBody>
              <a:bodyPr vert="horz" wrap="square" lIns="0" tIns="14111" rIns="0" bIns="0" rtlCol="0">
                <a:spAutoFit/>
              </a:bodyPr>
              <a:lstStyle/>
              <a:p>
                <a:pPr marL="14111" marR="100188" lvl="0" indent="0" defTabSz="1015990" eaLnBrk="1" fontAlgn="auto" latinLnBrk="0" hangingPunct="1">
                  <a:lnSpc>
                    <a:spcPct val="116700"/>
                  </a:lnSpc>
                  <a:spcBef>
                    <a:spcPts val="111"/>
                  </a:spcBef>
                  <a:spcAft>
                    <a:spcPts val="0"/>
                  </a:spcAft>
                  <a:buClrTx/>
                  <a:buSzTx/>
                  <a:buFontTx/>
                  <a:buNone/>
                  <a:tabLst/>
                  <a:defRPr/>
                </a:pPr>
                <a:r>
                  <a:rPr kumimoji="0" lang="en-US" altLang="zh-CN" sz="1000" b="0" i="0" u="none" strike="noStrike" kern="0" cap="none" spc="-6" normalizeH="0" baseline="0" noProof="0" dirty="0">
                    <a:ln>
                      <a:noFill/>
                    </a:ln>
                    <a:solidFill>
                      <a:srgbClr val="00ADE4"/>
                    </a:solidFill>
                    <a:effectLst/>
                    <a:uLnTx/>
                    <a:uFillTx/>
                    <a:cs typeface="Arial"/>
                  </a:rPr>
                  <a:t>Legal </a:t>
                </a:r>
                <a:r>
                  <a:rPr kumimoji="0" sz="1000" b="0" i="0" u="none" strike="noStrike" kern="0" cap="none" spc="6" normalizeH="0" baseline="0" noProof="0" dirty="0">
                    <a:ln>
                      <a:noFill/>
                    </a:ln>
                    <a:solidFill>
                      <a:srgbClr val="00ADE4"/>
                    </a:solidFill>
                    <a:effectLst/>
                    <a:uLnTx/>
                    <a:uFillTx/>
                    <a:cs typeface="Arial"/>
                  </a:rPr>
                  <a:t>protections </a:t>
                </a:r>
                <a:r>
                  <a:rPr kumimoji="0" sz="1000" b="0" i="0" u="none" strike="noStrike" kern="0" cap="none" spc="-6" normalizeH="0" baseline="0" noProof="0" dirty="0">
                    <a:ln>
                      <a:noFill/>
                    </a:ln>
                    <a:solidFill>
                      <a:srgbClr val="00ADE4"/>
                    </a:solidFill>
                    <a:effectLst/>
                    <a:uLnTx/>
                    <a:uFillTx/>
                    <a:cs typeface="Arial"/>
                  </a:rPr>
                  <a:t>against </a:t>
                </a:r>
                <a:r>
                  <a:rPr kumimoji="0" sz="1000" b="0" i="0" u="none" strike="noStrike" kern="0" cap="none" spc="6" normalizeH="0" baseline="0" noProof="0" dirty="0">
                    <a:ln>
                      <a:noFill/>
                    </a:ln>
                    <a:solidFill>
                      <a:srgbClr val="00ADE4"/>
                    </a:solidFill>
                    <a:effectLst/>
                    <a:uLnTx/>
                    <a:uFillTx/>
                    <a:cs typeface="Arial"/>
                  </a:rPr>
                  <a:t>expropriation,</a:t>
                </a:r>
                <a:r>
                  <a:rPr kumimoji="0" sz="1000" b="0" i="0" u="none" strike="noStrike" kern="0" cap="none" spc="-6" normalizeH="0" baseline="0" noProof="0" dirty="0">
                    <a:ln>
                      <a:noFill/>
                    </a:ln>
                    <a:solidFill>
                      <a:srgbClr val="00ADE4"/>
                    </a:solidFill>
                    <a:effectLst/>
                    <a:uLnTx/>
                    <a:uFillTx/>
                    <a:cs typeface="Arial"/>
                  </a:rPr>
                  <a:t> breach </a:t>
                </a:r>
                <a:r>
                  <a:rPr kumimoji="0" sz="1000" b="0" i="0" u="none" strike="noStrike" kern="0" cap="none" spc="28" normalizeH="0" baseline="0" noProof="0" dirty="0">
                    <a:ln>
                      <a:noFill/>
                    </a:ln>
                    <a:solidFill>
                      <a:srgbClr val="00ADE4"/>
                    </a:solidFill>
                    <a:effectLst/>
                    <a:uLnTx/>
                    <a:uFillTx/>
                    <a:cs typeface="Arial"/>
                  </a:rPr>
                  <a:t>of </a:t>
                </a:r>
                <a:r>
                  <a:rPr kumimoji="0" sz="1000" b="0" i="0" u="none" strike="noStrike" kern="0" cap="none" spc="0" normalizeH="0" baseline="0" noProof="0" dirty="0">
                    <a:ln>
                      <a:noFill/>
                    </a:ln>
                    <a:solidFill>
                      <a:srgbClr val="00ADE4"/>
                    </a:solidFill>
                    <a:effectLst/>
                    <a:uLnTx/>
                    <a:uFillTx/>
                    <a:cs typeface="Arial"/>
                  </a:rPr>
                  <a:t>contract, non- </a:t>
                </a:r>
                <a:r>
                  <a:rPr kumimoji="0" sz="1000" b="0" i="0" u="none" strike="noStrike" kern="0" cap="none" spc="-6" normalizeH="0" baseline="0" noProof="0" dirty="0">
                    <a:ln>
                      <a:noFill/>
                    </a:ln>
                    <a:solidFill>
                      <a:srgbClr val="00ADE4"/>
                    </a:solidFill>
                    <a:effectLst/>
                    <a:uLnTx/>
                    <a:uFillTx/>
                    <a:cs typeface="Arial"/>
                  </a:rPr>
                  <a:t>transparent </a:t>
                </a:r>
                <a:r>
                  <a:rPr kumimoji="0" sz="1000" b="0" i="0" u="none" strike="noStrike" kern="0" cap="none" spc="11" normalizeH="0" baseline="0" noProof="0" dirty="0">
                    <a:ln>
                      <a:noFill/>
                    </a:ln>
                    <a:solidFill>
                      <a:srgbClr val="00ADE4"/>
                    </a:solidFill>
                    <a:effectLst/>
                    <a:uLnTx/>
                    <a:uFillTx/>
                    <a:cs typeface="Arial"/>
                  </a:rPr>
                  <a:t>or </a:t>
                </a:r>
                <a:r>
                  <a:rPr kumimoji="0" sz="1000" b="0" i="0" u="none" strike="noStrike" kern="0" cap="none" spc="0" normalizeH="0" baseline="0" noProof="0" dirty="0">
                    <a:ln>
                      <a:noFill/>
                    </a:ln>
                    <a:solidFill>
                      <a:srgbClr val="00ADE4"/>
                    </a:solidFill>
                    <a:effectLst/>
                    <a:uLnTx/>
                    <a:uFillTx/>
                    <a:cs typeface="Arial"/>
                  </a:rPr>
                  <a:t>arbitrary </a:t>
                </a:r>
                <a:r>
                  <a:rPr kumimoji="0" sz="1000" b="0" i="0" u="none" strike="noStrike" kern="0" cap="none" spc="11" normalizeH="0" baseline="0" noProof="0" dirty="0">
                    <a:ln>
                      <a:noFill/>
                    </a:ln>
                    <a:solidFill>
                      <a:srgbClr val="00ADE4"/>
                    </a:solidFill>
                    <a:effectLst/>
                    <a:uLnTx/>
                    <a:uFillTx/>
                    <a:cs typeface="Arial"/>
                  </a:rPr>
                  <a:t>government</a:t>
                </a:r>
                <a:r>
                  <a:rPr kumimoji="0" sz="1000" b="0" i="0" u="none" strike="noStrike" kern="0" cap="none" spc="0" normalizeH="0" baseline="0" noProof="0" dirty="0">
                    <a:ln>
                      <a:noFill/>
                    </a:ln>
                    <a:solidFill>
                      <a:srgbClr val="00ADE4"/>
                    </a:solidFill>
                    <a:effectLst/>
                    <a:uLnTx/>
                    <a:uFillTx/>
                    <a:cs typeface="Arial"/>
                  </a:rPr>
                  <a:t> </a:t>
                </a:r>
                <a:r>
                  <a:rPr kumimoji="0" sz="1000" b="0" i="0" u="none" strike="noStrike" kern="0" cap="none" spc="6" normalizeH="0" baseline="0" noProof="0" dirty="0">
                    <a:ln>
                      <a:noFill/>
                    </a:ln>
                    <a:solidFill>
                      <a:srgbClr val="00ADE4"/>
                    </a:solidFill>
                    <a:effectLst/>
                    <a:uLnTx/>
                    <a:uFillTx/>
                    <a:cs typeface="Arial"/>
                  </a:rPr>
                  <a:t>conduct.</a:t>
                </a:r>
                <a:endParaRPr kumimoji="0" sz="1000" b="0" i="0" u="none" strike="noStrike" kern="0" cap="none" spc="0" normalizeH="0" baseline="0" noProof="0" dirty="0">
                  <a:ln>
                    <a:noFill/>
                  </a:ln>
                  <a:solidFill>
                    <a:srgbClr val="00ADE4"/>
                  </a:solidFill>
                  <a:effectLst/>
                  <a:uLnTx/>
                  <a:uFillTx/>
                  <a:cs typeface="Arial"/>
                </a:endParaRPr>
              </a:p>
            </p:txBody>
          </p:sp>
          <p:cxnSp>
            <p:nvCxnSpPr>
              <p:cNvPr id="26" name="Elbow Connector 19">
                <a:extLst>
                  <a:ext uri="{FF2B5EF4-FFF2-40B4-BE49-F238E27FC236}">
                    <a16:creationId xmlns:a16="http://schemas.microsoft.com/office/drawing/2014/main" id="{60B66A4D-63D9-40DE-BDA3-AB22347028E2}"/>
                  </a:ext>
                </a:extLst>
              </p:cNvPr>
              <p:cNvCxnSpPr/>
              <p:nvPr/>
            </p:nvCxnSpPr>
            <p:spPr>
              <a:xfrm>
                <a:off x="1066800" y="3095986"/>
                <a:ext cx="1828800" cy="208828"/>
              </a:xfrm>
              <a:prstGeom prst="bentConnector3">
                <a:avLst>
                  <a:gd name="adj1" fmla="val 14737"/>
                </a:avLst>
              </a:prstGeom>
              <a:noFill/>
              <a:ln w="3175" cap="flat" cmpd="sng" algn="ctr">
                <a:solidFill>
                  <a:srgbClr val="94D6E4"/>
                </a:solidFill>
                <a:prstDash val="dash"/>
              </a:ln>
              <a:effectLst/>
            </p:spPr>
          </p:cxnSp>
          <p:cxnSp>
            <p:nvCxnSpPr>
              <p:cNvPr id="27" name="Elbow Connector 38">
                <a:extLst>
                  <a:ext uri="{FF2B5EF4-FFF2-40B4-BE49-F238E27FC236}">
                    <a16:creationId xmlns:a16="http://schemas.microsoft.com/office/drawing/2014/main" id="{8E00C158-7505-40F2-9363-246C789AAA94}"/>
                  </a:ext>
                </a:extLst>
              </p:cNvPr>
              <p:cNvCxnSpPr/>
              <p:nvPr/>
            </p:nvCxnSpPr>
            <p:spPr>
              <a:xfrm>
                <a:off x="1088950" y="3809827"/>
                <a:ext cx="1806650" cy="367261"/>
              </a:xfrm>
              <a:prstGeom prst="bentConnector3">
                <a:avLst>
                  <a:gd name="adj1" fmla="val 13239"/>
                </a:avLst>
              </a:prstGeom>
              <a:noFill/>
              <a:ln w="3175" cap="flat" cmpd="sng" algn="ctr">
                <a:solidFill>
                  <a:srgbClr val="94D6E4"/>
                </a:solidFill>
                <a:prstDash val="dash"/>
              </a:ln>
              <a:effectLst/>
            </p:spPr>
          </p:cxnSp>
        </p:grpSp>
      </p:grpSp>
      <p:sp>
        <p:nvSpPr>
          <p:cNvPr id="28" name="object 7">
            <a:extLst>
              <a:ext uri="{FF2B5EF4-FFF2-40B4-BE49-F238E27FC236}">
                <a16:creationId xmlns:a16="http://schemas.microsoft.com/office/drawing/2014/main" id="{3651F32A-DF50-4C98-83D1-92E9166D8F74}"/>
              </a:ext>
            </a:extLst>
          </p:cNvPr>
          <p:cNvSpPr/>
          <p:nvPr/>
        </p:nvSpPr>
        <p:spPr>
          <a:xfrm flipH="1">
            <a:off x="5085609" y="3429001"/>
            <a:ext cx="137584" cy="3265307"/>
          </a:xfrm>
          <a:custGeom>
            <a:avLst/>
            <a:gdLst/>
            <a:ahLst/>
            <a:cxnLst/>
            <a:rect l="l" t="t" r="r" b="b"/>
            <a:pathLst>
              <a:path h="1460500">
                <a:moveTo>
                  <a:pt x="0" y="0"/>
                </a:moveTo>
                <a:lnTo>
                  <a:pt x="0" y="1460487"/>
                </a:lnTo>
              </a:path>
            </a:pathLst>
          </a:custGeom>
          <a:ln w="12700">
            <a:solidFill>
              <a:srgbClr val="00355D"/>
            </a:solidFill>
            <a:prstDash val="dot"/>
          </a:ln>
        </p:spPr>
        <p:txBody>
          <a:bodyPr wrap="square" lIns="0" tIns="0" rIns="0" bIns="0" rtlCol="0"/>
          <a:lstStyle/>
          <a:p>
            <a:pPr defTabSz="1015990"/>
            <a:endParaRPr sz="2000">
              <a:solidFill>
                <a:prstClr val="black"/>
              </a:solidFill>
              <a:latin typeface="Calibri"/>
            </a:endParaRPr>
          </a:p>
        </p:txBody>
      </p:sp>
      <p:graphicFrame>
        <p:nvGraphicFramePr>
          <p:cNvPr id="29" name="Chart 28">
            <a:extLst>
              <a:ext uri="{FF2B5EF4-FFF2-40B4-BE49-F238E27FC236}">
                <a16:creationId xmlns:a16="http://schemas.microsoft.com/office/drawing/2014/main" id="{6501DDC6-B0BE-4C4E-8FBD-F8B429252263}"/>
              </a:ext>
            </a:extLst>
          </p:cNvPr>
          <p:cNvGraphicFramePr>
            <a:graphicFrameLocks/>
          </p:cNvGraphicFramePr>
          <p:nvPr>
            <p:extLst>
              <p:ext uri="{D42A27DB-BD31-4B8C-83A1-F6EECF244321}">
                <p14:modId xmlns:p14="http://schemas.microsoft.com/office/powerpoint/2010/main" val="1244593397"/>
              </p:ext>
            </p:extLst>
          </p:nvPr>
        </p:nvGraphicFramePr>
        <p:xfrm>
          <a:off x="5270900" y="3383389"/>
          <a:ext cx="5469478" cy="3310919"/>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 Placeholder 4">
            <a:extLst>
              <a:ext uri="{FF2B5EF4-FFF2-40B4-BE49-F238E27FC236}">
                <a16:creationId xmlns:a16="http://schemas.microsoft.com/office/drawing/2014/main" id="{B22B5AEA-F30F-43AC-A211-FFBA6EF958C0}"/>
              </a:ext>
            </a:extLst>
          </p:cNvPr>
          <p:cNvSpPr>
            <a:spLocks noGrp="1"/>
          </p:cNvSpPr>
          <p:nvPr>
            <p:ph type="body" sz="quarter" idx="13"/>
          </p:nvPr>
        </p:nvSpPr>
        <p:spPr>
          <a:xfrm>
            <a:off x="475913" y="1605917"/>
            <a:ext cx="11126474" cy="1796628"/>
          </a:xfrm>
        </p:spPr>
        <p:txBody>
          <a:bodyPr>
            <a:normAutofit/>
          </a:bodyPr>
          <a:lstStyle/>
          <a:p>
            <a:pPr marL="285750" lvl="1" algn="just">
              <a:lnSpc>
                <a:spcPct val="80000"/>
              </a:lnSpc>
              <a:spcBef>
                <a:spcPts val="0"/>
              </a:spcBef>
              <a:spcAft>
                <a:spcPts val="1200"/>
              </a:spcAft>
              <a:buClr>
                <a:schemeClr val="accent6"/>
              </a:buClr>
              <a:buFont typeface="Arial" panose="020B0604020202020204" pitchFamily="34" charset="0"/>
              <a:buChar char="•"/>
              <a:defRPr/>
            </a:pPr>
            <a:r>
              <a:rPr lang="en-US" dirty="0">
                <a:latin typeface="Calibri" panose="020F0502020204030204" pitchFamily="34" charset="0"/>
                <a:cs typeface="Calibri" panose="020F0502020204030204" pitchFamily="34" charset="0"/>
              </a:rPr>
              <a:t>There</a:t>
            </a:r>
            <a:r>
              <a:rPr lang="en-US" dirty="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cs typeface="Calibri" panose="020F0502020204030204" pitchFamily="34" charset="0"/>
              </a:rPr>
              <a:t>is a direct connection between the level of investment protection granted to investors and the level of investor confidence. This is a key factor in investor’s choice of investment location. </a:t>
            </a:r>
          </a:p>
          <a:p>
            <a:pPr marL="285750" lvl="1" algn="just">
              <a:lnSpc>
                <a:spcPct val="80000"/>
              </a:lnSpc>
              <a:spcBef>
                <a:spcPts val="0"/>
              </a:spcBef>
              <a:spcAft>
                <a:spcPts val="1200"/>
              </a:spcAft>
              <a:buClr>
                <a:schemeClr val="accent6"/>
              </a:buClr>
              <a:buFont typeface="Arial" panose="020B0604020202020204" pitchFamily="34" charset="0"/>
              <a:buChar char="•"/>
              <a:defRPr/>
            </a:pPr>
            <a:r>
              <a:rPr lang="en-US" spc="-17" dirty="0">
                <a:solidFill>
                  <a:srgbClr val="002345"/>
                </a:solidFill>
                <a:latin typeface="Calibri  "/>
                <a:cs typeface="Arial"/>
              </a:rPr>
              <a:t>Mismatches between the domestic legal framework and guarantees committed to under international law increases risks of investor-state disputes arising, which may have grave financial and reputational implications. </a:t>
            </a:r>
          </a:p>
          <a:p>
            <a:pPr marL="285750" lvl="1" algn="just">
              <a:lnSpc>
                <a:spcPct val="80000"/>
              </a:lnSpc>
              <a:spcBef>
                <a:spcPts val="0"/>
              </a:spcBef>
              <a:spcAft>
                <a:spcPts val="1200"/>
              </a:spcAft>
              <a:buClr>
                <a:srgbClr val="002060"/>
              </a:buClr>
              <a:buFont typeface="Symbol" panose="05050102010706020507" pitchFamily="18" charset="2"/>
              <a:buChar char="Þ"/>
              <a:defRPr/>
            </a:pPr>
            <a:r>
              <a:rPr lang="en-US" spc="-17" dirty="0">
                <a:solidFill>
                  <a:srgbClr val="002345"/>
                </a:solidFill>
                <a:latin typeface="Calibri  "/>
                <a:cs typeface="Arial"/>
              </a:rPr>
              <a:t>To attract investments, governments must </a:t>
            </a:r>
            <a:r>
              <a:rPr lang="en-US" b="1" spc="-17" dirty="0">
                <a:solidFill>
                  <a:srgbClr val="00B0F0"/>
                </a:solidFill>
                <a:latin typeface="Calibri  "/>
                <a:cs typeface="Arial"/>
              </a:rPr>
              <a:t>de-risk investment climates </a:t>
            </a:r>
            <a:r>
              <a:rPr lang="en-US" spc="-17" dirty="0">
                <a:solidFill>
                  <a:srgbClr val="002345"/>
                </a:solidFill>
                <a:latin typeface="Calibri  "/>
                <a:cs typeface="Arial"/>
              </a:rPr>
              <a:t>by lowering political risk and increasing predictability. </a:t>
            </a:r>
          </a:p>
          <a:p>
            <a:pPr marL="0" lvl="1" indent="0" algn="just">
              <a:lnSpc>
                <a:spcPct val="80000"/>
              </a:lnSpc>
              <a:spcBef>
                <a:spcPts val="0"/>
              </a:spcBef>
              <a:spcAft>
                <a:spcPts val="600"/>
              </a:spcAft>
              <a:buClr>
                <a:srgbClr val="002060"/>
              </a:buClr>
              <a:defRPr/>
            </a:pPr>
            <a:endParaRPr lang="en-US" spc="-17" dirty="0">
              <a:solidFill>
                <a:srgbClr val="002345"/>
              </a:solidFill>
              <a:latin typeface="Calibri  "/>
              <a:cs typeface="Arial"/>
            </a:endParaRPr>
          </a:p>
          <a:p>
            <a:pPr marL="0" lvl="1" indent="0" algn="just">
              <a:lnSpc>
                <a:spcPct val="80000"/>
              </a:lnSpc>
              <a:spcBef>
                <a:spcPts val="0"/>
              </a:spcBef>
              <a:spcAft>
                <a:spcPts val="600"/>
              </a:spcAft>
              <a:buClr>
                <a:srgbClr val="002060"/>
              </a:buClr>
              <a:defRPr/>
            </a:pPr>
            <a:endParaRPr lang="en-US" dirty="0">
              <a:solidFill>
                <a:srgbClr val="002060"/>
              </a:solidFill>
              <a:latin typeface="Calibri" panose="020F0502020204030204" pitchFamily="34" charset="0"/>
              <a:cs typeface="Calibri" panose="020F0502020204030204" pitchFamily="34" charset="0"/>
            </a:endParaRPr>
          </a:p>
          <a:p>
            <a:pPr marL="457200" lvl="1" indent="0" algn="just">
              <a:lnSpc>
                <a:spcPct val="80000"/>
              </a:lnSpc>
              <a:buClr>
                <a:srgbClr val="002060"/>
              </a:buClr>
              <a:defRPr/>
            </a:pPr>
            <a:endParaRPr lang="en-GB" sz="2000" dirty="0">
              <a:solidFill>
                <a:srgbClr val="002060"/>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1E0305CC-C7F1-4245-8B3F-183F76E6821F}"/>
              </a:ext>
            </a:extLst>
          </p:cNvPr>
          <p:cNvSpPr txBox="1"/>
          <p:nvPr/>
        </p:nvSpPr>
        <p:spPr>
          <a:xfrm>
            <a:off x="475913" y="6556175"/>
            <a:ext cx="4190430" cy="246221"/>
          </a:xfrm>
          <a:prstGeom prst="rect">
            <a:avLst/>
          </a:prstGeom>
          <a:noFill/>
        </p:spPr>
        <p:txBody>
          <a:bodyPr wrap="square" rtlCol="0">
            <a:spAutoFit/>
          </a:bodyPr>
          <a:lstStyle/>
          <a:p>
            <a:r>
              <a:rPr lang="en-US" sz="1000" dirty="0">
                <a:solidFill>
                  <a:schemeClr val="bg1">
                    <a:lumMod val="65000"/>
                  </a:schemeClr>
                </a:solidFill>
              </a:rPr>
              <a:t>Source: Global Investment Competitiveness Survey 2018, World Bank</a:t>
            </a:r>
          </a:p>
        </p:txBody>
      </p:sp>
    </p:spTree>
    <p:extLst>
      <p:ext uri="{BB962C8B-B14F-4D97-AF65-F5344CB8AC3E}">
        <p14:creationId xmlns:p14="http://schemas.microsoft.com/office/powerpoint/2010/main" val="2770190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947205-D808-40CE-AFAE-54187EBFD186}"/>
              </a:ext>
            </a:extLst>
          </p:cNvPr>
          <p:cNvSpPr>
            <a:spLocks noGrp="1"/>
          </p:cNvSpPr>
          <p:nvPr>
            <p:ph type="body" sz="quarter" idx="13"/>
          </p:nvPr>
        </p:nvSpPr>
        <p:spPr>
          <a:xfrm>
            <a:off x="490659" y="1488002"/>
            <a:ext cx="11303000" cy="591522"/>
          </a:xfrm>
        </p:spPr>
        <p:txBody>
          <a:bodyPr>
            <a:normAutofit/>
          </a:bodyPr>
          <a:lstStyle/>
          <a:p>
            <a:pPr marL="0" lvl="1" indent="0" algn="just">
              <a:lnSpc>
                <a:spcPct val="80000"/>
              </a:lnSpc>
              <a:spcBef>
                <a:spcPts val="0"/>
              </a:spcBef>
              <a:spcAft>
                <a:spcPts val="1200"/>
              </a:spcAft>
              <a:buClr>
                <a:srgbClr val="002060"/>
              </a:buClr>
              <a:defRPr/>
            </a:pPr>
            <a:r>
              <a:rPr lang="en-US" b="1" dirty="0">
                <a:solidFill>
                  <a:srgbClr val="002060"/>
                </a:solidFill>
                <a:latin typeface="Calibri" panose="020F0502020204030204" pitchFamily="34" charset="0"/>
                <a:cs typeface="Calibri" panose="020F0502020204030204" pitchFamily="34" charset="0"/>
              </a:rPr>
              <a:t>There are many legal guarantees that can be extended to foreign investors. However, some are more important than others. </a:t>
            </a:r>
            <a:r>
              <a:rPr lang="en-US" dirty="0">
                <a:solidFill>
                  <a:srgbClr val="002060"/>
                </a:solidFill>
                <a:latin typeface="Calibri" panose="020F0502020204030204" pitchFamily="34" charset="0"/>
                <a:cs typeface="Calibri" panose="020F0502020204030204" pitchFamily="34" charset="0"/>
              </a:rPr>
              <a:t>The six core guarantees that should form part of a robust investment protection framework are: </a:t>
            </a:r>
          </a:p>
        </p:txBody>
      </p:sp>
      <p:sp>
        <p:nvSpPr>
          <p:cNvPr id="2" name="Title 1">
            <a:extLst>
              <a:ext uri="{FF2B5EF4-FFF2-40B4-BE49-F238E27FC236}">
                <a16:creationId xmlns:a16="http://schemas.microsoft.com/office/drawing/2014/main" id="{4FA6F082-4094-424A-AF66-D55DECFDFBC5}"/>
              </a:ext>
            </a:extLst>
          </p:cNvPr>
          <p:cNvSpPr>
            <a:spLocks noGrp="1"/>
          </p:cNvSpPr>
          <p:nvPr>
            <p:ph type="title"/>
          </p:nvPr>
        </p:nvSpPr>
        <p:spPr/>
        <p:txBody>
          <a:bodyPr/>
          <a:lstStyle/>
          <a:p>
            <a:r>
              <a:rPr lang="en-US" cap="none" dirty="0"/>
              <a:t>Types of core guarantees for investors</a:t>
            </a:r>
          </a:p>
        </p:txBody>
      </p:sp>
      <p:sp>
        <p:nvSpPr>
          <p:cNvPr id="53" name="Text Placeholder 2">
            <a:extLst>
              <a:ext uri="{FF2B5EF4-FFF2-40B4-BE49-F238E27FC236}">
                <a16:creationId xmlns:a16="http://schemas.microsoft.com/office/drawing/2014/main" id="{1F6F9494-64BD-4F9D-ABAE-1ECFE4A9D47A}"/>
              </a:ext>
            </a:extLst>
          </p:cNvPr>
          <p:cNvSpPr txBox="1">
            <a:spLocks/>
          </p:cNvSpPr>
          <p:nvPr/>
        </p:nvSpPr>
        <p:spPr bwMode="auto">
          <a:xfrm>
            <a:off x="490658" y="2079525"/>
            <a:ext cx="6251786" cy="440397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783C"/>
              </a:buClr>
              <a:buFont typeface="Wingdings" pitchFamily="-101" charset="2"/>
              <a:defRPr>
                <a:solidFill>
                  <a:schemeClr val="tx1"/>
                </a:solidFill>
                <a:latin typeface="+mn-lt"/>
                <a:ea typeface="MS PGothic" pitchFamily="34" charset="-128"/>
                <a:cs typeface="MS PGothic" charset="0"/>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lvl="1" indent="0" algn="just">
              <a:lnSpc>
                <a:spcPct val="80000"/>
              </a:lnSpc>
              <a:spcBef>
                <a:spcPts val="0"/>
              </a:spcBef>
              <a:spcAft>
                <a:spcPts val="1200"/>
              </a:spcAft>
              <a:buClr>
                <a:srgbClr val="002060"/>
              </a:buClr>
              <a:defRPr/>
            </a:pPr>
            <a:endParaRPr lang="en-US" sz="200" b="1" kern="0" dirty="0">
              <a:solidFill>
                <a:srgbClr val="139AF0"/>
              </a:solidFill>
              <a:latin typeface="Calibri" panose="020F0502020204030204" pitchFamily="34" charset="0"/>
              <a:cs typeface="Calibri" panose="020F0502020204030204" pitchFamily="34" charset="0"/>
            </a:endParaRPr>
          </a:p>
          <a:p>
            <a:pPr marL="0" lvl="1" indent="0" algn="just">
              <a:lnSpc>
                <a:spcPct val="80000"/>
              </a:lnSpc>
              <a:spcBef>
                <a:spcPts val="0"/>
              </a:spcBef>
              <a:spcAft>
                <a:spcPts val="600"/>
              </a:spcAft>
              <a:buClr>
                <a:srgbClr val="002060"/>
              </a:buClr>
              <a:defRPr/>
            </a:pPr>
            <a:r>
              <a:rPr lang="en-US" sz="1600" b="1" kern="0" dirty="0">
                <a:solidFill>
                  <a:srgbClr val="139AF0"/>
                </a:solidFill>
                <a:latin typeface="Calibri" panose="020F0502020204030204" pitchFamily="34" charset="0"/>
                <a:cs typeface="Calibri" panose="020F0502020204030204" pitchFamily="34" charset="0"/>
              </a:rPr>
              <a:t> Relative standards of protection:</a:t>
            </a:r>
          </a:p>
          <a:p>
            <a:pPr marL="704850" marR="0" lvl="2"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600" b="1"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National Treatment </a:t>
            </a:r>
            <a:r>
              <a:rPr kumimoji="0" lang="en-US" sz="16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(NT)</a:t>
            </a:r>
            <a:endParaRPr kumimoji="0" lang="en-US" sz="1600" b="1"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704850" marR="0" lvl="2"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1600" b="1"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Most Favored Nation Treatment </a:t>
            </a:r>
            <a:r>
              <a:rPr kumimoji="0" lang="en-US" sz="16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(MFN)</a:t>
            </a:r>
          </a:p>
          <a:p>
            <a:pPr marL="285750" lvl="2" indent="-285750" defTabSz="457200" eaLnBrk="1" fontAlgn="auto" hangingPunct="1">
              <a:spcBef>
                <a:spcPts val="0"/>
              </a:spcBef>
              <a:spcAft>
                <a:spcPts val="600"/>
              </a:spcAft>
              <a:buClrTx/>
              <a:buFont typeface="Arial" panose="020B0604020202020204" pitchFamily="34" charset="0"/>
              <a:buChar char="•"/>
              <a:defRPr/>
            </a:pPr>
            <a:r>
              <a:rPr lang="en-US" sz="1600" dirty="0">
                <a:solidFill>
                  <a:srgbClr val="002060"/>
                </a:solidFill>
                <a:latin typeface="Calibri" panose="020F0502020204030204" pitchFamily="34" charset="0"/>
                <a:cs typeface="Calibri" panose="020F0502020204030204" pitchFamily="34" charset="0"/>
              </a:rPr>
              <a:t>P</a:t>
            </a:r>
            <a:r>
              <a:rPr kumimoji="0" lang="en-US" sz="16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rotecting</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the investor against discriminatory </a:t>
            </a:r>
            <a:r>
              <a:rPr lang="en-US" sz="1600" dirty="0">
                <a:solidFill>
                  <a:srgbClr val="002060"/>
                </a:solidFill>
                <a:latin typeface="Calibri" panose="020F0502020204030204" pitchFamily="34" charset="0"/>
                <a:cs typeface="Calibri" panose="020F0502020204030204" pitchFamily="34" charset="0"/>
              </a:rPr>
              <a:t>treatment measured in comparison to the treatment that other investors receive in like circumstance. </a:t>
            </a:r>
          </a:p>
          <a:p>
            <a:pPr marL="285750" lvl="2" indent="-285750" defTabSz="457200" eaLnBrk="1" fontAlgn="auto" hangingPunct="1">
              <a:spcAft>
                <a:spcPts val="0"/>
              </a:spcAft>
              <a:buClrTx/>
              <a:buFont typeface="Arial" panose="020B0604020202020204" pitchFamily="34" charset="0"/>
              <a:buChar char="•"/>
              <a:defRPr/>
            </a:pP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Sc</a:t>
            </a:r>
            <a:r>
              <a:rPr lang="en-US" sz="1600" dirty="0" err="1">
                <a:solidFill>
                  <a:srgbClr val="002060"/>
                </a:solidFill>
                <a:latin typeface="Calibri" panose="020F0502020204030204" pitchFamily="34" charset="0"/>
                <a:cs typeface="Calibri" panose="020F0502020204030204" pitchFamily="34" charset="0"/>
              </a:rPr>
              <a:t>ope</a:t>
            </a:r>
            <a:r>
              <a:rPr lang="en-US" sz="1600" dirty="0">
                <a:solidFill>
                  <a:srgbClr val="002060"/>
                </a:solidFill>
                <a:latin typeface="Calibri" panose="020F0502020204030204" pitchFamily="34" charset="0"/>
                <a:cs typeface="Calibri" panose="020F0502020204030204" pitchFamily="34" charset="0"/>
              </a:rPr>
              <a:t> to be defined by the state:</a:t>
            </a:r>
            <a:endParaRPr kumimoji="0" lang="en-US" sz="1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704850" marR="0" lvl="2"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400" i="0" u="sng"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Pre-establishment: </a:t>
            </a:r>
            <a:r>
              <a:rPr kumimoji="0" lang="en-US" sz="140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includes activities before formal start of operations (e.g. acquisition) and puts a higher level of responsibility on the state </a:t>
            </a:r>
          </a:p>
          <a:p>
            <a:pPr marL="704850" marR="0" lvl="2"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400" i="0" u="sng"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Post-establishment:</a:t>
            </a:r>
            <a:r>
              <a:rPr kumimoji="0" lang="en-US" sz="140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limits the responsibility of the host states to apply only after the foreign investors effectively entered the domestic market </a:t>
            </a:r>
          </a:p>
          <a:p>
            <a:pPr marL="361950" marR="0" lvl="2" indent="0" algn="l" defTabSz="457200" rtl="0" eaLnBrk="1" fontAlgn="auto" latinLnBrk="0" hangingPunct="1">
              <a:lnSpc>
                <a:spcPct val="100000"/>
              </a:lnSpc>
              <a:spcBef>
                <a:spcPct val="20000"/>
              </a:spcBef>
              <a:spcAft>
                <a:spcPts val="0"/>
              </a:spcAft>
              <a:buClrTx/>
              <a:buSzTx/>
              <a:tabLst/>
              <a:defRPr/>
            </a:pPr>
            <a:endParaRPr kumimoji="0" lang="en-US" sz="140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lvl="2" indent="0" defTabSz="457200" eaLnBrk="1" fontAlgn="auto" hangingPunct="1">
              <a:spcAft>
                <a:spcPts val="0"/>
              </a:spcAft>
              <a:buClrTx/>
              <a:defRPr/>
            </a:pPr>
            <a:r>
              <a:rPr lang="en-US" sz="1600" b="1" kern="0" dirty="0">
                <a:solidFill>
                  <a:srgbClr val="139AF0"/>
                </a:solidFill>
                <a:latin typeface="Calibri" panose="020F0502020204030204" pitchFamily="34" charset="0"/>
                <a:cs typeface="Calibri" panose="020F0502020204030204" pitchFamily="34" charset="0"/>
              </a:rPr>
              <a:t>Absolute standards of protection:</a:t>
            </a:r>
          </a:p>
          <a:p>
            <a:pPr marL="285750" lvl="2" indent="-285750" defTabSz="457200" eaLnBrk="1" fontAlgn="auto" hangingPunct="1">
              <a:spcAft>
                <a:spcPts val="0"/>
              </a:spcAft>
              <a:buClrTx/>
              <a:buFont typeface="Arial" panose="020B0604020202020204" pitchFamily="34" charset="0"/>
              <a:buChar char="•"/>
              <a:defRPr/>
            </a:pPr>
            <a:r>
              <a:rPr kumimoji="0" lang="en-US" sz="1600" b="1"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Fair and Equitable Treatment (FET)</a:t>
            </a:r>
          </a:p>
          <a:p>
            <a:pPr marL="361950" lvl="2" indent="0" defTabSz="457200" eaLnBrk="1" fontAlgn="auto" hangingPunct="1">
              <a:spcAft>
                <a:spcPts val="0"/>
              </a:spcAft>
              <a:buClrTx/>
              <a:defRPr/>
            </a:pPr>
            <a:r>
              <a:rPr lang="en-US" sz="1400" dirty="0">
                <a:solidFill>
                  <a:srgbClr val="002060"/>
                </a:solidFill>
                <a:latin typeface="Calibri" panose="020F0502020204030204" pitchFamily="34" charset="0"/>
                <a:cs typeface="Calibri" panose="020F0502020204030204" pitchFamily="34" charset="0"/>
              </a:rPr>
              <a:t>A rule of international law not determined by the laws of the host state. Over 60% of all ISDs. </a:t>
            </a:r>
            <a:endParaRPr kumimoji="0" lang="en-US" sz="1400" b="1"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lvl="2" indent="0" defTabSz="457200" eaLnBrk="1" fontAlgn="auto" hangingPunct="1">
              <a:spcAft>
                <a:spcPts val="0"/>
              </a:spcAft>
              <a:buClrTx/>
              <a:defRPr/>
            </a:pPr>
            <a:endParaRPr lang="en-US" sz="1600" b="1" kern="0" dirty="0">
              <a:solidFill>
                <a:srgbClr val="139AF0"/>
              </a:solidFill>
              <a:latin typeface="Calibri" panose="020F0502020204030204" pitchFamily="34" charset="0"/>
              <a:cs typeface="Calibri" panose="020F0502020204030204" pitchFamily="34" charset="0"/>
            </a:endParaRPr>
          </a:p>
          <a:p>
            <a:pPr marL="0" marR="0" lvl="2" indent="0" algn="l" defTabSz="4572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55" name="Text Placeholder 2">
            <a:extLst>
              <a:ext uri="{FF2B5EF4-FFF2-40B4-BE49-F238E27FC236}">
                <a16:creationId xmlns:a16="http://schemas.microsoft.com/office/drawing/2014/main" id="{45D30C53-F220-49D1-BA65-1D91AA328A78}"/>
              </a:ext>
            </a:extLst>
          </p:cNvPr>
          <p:cNvSpPr txBox="1">
            <a:spLocks/>
          </p:cNvSpPr>
          <p:nvPr/>
        </p:nvSpPr>
        <p:spPr bwMode="auto">
          <a:xfrm>
            <a:off x="6852976" y="2079524"/>
            <a:ext cx="4940683" cy="4403977"/>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783C"/>
              </a:buClr>
              <a:buFont typeface="Wingdings" pitchFamily="-101" charset="2"/>
              <a:defRPr>
                <a:solidFill>
                  <a:schemeClr val="tx1"/>
                </a:solidFill>
                <a:latin typeface="+mn-lt"/>
                <a:ea typeface="MS PGothic" pitchFamily="34" charset="-128"/>
                <a:cs typeface="MS PGothic" charset="0"/>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lvl="1" indent="0" algn="just">
              <a:lnSpc>
                <a:spcPct val="80000"/>
              </a:lnSpc>
              <a:spcBef>
                <a:spcPts val="0"/>
              </a:spcBef>
              <a:spcAft>
                <a:spcPts val="1200"/>
              </a:spcAft>
              <a:buClr>
                <a:srgbClr val="002060"/>
              </a:buClr>
              <a:defRPr/>
            </a:pPr>
            <a:endParaRPr lang="en-US" sz="200" b="1" kern="0" dirty="0">
              <a:solidFill>
                <a:srgbClr val="139AF0"/>
              </a:solidFill>
              <a:latin typeface="Calibri" panose="020F0502020204030204" pitchFamily="34" charset="0"/>
              <a:cs typeface="Calibri" panose="020F0502020204030204" pitchFamily="34" charset="0"/>
            </a:endParaRPr>
          </a:p>
          <a:p>
            <a:pPr marL="0" lvl="1" indent="0" algn="just">
              <a:lnSpc>
                <a:spcPct val="80000"/>
              </a:lnSpc>
              <a:spcBef>
                <a:spcPts val="0"/>
              </a:spcBef>
              <a:spcAft>
                <a:spcPts val="1200"/>
              </a:spcAft>
              <a:buClr>
                <a:srgbClr val="002060"/>
              </a:buClr>
              <a:defRPr/>
            </a:pPr>
            <a:r>
              <a:rPr lang="en-US" sz="1600" b="1" kern="0" dirty="0">
                <a:solidFill>
                  <a:srgbClr val="139AF0"/>
                </a:solidFill>
                <a:latin typeface="Calibri" panose="020F0502020204030204" pitchFamily="34" charset="0"/>
                <a:cs typeface="Calibri" panose="020F0502020204030204" pitchFamily="34" charset="0"/>
              </a:rPr>
              <a:t> Protection of the investment: </a:t>
            </a:r>
          </a:p>
          <a:p>
            <a:pPr marL="704850" marR="0" lvl="2"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600" b="1" dirty="0">
                <a:solidFill>
                  <a:srgbClr val="002060"/>
                </a:solidFill>
                <a:latin typeface="Calibri" panose="020F0502020204030204" pitchFamily="34" charset="0"/>
                <a:cs typeface="Calibri" panose="020F0502020204030204" pitchFamily="34" charset="0"/>
              </a:rPr>
              <a:t>Protection against unlawful expropriation</a:t>
            </a:r>
          </a:p>
          <a:p>
            <a:pPr marL="361950" marR="0" lvl="2" indent="0" defTabSz="457200" eaLnBrk="1" fontAlgn="auto" hangingPunct="1">
              <a:lnSpc>
                <a:spcPct val="100000"/>
              </a:lnSpc>
              <a:spcAft>
                <a:spcPts val="0"/>
              </a:spcAft>
              <a:buClrTx/>
              <a:buSzTx/>
              <a:tabLst/>
              <a:defRPr/>
            </a:pPr>
            <a:r>
              <a:rPr lang="en-US" sz="1400" dirty="0">
                <a:solidFill>
                  <a:srgbClr val="002060"/>
                </a:solidFill>
                <a:latin typeface="Calibri" panose="020F0502020204030204" pitchFamily="34" charset="0"/>
                <a:cs typeface="Calibri" panose="020F0502020204030204" pitchFamily="34" charset="0"/>
              </a:rPr>
              <a:t>E</a:t>
            </a:r>
            <a:r>
              <a:rPr kumimoji="0" lang="en-US" sz="1400" i="0"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xpropriation</a:t>
            </a:r>
            <a:r>
              <a:rPr kumimoji="0" lang="en-US" sz="140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is a sovereign right but needs to be limited to a few circumstances: public purpose, non-discrimination, due process of law, fair compensation. </a:t>
            </a:r>
            <a:r>
              <a:rPr lang="en-US" sz="1400" dirty="0">
                <a:solidFill>
                  <a:srgbClr val="002060"/>
                </a:solidFill>
                <a:latin typeface="Calibri" panose="020F0502020204030204" pitchFamily="34" charset="0"/>
                <a:cs typeface="Calibri" panose="020F0502020204030204" pitchFamily="34" charset="0"/>
              </a:rPr>
              <a:t>Distinguish direct vs indirect expropriation (i.e. state interferes with intended use of property) .</a:t>
            </a:r>
          </a:p>
          <a:p>
            <a:pPr marL="704850" marR="0" lvl="2" indent="-342900" defTabSz="457200" eaLnBrk="1" fontAlgn="auto" hangingPunct="1">
              <a:lnSpc>
                <a:spcPct val="100000"/>
              </a:lnSpc>
              <a:spcAft>
                <a:spcPts val="0"/>
              </a:spcAft>
              <a:buClrTx/>
              <a:buSzTx/>
              <a:buFont typeface="Wingdings" panose="05000000000000000000" pitchFamily="2" charset="2"/>
              <a:buChar char="Ø"/>
              <a:tabLst/>
              <a:defRPr/>
            </a:pPr>
            <a:r>
              <a:rPr lang="en-US" sz="1600" b="1" dirty="0">
                <a:solidFill>
                  <a:srgbClr val="002060"/>
                </a:solidFill>
                <a:latin typeface="Calibri" panose="020F0502020204030204" pitchFamily="34" charset="0"/>
                <a:cs typeface="Calibri" panose="020F0502020204030204" pitchFamily="34" charset="0"/>
              </a:rPr>
              <a:t>Free transfer of funds</a:t>
            </a:r>
          </a:p>
          <a:p>
            <a:pPr marL="361950" marR="0" lvl="2" indent="0" defTabSz="457200" eaLnBrk="1" fontAlgn="auto" hangingPunct="1">
              <a:lnSpc>
                <a:spcPct val="100000"/>
              </a:lnSpc>
              <a:spcAft>
                <a:spcPts val="0"/>
              </a:spcAft>
              <a:buClrTx/>
              <a:buSzTx/>
              <a:tabLst/>
              <a:defRPr/>
            </a:pPr>
            <a:r>
              <a:rPr lang="en-US" sz="1400" dirty="0">
                <a:solidFill>
                  <a:srgbClr val="002060"/>
                </a:solidFill>
                <a:latin typeface="Calibri" panose="020F0502020204030204" pitchFamily="34" charset="0"/>
                <a:cs typeface="Calibri" panose="020F0502020204030204" pitchFamily="34" charset="0"/>
              </a:rPr>
              <a:t>Ability to obtain foreign exchange or local currency and bring in or repatriate capital. May be temporarily restricted in cases of macro-economic instability and law enforcement.  </a:t>
            </a:r>
          </a:p>
          <a:p>
            <a:pPr marL="704850" marR="0" lvl="2" indent="-342900" defTabSz="457200" eaLnBrk="1" fontAlgn="auto" hangingPunct="1">
              <a:lnSpc>
                <a:spcPct val="100000"/>
              </a:lnSpc>
              <a:spcAft>
                <a:spcPts val="0"/>
              </a:spcAft>
              <a:buClrTx/>
              <a:buSzTx/>
              <a:buFont typeface="Wingdings" panose="05000000000000000000" pitchFamily="2" charset="2"/>
              <a:buChar char="Ø"/>
              <a:tabLst/>
              <a:defRPr/>
            </a:pPr>
            <a:r>
              <a:rPr lang="en-US" sz="1600" b="1" dirty="0">
                <a:solidFill>
                  <a:srgbClr val="002060"/>
                </a:solidFill>
                <a:latin typeface="Calibri" panose="020F0502020204030204" pitchFamily="34" charset="0"/>
                <a:cs typeface="Calibri" panose="020F0502020204030204" pitchFamily="34" charset="0"/>
              </a:rPr>
              <a:t>Access to Investor State Dispute Settlement (ISDS)</a:t>
            </a:r>
          </a:p>
          <a:p>
            <a:pPr marL="361950" marR="0" lvl="2" indent="0" defTabSz="457200" eaLnBrk="1" fontAlgn="auto" hangingPunct="1">
              <a:lnSpc>
                <a:spcPct val="100000"/>
              </a:lnSpc>
              <a:spcAft>
                <a:spcPts val="0"/>
              </a:spcAft>
              <a:buClrTx/>
              <a:buSzTx/>
              <a:tabLst/>
              <a:defRPr/>
            </a:pPr>
            <a:r>
              <a:rPr lang="en-US" sz="1400" dirty="0">
                <a:solidFill>
                  <a:srgbClr val="002060"/>
                </a:solidFill>
                <a:latin typeface="Calibri" panose="020F0502020204030204" pitchFamily="34" charset="0"/>
                <a:cs typeface="Calibri" panose="020F0502020204030204" pitchFamily="34" charset="0"/>
              </a:rPr>
              <a:t>Addresses differences in quality and impartiality of judicial systems and provides last resort for investors to resolve disputes and grievances. </a:t>
            </a:r>
          </a:p>
          <a:p>
            <a:pPr marL="361950" marR="0" lvl="2" indent="0" defTabSz="457200" eaLnBrk="1" fontAlgn="auto" hangingPunct="1">
              <a:lnSpc>
                <a:spcPct val="100000"/>
              </a:lnSpc>
              <a:spcAft>
                <a:spcPts val="0"/>
              </a:spcAft>
              <a:buClrTx/>
              <a:buSzTx/>
              <a:tabLst/>
              <a:defRPr/>
            </a:pPr>
            <a:endParaRPr kumimoji="0" lang="en-US" sz="1600" b="0" i="0"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053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27A8-CD02-4E25-9800-6E5C104378A4}"/>
              </a:ext>
            </a:extLst>
          </p:cNvPr>
          <p:cNvSpPr>
            <a:spLocks noGrp="1"/>
          </p:cNvSpPr>
          <p:nvPr>
            <p:ph type="title"/>
          </p:nvPr>
        </p:nvSpPr>
        <p:spPr/>
        <p:txBody>
          <a:bodyPr/>
          <a:lstStyle/>
          <a:p>
            <a:r>
              <a:rPr lang="en-US" cap="none" dirty="0"/>
              <a:t>Investment protection offered in Uganda</a:t>
            </a:r>
          </a:p>
        </p:txBody>
      </p:sp>
      <p:graphicFrame>
        <p:nvGraphicFramePr>
          <p:cNvPr id="4" name="Table 4">
            <a:extLst>
              <a:ext uri="{FF2B5EF4-FFF2-40B4-BE49-F238E27FC236}">
                <a16:creationId xmlns:a16="http://schemas.microsoft.com/office/drawing/2014/main" id="{B909600B-EB10-49AF-9E26-7785020C2F50}"/>
              </a:ext>
            </a:extLst>
          </p:cNvPr>
          <p:cNvGraphicFramePr>
            <a:graphicFrameLocks noGrp="1"/>
          </p:cNvGraphicFramePr>
          <p:nvPr>
            <p:extLst>
              <p:ext uri="{D42A27DB-BD31-4B8C-83A1-F6EECF244321}">
                <p14:modId xmlns:p14="http://schemas.microsoft.com/office/powerpoint/2010/main" val="3580656198"/>
              </p:ext>
            </p:extLst>
          </p:nvPr>
        </p:nvGraphicFramePr>
        <p:xfrm>
          <a:off x="475913" y="1505941"/>
          <a:ext cx="11303001" cy="4973320"/>
        </p:xfrm>
        <a:graphic>
          <a:graphicData uri="http://schemas.openxmlformats.org/drawingml/2006/table">
            <a:tbl>
              <a:tblPr firstRow="1" bandRow="1">
                <a:tableStyleId>{5C22544A-7EE6-4342-B048-85BDC9FD1C3A}</a:tableStyleId>
              </a:tblPr>
              <a:tblGrid>
                <a:gridCol w="2051530">
                  <a:extLst>
                    <a:ext uri="{9D8B030D-6E8A-4147-A177-3AD203B41FA5}">
                      <a16:colId xmlns:a16="http://schemas.microsoft.com/office/drawing/2014/main" val="208863427"/>
                    </a:ext>
                  </a:extLst>
                </a:gridCol>
                <a:gridCol w="6904233">
                  <a:extLst>
                    <a:ext uri="{9D8B030D-6E8A-4147-A177-3AD203B41FA5}">
                      <a16:colId xmlns:a16="http://schemas.microsoft.com/office/drawing/2014/main" val="611280097"/>
                    </a:ext>
                  </a:extLst>
                </a:gridCol>
                <a:gridCol w="2347238">
                  <a:extLst>
                    <a:ext uri="{9D8B030D-6E8A-4147-A177-3AD203B41FA5}">
                      <a16:colId xmlns:a16="http://schemas.microsoft.com/office/drawing/2014/main" val="1808785287"/>
                    </a:ext>
                  </a:extLst>
                </a:gridCol>
              </a:tblGrid>
              <a:tr h="370840">
                <a:tc>
                  <a:txBody>
                    <a:bodyPr/>
                    <a:lstStyle/>
                    <a:p>
                      <a:r>
                        <a:rPr lang="en-US" dirty="0">
                          <a:latin typeface="Calibri  "/>
                        </a:rPr>
                        <a:t>Core guarantee</a:t>
                      </a:r>
                    </a:p>
                  </a:txBody>
                  <a:tcPr>
                    <a:solidFill>
                      <a:srgbClr val="022F51"/>
                    </a:solidFill>
                  </a:tcPr>
                </a:tc>
                <a:tc>
                  <a:txBody>
                    <a:bodyPr/>
                    <a:lstStyle/>
                    <a:p>
                      <a:r>
                        <a:rPr lang="en-US" dirty="0">
                          <a:latin typeface="Calibri  "/>
                        </a:rPr>
                        <a:t>Investment Act 2019</a:t>
                      </a:r>
                    </a:p>
                  </a:txBody>
                  <a:tcPr>
                    <a:solidFill>
                      <a:srgbClr val="022F51"/>
                    </a:solidFill>
                  </a:tcPr>
                </a:tc>
                <a:tc>
                  <a:txBody>
                    <a:bodyPr/>
                    <a:lstStyle/>
                    <a:p>
                      <a:r>
                        <a:rPr lang="en-US" dirty="0">
                          <a:latin typeface="Calibri  "/>
                        </a:rPr>
                        <a:t>Examples</a:t>
                      </a:r>
                    </a:p>
                  </a:txBody>
                  <a:tcPr>
                    <a:solidFill>
                      <a:srgbClr val="022F51"/>
                    </a:solidFill>
                  </a:tcPr>
                </a:tc>
                <a:extLst>
                  <a:ext uri="{0D108BD9-81ED-4DB2-BD59-A6C34878D82A}">
                    <a16:rowId xmlns:a16="http://schemas.microsoft.com/office/drawing/2014/main" val="3241457328"/>
                  </a:ext>
                </a:extLst>
              </a:tr>
              <a:tr h="370840">
                <a:tc>
                  <a:txBody>
                    <a:bodyPr/>
                    <a:lstStyle/>
                    <a:p>
                      <a:r>
                        <a:rPr lang="en-US" sz="1600" dirty="0">
                          <a:latin typeface="Calibri  "/>
                        </a:rPr>
                        <a:t>National treatment</a:t>
                      </a:r>
                    </a:p>
                  </a:txBody>
                  <a:tcPr>
                    <a:solidFill>
                      <a:schemeClr val="bg1">
                        <a:lumMod val="95000"/>
                      </a:schemeClr>
                    </a:solidFill>
                  </a:tcPr>
                </a:tc>
                <a:tc>
                  <a:txBody>
                    <a:bodyPr/>
                    <a:lstStyle/>
                    <a:p>
                      <a:pPr marL="285750" indent="-285750">
                        <a:buFont typeface="Arial" panose="020B0604020202020204" pitchFamily="34" charset="0"/>
                        <a:buChar char="•"/>
                      </a:pPr>
                      <a:r>
                        <a:rPr lang="en-US" sz="1600" b="1" dirty="0">
                          <a:latin typeface="Calibri  "/>
                        </a:rPr>
                        <a:t>Not granted </a:t>
                      </a:r>
                    </a:p>
                    <a:p>
                      <a:pPr marL="285750" indent="-285750">
                        <a:buFont typeface="Arial" panose="020B0604020202020204" pitchFamily="34" charset="0"/>
                        <a:buChar char="•"/>
                      </a:pPr>
                      <a:r>
                        <a:rPr lang="en-US" sz="1600" dirty="0">
                          <a:latin typeface="Calibri  "/>
                        </a:rPr>
                        <a:t>BITs with UK and France include such guarantee =&gt; ISDS risk</a:t>
                      </a:r>
                    </a:p>
                    <a:p>
                      <a:pPr marL="285750" indent="-285750">
                        <a:buFont typeface="Arial" panose="020B0604020202020204" pitchFamily="34" charset="0"/>
                        <a:buChar char="•"/>
                      </a:pPr>
                      <a:r>
                        <a:rPr lang="en-US" sz="1600" dirty="0">
                          <a:latin typeface="Calibri  "/>
                        </a:rPr>
                        <a:t>Constitution protects against discrimination =&gt; should include in </a:t>
                      </a:r>
                      <a:r>
                        <a:rPr lang="en-US" sz="1600" dirty="0" err="1">
                          <a:latin typeface="Calibri  "/>
                        </a:rPr>
                        <a:t>InvLaw</a:t>
                      </a:r>
                      <a:r>
                        <a:rPr lang="en-US" sz="1600" dirty="0">
                          <a:latin typeface="Calibri  "/>
                        </a:rPr>
                        <a:t> and demonstrate commitment to investors</a:t>
                      </a:r>
                    </a:p>
                  </a:txBody>
                  <a:tcPr>
                    <a:solidFill>
                      <a:schemeClr val="bg1">
                        <a:lumMod val="95000"/>
                      </a:schemeClr>
                    </a:solidFill>
                  </a:tcPr>
                </a:tc>
                <a:tc>
                  <a:txBody>
                    <a:bodyPr/>
                    <a:lstStyle/>
                    <a:p>
                      <a:pPr marL="285750" indent="-285750">
                        <a:buFont typeface="Arial" panose="020B0604020202020204" pitchFamily="34" charset="0"/>
                        <a:buChar char="•"/>
                      </a:pPr>
                      <a:r>
                        <a:rPr lang="en-US" sz="1400" i="1" dirty="0">
                          <a:latin typeface="Calibri  "/>
                        </a:rPr>
                        <a:t>Article 4 Uganda-UK BIT</a:t>
                      </a:r>
                    </a:p>
                    <a:p>
                      <a:pPr marL="285750" indent="-285750">
                        <a:buFont typeface="Arial" panose="020B0604020202020204" pitchFamily="34" charset="0"/>
                        <a:buChar char="•"/>
                      </a:pPr>
                      <a:r>
                        <a:rPr lang="en-US" sz="1400" i="1" dirty="0">
                          <a:latin typeface="Calibri  "/>
                        </a:rPr>
                        <a:t>Article 4 Uganda-France BIT</a:t>
                      </a:r>
                    </a:p>
                    <a:p>
                      <a:pPr marL="285750" indent="-285750">
                        <a:buFont typeface="Arial" panose="020B0604020202020204" pitchFamily="34" charset="0"/>
                        <a:buChar char="•"/>
                      </a:pPr>
                      <a:r>
                        <a:rPr lang="en-US" sz="1400" i="1" dirty="0">
                          <a:latin typeface="Calibri  "/>
                        </a:rPr>
                        <a:t>Article 21 of Constitution</a:t>
                      </a:r>
                    </a:p>
                  </a:txBody>
                  <a:tcPr>
                    <a:solidFill>
                      <a:schemeClr val="bg1">
                        <a:lumMod val="95000"/>
                      </a:schemeClr>
                    </a:solidFill>
                  </a:tcPr>
                </a:tc>
                <a:extLst>
                  <a:ext uri="{0D108BD9-81ED-4DB2-BD59-A6C34878D82A}">
                    <a16:rowId xmlns:a16="http://schemas.microsoft.com/office/drawing/2014/main" val="4145054308"/>
                  </a:ext>
                </a:extLst>
              </a:tr>
              <a:tr h="370840">
                <a:tc>
                  <a:txBody>
                    <a:bodyPr/>
                    <a:lstStyle/>
                    <a:p>
                      <a:r>
                        <a:rPr lang="en-US" sz="1600" dirty="0">
                          <a:latin typeface="Calibri  "/>
                        </a:rPr>
                        <a:t>Fair and Equitable Treatment</a:t>
                      </a:r>
                    </a:p>
                  </a:txBody>
                  <a:tcPr>
                    <a:solidFill>
                      <a:schemeClr val="bg1">
                        <a:lumMod val="85000"/>
                      </a:schemeClr>
                    </a:solidFill>
                  </a:tcPr>
                </a:tc>
                <a:tc>
                  <a:txBody>
                    <a:bodyPr/>
                    <a:lstStyle/>
                    <a:p>
                      <a:pPr marL="285750" indent="-285750">
                        <a:buFont typeface="Arial" panose="020B0604020202020204" pitchFamily="34" charset="0"/>
                        <a:buChar char="•"/>
                      </a:pPr>
                      <a:r>
                        <a:rPr lang="en-US" sz="1600" b="1" dirty="0">
                          <a:latin typeface="Calibri  "/>
                        </a:rPr>
                        <a:t>Not granted</a:t>
                      </a:r>
                    </a:p>
                    <a:p>
                      <a:pPr marL="285750" indent="-285750">
                        <a:buFont typeface="Arial" panose="020B0604020202020204" pitchFamily="34" charset="0"/>
                        <a:buChar char="•"/>
                      </a:pPr>
                      <a:r>
                        <a:rPr lang="en-US" sz="1600" dirty="0">
                          <a:latin typeface="Calibri  "/>
                        </a:rPr>
                        <a:t>Most commonly sought by foreign investors (+60% of all international arbitration cases)</a:t>
                      </a:r>
                    </a:p>
                    <a:p>
                      <a:pPr marL="285750" indent="-285750">
                        <a:buFont typeface="Arial" panose="020B0604020202020204" pitchFamily="34" charset="0"/>
                        <a:buChar char="•"/>
                      </a:pPr>
                      <a:r>
                        <a:rPr lang="en-US" sz="1600" dirty="0">
                          <a:latin typeface="Calibri  "/>
                        </a:rPr>
                        <a:t>Granted in </a:t>
                      </a:r>
                      <a:r>
                        <a:rPr lang="en-US" sz="1600" u="sng" dirty="0">
                          <a:latin typeface="Calibri  "/>
                        </a:rPr>
                        <a:t>all</a:t>
                      </a:r>
                      <a:r>
                        <a:rPr lang="en-US" sz="1600" dirty="0">
                          <a:latin typeface="Calibri  "/>
                        </a:rPr>
                        <a:t> BITs Uganda has signed =&gt; ISDS risk</a:t>
                      </a:r>
                    </a:p>
                  </a:txBody>
                  <a:tcPr>
                    <a:solidFill>
                      <a:schemeClr val="bg1">
                        <a:lumMod val="85000"/>
                      </a:schemeClr>
                    </a:solidFill>
                  </a:tcPr>
                </a:tc>
                <a:tc>
                  <a:txBody>
                    <a:bodyPr/>
                    <a:lstStyle/>
                    <a:p>
                      <a:pPr marL="285750" indent="-285750">
                        <a:buFont typeface="Arial" panose="020B0604020202020204" pitchFamily="34" charset="0"/>
                        <a:buChar char="•"/>
                      </a:pPr>
                      <a:r>
                        <a:rPr lang="en-US" sz="1400" i="1" dirty="0">
                          <a:latin typeface="Calibri  "/>
                        </a:rPr>
                        <a:t>Article 3 Uganda- BLEU BIT </a:t>
                      </a:r>
                    </a:p>
                  </a:txBody>
                  <a:tcPr>
                    <a:solidFill>
                      <a:schemeClr val="bg1">
                        <a:lumMod val="85000"/>
                      </a:schemeClr>
                    </a:solidFill>
                  </a:tcPr>
                </a:tc>
                <a:extLst>
                  <a:ext uri="{0D108BD9-81ED-4DB2-BD59-A6C34878D82A}">
                    <a16:rowId xmlns:a16="http://schemas.microsoft.com/office/drawing/2014/main" val="539165075"/>
                  </a:ext>
                </a:extLst>
              </a:tr>
              <a:tr h="370840">
                <a:tc>
                  <a:txBody>
                    <a:bodyPr/>
                    <a:lstStyle/>
                    <a:p>
                      <a:r>
                        <a:rPr lang="en-US" sz="1600" dirty="0">
                          <a:latin typeface="Calibri  "/>
                        </a:rPr>
                        <a:t>Protection against Unlawful Expropriation</a:t>
                      </a:r>
                    </a:p>
                  </a:txBody>
                  <a:tcPr>
                    <a:solidFill>
                      <a:schemeClr val="bg1">
                        <a:lumMod val="95000"/>
                      </a:schemeClr>
                    </a:solidFill>
                  </a:tcPr>
                </a:tc>
                <a:tc>
                  <a:txBody>
                    <a:bodyPr/>
                    <a:lstStyle/>
                    <a:p>
                      <a:pPr marL="285750" indent="-285750">
                        <a:buFont typeface="Arial" panose="020B0604020202020204" pitchFamily="34" charset="0"/>
                        <a:buChar char="•"/>
                      </a:pPr>
                      <a:r>
                        <a:rPr lang="en-US" sz="1600" b="1" dirty="0">
                          <a:latin typeface="Calibri  "/>
                        </a:rPr>
                        <a:t>Granted</a:t>
                      </a:r>
                    </a:p>
                    <a:p>
                      <a:pPr marL="285750" indent="-285750">
                        <a:buFont typeface="Arial" panose="020B0604020202020204" pitchFamily="34" charset="0"/>
                        <a:buChar char="•"/>
                      </a:pPr>
                      <a:r>
                        <a:rPr lang="en-US" sz="1600" dirty="0">
                          <a:latin typeface="Calibri  "/>
                        </a:rPr>
                        <a:t>Conditions missing in </a:t>
                      </a:r>
                      <a:r>
                        <a:rPr lang="en-US" sz="1600" dirty="0" err="1">
                          <a:latin typeface="Calibri  "/>
                        </a:rPr>
                        <a:t>InvAct</a:t>
                      </a:r>
                      <a:r>
                        <a:rPr lang="en-US" sz="1600" dirty="0">
                          <a:latin typeface="Calibri  "/>
                        </a:rPr>
                        <a:t> but regulated in Constitution</a:t>
                      </a:r>
                    </a:p>
                    <a:p>
                      <a:pPr marL="285750" indent="-285750">
                        <a:buFont typeface="Arial" panose="020B0604020202020204" pitchFamily="34" charset="0"/>
                        <a:buChar char="•"/>
                      </a:pPr>
                      <a:r>
                        <a:rPr lang="en-US" sz="1600" dirty="0">
                          <a:latin typeface="Calibri  "/>
                        </a:rPr>
                        <a:t>Protection against indirect expropriation (most common type) not granted but included in </a:t>
                      </a:r>
                      <a:r>
                        <a:rPr lang="en-US" sz="1600" u="sng" dirty="0">
                          <a:latin typeface="Calibri  "/>
                        </a:rPr>
                        <a:t>all</a:t>
                      </a:r>
                      <a:r>
                        <a:rPr lang="en-US" sz="1600" dirty="0">
                          <a:latin typeface="Calibri  "/>
                        </a:rPr>
                        <a:t> BITs</a:t>
                      </a:r>
                    </a:p>
                  </a:txBody>
                  <a:tcPr>
                    <a:solidFill>
                      <a:schemeClr val="bg1">
                        <a:lumMod val="95000"/>
                      </a:schemeClr>
                    </a:solidFill>
                  </a:tcPr>
                </a:tc>
                <a:tc>
                  <a:txBody>
                    <a:bodyPr/>
                    <a:lstStyle/>
                    <a:p>
                      <a:pPr marL="285750" indent="-285750">
                        <a:buFont typeface="Arial" panose="020B0604020202020204" pitchFamily="34" charset="0"/>
                        <a:buChar char="•"/>
                      </a:pPr>
                      <a:r>
                        <a:rPr lang="en-US" sz="1400" i="1" kern="1200" dirty="0">
                          <a:solidFill>
                            <a:schemeClr val="dk1"/>
                          </a:solidFill>
                          <a:latin typeface="Calibri  "/>
                          <a:ea typeface="+mn-ea"/>
                          <a:cs typeface="+mn-cs"/>
                        </a:rPr>
                        <a:t>Article 26 of Constitution</a:t>
                      </a:r>
                    </a:p>
                  </a:txBody>
                  <a:tcPr>
                    <a:solidFill>
                      <a:schemeClr val="bg1">
                        <a:lumMod val="95000"/>
                      </a:schemeClr>
                    </a:solidFill>
                  </a:tcPr>
                </a:tc>
                <a:extLst>
                  <a:ext uri="{0D108BD9-81ED-4DB2-BD59-A6C34878D82A}">
                    <a16:rowId xmlns:a16="http://schemas.microsoft.com/office/drawing/2014/main" val="4658533"/>
                  </a:ext>
                </a:extLst>
              </a:tr>
              <a:tr h="370840">
                <a:tc>
                  <a:txBody>
                    <a:bodyPr/>
                    <a:lstStyle/>
                    <a:p>
                      <a:r>
                        <a:rPr lang="en-US" sz="1600" dirty="0">
                          <a:latin typeface="Calibri  "/>
                        </a:rPr>
                        <a:t>Free Transfer of Funds</a:t>
                      </a:r>
                    </a:p>
                  </a:txBody>
                  <a:tcPr>
                    <a:solidFill>
                      <a:schemeClr val="bg1">
                        <a:lumMod val="85000"/>
                      </a:schemeClr>
                    </a:solidFill>
                  </a:tcPr>
                </a:tc>
                <a:tc>
                  <a:txBody>
                    <a:bodyPr/>
                    <a:lstStyle/>
                    <a:p>
                      <a:pPr marL="285750" indent="-285750">
                        <a:buFont typeface="Arial" panose="020B0604020202020204" pitchFamily="34" charset="0"/>
                        <a:buChar char="•"/>
                      </a:pPr>
                      <a:r>
                        <a:rPr lang="en-US" sz="1600" b="1" dirty="0">
                          <a:latin typeface="Calibri  "/>
                        </a:rPr>
                        <a:t>Not granted</a:t>
                      </a:r>
                    </a:p>
                    <a:p>
                      <a:pPr marL="285750" indent="-285750">
                        <a:buFont typeface="Arial" panose="020B0604020202020204" pitchFamily="34" charset="0"/>
                        <a:buChar char="•"/>
                      </a:pPr>
                      <a:r>
                        <a:rPr lang="en-US" sz="1600" dirty="0">
                          <a:latin typeface="Calibri  "/>
                        </a:rPr>
                        <a:t>Granted in </a:t>
                      </a:r>
                      <a:r>
                        <a:rPr lang="en-US" sz="1600" u="sng" dirty="0">
                          <a:latin typeface="Calibri  "/>
                        </a:rPr>
                        <a:t>all</a:t>
                      </a:r>
                      <a:r>
                        <a:rPr lang="en-US" sz="1600" dirty="0">
                          <a:latin typeface="Calibri  "/>
                        </a:rPr>
                        <a:t> BITs Uganda has signed </a:t>
                      </a:r>
                    </a:p>
                  </a:txBody>
                  <a:tcPr>
                    <a:solidFill>
                      <a:schemeClr val="bg1">
                        <a:lumMod val="85000"/>
                      </a:schemeClr>
                    </a:solidFill>
                  </a:tcPr>
                </a:tc>
                <a:tc>
                  <a:txBody>
                    <a:bodyPr/>
                    <a:lstStyle/>
                    <a:p>
                      <a:pPr marL="285750" indent="-285750" algn="l" defTabSz="914400" rtl="0" eaLnBrk="1" latinLnBrk="0" hangingPunct="1">
                        <a:buFont typeface="Arial" panose="020B0604020202020204" pitchFamily="34" charset="0"/>
                        <a:buChar char="•"/>
                      </a:pPr>
                      <a:r>
                        <a:rPr lang="sv-SE" sz="1400" i="1" kern="1200" dirty="0">
                          <a:solidFill>
                            <a:schemeClr val="dk1"/>
                          </a:solidFill>
                          <a:latin typeface="Calibri  "/>
                          <a:ea typeface="+mn-ea"/>
                          <a:cs typeface="+mn-cs"/>
                        </a:rPr>
                        <a:t>Article 7 Uganda- Denmark BIT </a:t>
                      </a:r>
                      <a:endParaRPr lang="en-US" sz="1400" i="1" kern="1200" dirty="0">
                        <a:solidFill>
                          <a:schemeClr val="dk1"/>
                        </a:solidFill>
                        <a:latin typeface="Calibri  "/>
                        <a:ea typeface="+mn-ea"/>
                        <a:cs typeface="+mn-cs"/>
                      </a:endParaRPr>
                    </a:p>
                  </a:txBody>
                  <a:tcPr>
                    <a:solidFill>
                      <a:schemeClr val="bg1">
                        <a:lumMod val="85000"/>
                      </a:schemeClr>
                    </a:solidFill>
                  </a:tcPr>
                </a:tc>
                <a:extLst>
                  <a:ext uri="{0D108BD9-81ED-4DB2-BD59-A6C34878D82A}">
                    <a16:rowId xmlns:a16="http://schemas.microsoft.com/office/drawing/2014/main" val="3824266816"/>
                  </a:ext>
                </a:extLst>
              </a:tr>
              <a:tr h="370840">
                <a:tc>
                  <a:txBody>
                    <a:bodyPr/>
                    <a:lstStyle/>
                    <a:p>
                      <a:r>
                        <a:rPr lang="en-US" sz="1600" dirty="0">
                          <a:latin typeface="Calibri  "/>
                        </a:rPr>
                        <a:t>Access to ISDS</a:t>
                      </a:r>
                    </a:p>
                  </a:txBody>
                  <a:tcPr>
                    <a:solidFill>
                      <a:schemeClr val="bg1">
                        <a:lumMod val="95000"/>
                      </a:schemeClr>
                    </a:solidFill>
                  </a:tcPr>
                </a:tc>
                <a:tc>
                  <a:txBody>
                    <a:bodyPr/>
                    <a:lstStyle/>
                    <a:p>
                      <a:pPr marL="285750" indent="-285750">
                        <a:buFont typeface="Arial" panose="020B0604020202020204" pitchFamily="34" charset="0"/>
                        <a:buChar char="•"/>
                      </a:pPr>
                      <a:r>
                        <a:rPr lang="en-US" sz="1600" b="1" dirty="0">
                          <a:latin typeface="Calibri  "/>
                        </a:rPr>
                        <a:t>Granted</a:t>
                      </a:r>
                    </a:p>
                    <a:p>
                      <a:pPr marL="285750" indent="-285750">
                        <a:buFont typeface="Arial" panose="020B0604020202020204" pitchFamily="34" charset="0"/>
                        <a:buChar char="•"/>
                      </a:pPr>
                      <a:r>
                        <a:rPr lang="en-US" sz="1600" dirty="0">
                          <a:latin typeface="Calibri  "/>
                        </a:rPr>
                        <a:t>Forum and rules of arbitration are not regulated, creating potential conflicts of interest</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US" sz="1400" i="1" kern="1200" dirty="0">
                          <a:solidFill>
                            <a:schemeClr val="dk1"/>
                          </a:solidFill>
                          <a:latin typeface="Calibri  "/>
                          <a:ea typeface="+mn-ea"/>
                          <a:cs typeface="+mn-cs"/>
                        </a:rPr>
                        <a:t>Section 25 of Investment Act 2019</a:t>
                      </a:r>
                    </a:p>
                  </a:txBody>
                  <a:tcPr>
                    <a:solidFill>
                      <a:schemeClr val="bg1">
                        <a:lumMod val="95000"/>
                      </a:schemeClr>
                    </a:solidFill>
                  </a:tcPr>
                </a:tc>
                <a:extLst>
                  <a:ext uri="{0D108BD9-81ED-4DB2-BD59-A6C34878D82A}">
                    <a16:rowId xmlns:a16="http://schemas.microsoft.com/office/drawing/2014/main" val="2102122151"/>
                  </a:ext>
                </a:extLst>
              </a:tr>
            </a:tbl>
          </a:graphicData>
        </a:graphic>
      </p:graphicFrame>
    </p:spTree>
    <p:extLst>
      <p:ext uri="{BB962C8B-B14F-4D97-AF65-F5344CB8AC3E}">
        <p14:creationId xmlns:p14="http://schemas.microsoft.com/office/powerpoint/2010/main" val="108365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251CAF-7CE6-4299-9016-ACDA919F1014}"/>
              </a:ext>
            </a:extLst>
          </p:cNvPr>
          <p:cNvSpPr>
            <a:spLocks noGrp="1"/>
          </p:cNvSpPr>
          <p:nvPr>
            <p:ph type="title"/>
          </p:nvPr>
        </p:nvSpPr>
        <p:spPr/>
        <p:txBody>
          <a:bodyPr>
            <a:normAutofit/>
          </a:bodyPr>
          <a:lstStyle/>
          <a:p>
            <a:pPr>
              <a:buFont typeface="Arial" panose="020B0604020202020204" pitchFamily="34" charset="0"/>
            </a:pPr>
            <a:r>
              <a:rPr lang="en-US" sz="2400" b="1" cap="none" dirty="0">
                <a:latin typeface="Calibri" panose="020F0502020204030204" pitchFamily="34" charset="0"/>
              </a:rPr>
              <a:t>Uganda and its international investment commitments  </a:t>
            </a:r>
          </a:p>
        </p:txBody>
      </p:sp>
      <p:sp>
        <p:nvSpPr>
          <p:cNvPr id="6" name="TextBox 5">
            <a:extLst>
              <a:ext uri="{FF2B5EF4-FFF2-40B4-BE49-F238E27FC236}">
                <a16:creationId xmlns:a16="http://schemas.microsoft.com/office/drawing/2014/main" id="{762D9913-D146-45B7-8535-8BD51B8F40BA}"/>
              </a:ext>
            </a:extLst>
          </p:cNvPr>
          <p:cNvSpPr txBox="1"/>
          <p:nvPr/>
        </p:nvSpPr>
        <p:spPr>
          <a:xfrm>
            <a:off x="475912" y="1402680"/>
            <a:ext cx="8241367" cy="4966231"/>
          </a:xfrm>
          <a:prstGeom prst="rect">
            <a:avLst/>
          </a:prstGeom>
          <a:noFill/>
        </p:spPr>
        <p:txBody>
          <a:bodyPr wrap="square" rtlCol="0">
            <a:spAutoFit/>
          </a:bodyPr>
          <a:lstStyle/>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b="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The more FDI a country receives, the more likely disputes between investors and States may happen. </a:t>
            </a:r>
          </a:p>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b="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ISDS shifts the approach of dispute resolution from a power-oriented towards a rule-oriented focus: it pays for governments to know and master international investment law</a:t>
            </a:r>
          </a:p>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b="1" i="0" strike="noStrike" kern="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The overwhelming majority of investor-State disputes are generated by subnational or specialized regulatory agencies, and they tend to concentrate on the FET standard</a:t>
            </a:r>
          </a:p>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b="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Disputes can be prevented if the agencies in charge of implementing IIAs intervene early</a:t>
            </a:r>
          </a:p>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b="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The majority of investors do not invoke ISDS and rather opt to cancel expansion of totally withdraw from the host country</a:t>
            </a:r>
          </a:p>
          <a:p>
            <a:pPr marL="342900" indent="-342900" fontAlgn="base">
              <a:lnSpc>
                <a:spcPct val="80000"/>
              </a:lnSpc>
              <a:spcBef>
                <a:spcPts val="1200"/>
              </a:spcBef>
              <a:spcAft>
                <a:spcPct val="0"/>
              </a:spcAft>
              <a:buClr>
                <a:schemeClr val="accent6"/>
              </a:buClr>
              <a:buFont typeface="Wingdings" panose="05000000000000000000" pitchFamily="2" charset="2"/>
              <a:buChar char="Ø"/>
              <a:defRPr/>
            </a:pPr>
            <a:r>
              <a:rPr lang="en-US" sz="1600" b="1" kern="0" dirty="0">
                <a:latin typeface="Calibri" panose="020F0502020204030204" pitchFamily="34" charset="0"/>
                <a:ea typeface="MS PGothic" pitchFamily="34" charset="-128"/>
                <a:cs typeface="Calibri" panose="020F0502020204030204" pitchFamily="34" charset="0"/>
              </a:rPr>
              <a:t>Most of ISDS tends to concentrate in natural resource-seeking FDI (mining, extractives, land) and highly regulated domestic-market seeking FDI (services and public/private partnerships contracts) </a:t>
            </a:r>
            <a:r>
              <a:rPr lang="en-US" sz="1600" b="1" i="1" kern="0" dirty="0">
                <a:solidFill>
                  <a:schemeClr val="accent6"/>
                </a:solidFill>
                <a:latin typeface="Calibri" panose="020F0502020204030204" pitchFamily="34" charset="0"/>
                <a:ea typeface="MS PGothic" pitchFamily="34" charset="-128"/>
                <a:cs typeface="Calibri" panose="020F0502020204030204" pitchFamily="34" charset="0"/>
              </a:rPr>
              <a:t>ISDS Case from 2015 in Uganda was in that sector (BIT with Netherlands; case settled) </a:t>
            </a:r>
          </a:p>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Uganda has 15 Bilateral </a:t>
            </a:r>
            <a:r>
              <a:rPr lang="en-US" sz="1600" kern="0" dirty="0">
                <a:solidFill>
                  <a:srgbClr val="002060"/>
                </a:solidFill>
                <a:latin typeface="Calibri" panose="020F0502020204030204" pitchFamily="34" charset="0"/>
                <a:ea typeface="MS PGothic" pitchFamily="34" charset="-128"/>
                <a:cs typeface="Calibri" panose="020F0502020204030204" pitchFamily="34" charset="0"/>
              </a:rPr>
              <a:t>Investment Agreements, 6 of which are in force and thus the provisions already have to be implemented at the domestic level </a:t>
            </a:r>
          </a:p>
          <a:p>
            <a:pPr marL="342900" marR="0" lvl="0" indent="-342900" algn="l" defTabSz="914400" rtl="0" eaLnBrk="1" fontAlgn="base" latinLnBrk="0" hangingPunct="1">
              <a:lnSpc>
                <a:spcPct val="80000"/>
              </a:lnSpc>
              <a:spcBef>
                <a:spcPts val="1200"/>
              </a:spcBef>
              <a:spcAft>
                <a:spcPct val="0"/>
              </a:spcAft>
              <a:buClr>
                <a:schemeClr val="accent6"/>
              </a:buClr>
              <a:buSzTx/>
              <a:buFont typeface="Wingdings" panose="05000000000000000000" pitchFamily="2" charset="2"/>
              <a:buChar char="Ø"/>
              <a:tabLst/>
              <a:defRPr/>
            </a:pPr>
            <a:r>
              <a:rPr kumimoji="0" lang="en-US" sz="160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Uganda has ratified the African Continental Free Trade Agreement which will improve regional integration and opportunities but also increases the commitment and competition on a good investment climate.</a:t>
            </a:r>
          </a:p>
          <a:p>
            <a:pPr marL="342900" marR="0" lvl="0" indent="-342900" algn="l" defTabSz="914400" rtl="0" eaLnBrk="1" fontAlgn="base" latinLnBrk="0" hangingPunct="1">
              <a:lnSpc>
                <a:spcPct val="80000"/>
              </a:lnSpc>
              <a:spcBef>
                <a:spcPct val="20000"/>
              </a:spcBef>
              <a:spcAft>
                <a:spcPct val="0"/>
              </a:spcAft>
              <a:buClr>
                <a:srgbClr val="002060"/>
              </a:buClr>
              <a:buSzTx/>
              <a:buFont typeface="Wingdings" panose="05000000000000000000" pitchFamily="2" charset="2"/>
              <a:buChar char="Ø"/>
              <a:tabLst/>
              <a:defRPr/>
            </a:pPr>
            <a:endParaRPr kumimoji="0" lang="en-US" sz="1600" b="0"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endParaRPr>
          </a:p>
        </p:txBody>
      </p:sp>
      <p:pic>
        <p:nvPicPr>
          <p:cNvPr id="5" name="Picture 4">
            <a:extLst>
              <a:ext uri="{FF2B5EF4-FFF2-40B4-BE49-F238E27FC236}">
                <a16:creationId xmlns:a16="http://schemas.microsoft.com/office/drawing/2014/main" id="{BCEC281C-BA4F-4407-8347-51C5778634B5}"/>
              </a:ext>
            </a:extLst>
          </p:cNvPr>
          <p:cNvPicPr>
            <a:picLocks noChangeAspect="1"/>
          </p:cNvPicPr>
          <p:nvPr/>
        </p:nvPicPr>
        <p:blipFill>
          <a:blip r:embed="rId3"/>
          <a:stretch>
            <a:fillRect/>
          </a:stretch>
        </p:blipFill>
        <p:spPr>
          <a:xfrm>
            <a:off x="9803764" y="6177366"/>
            <a:ext cx="2075129" cy="511803"/>
          </a:xfrm>
          <a:prstGeom prst="rect">
            <a:avLst/>
          </a:prstGeom>
        </p:spPr>
      </p:pic>
      <p:graphicFrame>
        <p:nvGraphicFramePr>
          <p:cNvPr id="2" name="Table 3">
            <a:extLst>
              <a:ext uri="{FF2B5EF4-FFF2-40B4-BE49-F238E27FC236}">
                <a16:creationId xmlns:a16="http://schemas.microsoft.com/office/drawing/2014/main" id="{681F9918-CF9C-4078-8898-D2196F9120B8}"/>
              </a:ext>
            </a:extLst>
          </p:cNvPr>
          <p:cNvGraphicFramePr>
            <a:graphicFrameLocks noGrp="1"/>
          </p:cNvGraphicFramePr>
          <p:nvPr>
            <p:extLst>
              <p:ext uri="{D42A27DB-BD31-4B8C-83A1-F6EECF244321}">
                <p14:modId xmlns:p14="http://schemas.microsoft.com/office/powerpoint/2010/main" val="3676126887"/>
              </p:ext>
            </p:extLst>
          </p:nvPr>
        </p:nvGraphicFramePr>
        <p:xfrm>
          <a:off x="8860968" y="3636618"/>
          <a:ext cx="3331032" cy="3221382"/>
        </p:xfrm>
        <a:graphic>
          <a:graphicData uri="http://schemas.openxmlformats.org/drawingml/2006/table">
            <a:tbl>
              <a:tblPr firstRow="1" bandRow="1">
                <a:tableStyleId>{073A0DAA-6AF3-43AB-8588-CEC1D06C72B9}</a:tableStyleId>
              </a:tblPr>
              <a:tblGrid>
                <a:gridCol w="1665516">
                  <a:extLst>
                    <a:ext uri="{9D8B030D-6E8A-4147-A177-3AD203B41FA5}">
                      <a16:colId xmlns:a16="http://schemas.microsoft.com/office/drawing/2014/main" val="1743755138"/>
                    </a:ext>
                  </a:extLst>
                </a:gridCol>
                <a:gridCol w="1665516">
                  <a:extLst>
                    <a:ext uri="{9D8B030D-6E8A-4147-A177-3AD203B41FA5}">
                      <a16:colId xmlns:a16="http://schemas.microsoft.com/office/drawing/2014/main" val="1685802796"/>
                    </a:ext>
                  </a:extLst>
                </a:gridCol>
              </a:tblGrid>
              <a:tr h="360201">
                <a:tc gridSpan="2">
                  <a:txBody>
                    <a:bodyPr/>
                    <a:lstStyle/>
                    <a:p>
                      <a:pPr algn="ctr"/>
                      <a:r>
                        <a:rPr lang="en-US" sz="1400" dirty="0">
                          <a:solidFill>
                            <a:schemeClr val="bg1"/>
                          </a:solidFill>
                        </a:rPr>
                        <a:t>BITs signed</a:t>
                      </a:r>
                    </a:p>
                  </a:txBody>
                  <a:tcPr/>
                </a:tc>
                <a:tc hMerge="1">
                  <a:txBody>
                    <a:bodyPr/>
                    <a:lstStyle/>
                    <a:p>
                      <a:pPr algn="ctr"/>
                      <a:endParaRPr lang="en-US" dirty="0">
                        <a:solidFill>
                          <a:schemeClr val="tx1"/>
                        </a:solidFill>
                      </a:endParaRPr>
                    </a:p>
                  </a:txBody>
                  <a:tcPr>
                    <a:solidFill>
                      <a:schemeClr val="bg2"/>
                    </a:solidFill>
                  </a:tcPr>
                </a:tc>
                <a:extLst>
                  <a:ext uri="{0D108BD9-81ED-4DB2-BD59-A6C34878D82A}">
                    <a16:rowId xmlns:a16="http://schemas.microsoft.com/office/drawing/2014/main" val="1052932890"/>
                  </a:ext>
                </a:extLst>
              </a:tr>
              <a:tr h="317909">
                <a:tc>
                  <a:txBody>
                    <a:bodyPr/>
                    <a:lstStyle/>
                    <a:p>
                      <a:pPr algn="ctr"/>
                      <a:r>
                        <a:rPr lang="en-US" sz="1400" b="0" dirty="0">
                          <a:solidFill>
                            <a:schemeClr val="tx1"/>
                          </a:solidFill>
                        </a:rPr>
                        <a:t>U.A.E</a:t>
                      </a:r>
                    </a:p>
                  </a:txBody>
                  <a:tcPr/>
                </a:tc>
                <a:tc>
                  <a:txBody>
                    <a:bodyPr/>
                    <a:lstStyle/>
                    <a:p>
                      <a:pPr algn="ctr"/>
                      <a:r>
                        <a:rPr lang="en-US" sz="1400" b="0" dirty="0">
                          <a:solidFill>
                            <a:schemeClr val="tx1"/>
                          </a:solidFill>
                        </a:rPr>
                        <a:t>2017</a:t>
                      </a:r>
                    </a:p>
                  </a:txBody>
                  <a:tcPr/>
                </a:tc>
                <a:extLst>
                  <a:ext uri="{0D108BD9-81ED-4DB2-BD59-A6C34878D82A}">
                    <a16:rowId xmlns:a16="http://schemas.microsoft.com/office/drawing/2014/main" val="898082473"/>
                  </a:ext>
                </a:extLst>
              </a:tr>
              <a:tr h="317909">
                <a:tc>
                  <a:txBody>
                    <a:bodyPr/>
                    <a:lstStyle/>
                    <a:p>
                      <a:pPr marL="0" algn="ctr" defTabSz="914400" rtl="0" eaLnBrk="1" latinLnBrk="0" hangingPunct="1"/>
                      <a:r>
                        <a:rPr lang="en-US" sz="1400" b="0" kern="1200" dirty="0">
                          <a:solidFill>
                            <a:schemeClr val="tx1"/>
                          </a:solidFill>
                        </a:rPr>
                        <a:t>BLEU </a:t>
                      </a:r>
                      <a:endParaRPr lang="en-US" sz="1400" b="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rPr>
                        <a:t>2005</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2576805941"/>
                  </a:ext>
                </a:extLst>
              </a:tr>
              <a:tr h="317909">
                <a:tc>
                  <a:txBody>
                    <a:bodyPr/>
                    <a:lstStyle/>
                    <a:p>
                      <a:pPr marL="0" algn="ctr" defTabSz="914400" rtl="0" eaLnBrk="1" latinLnBrk="0" hangingPunct="1"/>
                      <a:r>
                        <a:rPr lang="en-US" sz="1400" b="0" kern="1200" dirty="0">
                          <a:solidFill>
                            <a:schemeClr val="tx1"/>
                          </a:solidFill>
                        </a:rPr>
                        <a:t>China</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2004</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676268728"/>
                  </a:ext>
                </a:extLst>
              </a:tr>
              <a:tr h="317909">
                <a:tc>
                  <a:txBody>
                    <a:bodyPr/>
                    <a:lstStyle/>
                    <a:p>
                      <a:pPr marL="0" algn="ctr" defTabSz="914400" rtl="0" eaLnBrk="1" latinLnBrk="0" hangingPunct="1"/>
                      <a:r>
                        <a:rPr lang="en-US" sz="1400" b="0" kern="1200" dirty="0">
                          <a:solidFill>
                            <a:schemeClr val="tx1"/>
                          </a:solidFill>
                        </a:rPr>
                        <a:t>Zimbabwe</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2003</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582993987"/>
                  </a:ext>
                </a:extLst>
              </a:tr>
              <a:tr h="317909">
                <a:tc>
                  <a:txBody>
                    <a:bodyPr/>
                    <a:lstStyle/>
                    <a:p>
                      <a:pPr marL="0" algn="ctr" defTabSz="914400" rtl="0" eaLnBrk="1" latinLnBrk="0" hangingPunct="1"/>
                      <a:r>
                        <a:rPr lang="en-US" sz="1400" b="0" kern="1200" dirty="0">
                          <a:solidFill>
                            <a:schemeClr val="tx1"/>
                          </a:solidFill>
                        </a:rPr>
                        <a:t>Nigeria </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2003</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2837817942"/>
                  </a:ext>
                </a:extLst>
              </a:tr>
              <a:tr h="317909">
                <a:tc>
                  <a:txBody>
                    <a:bodyPr/>
                    <a:lstStyle/>
                    <a:p>
                      <a:pPr marL="0" algn="ctr" defTabSz="914400" rtl="0" eaLnBrk="1" latinLnBrk="0" hangingPunct="1"/>
                      <a:r>
                        <a:rPr lang="en-US" sz="1400" b="0" kern="1200" dirty="0">
                          <a:solidFill>
                            <a:schemeClr val="tx1"/>
                          </a:solidFill>
                        </a:rPr>
                        <a:t>Cuba</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2002</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2456094954"/>
                  </a:ext>
                </a:extLst>
              </a:tr>
              <a:tr h="317909">
                <a:tc>
                  <a:txBody>
                    <a:bodyPr/>
                    <a:lstStyle/>
                    <a:p>
                      <a:pPr marL="0" algn="ctr" defTabSz="914400" rtl="0" eaLnBrk="1" latinLnBrk="0" hangingPunct="1"/>
                      <a:r>
                        <a:rPr lang="en-US" sz="1400" b="0" kern="1200" dirty="0">
                          <a:solidFill>
                            <a:schemeClr val="tx1"/>
                          </a:solidFill>
                        </a:rPr>
                        <a:t>Eritrea</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2001</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3928764718"/>
                  </a:ext>
                </a:extLst>
              </a:tr>
              <a:tr h="317909">
                <a:tc>
                  <a:txBody>
                    <a:bodyPr/>
                    <a:lstStyle/>
                    <a:p>
                      <a:pPr marL="0" algn="ctr" defTabSz="914400" rtl="0" eaLnBrk="1" latinLnBrk="0" hangingPunct="1"/>
                      <a:r>
                        <a:rPr lang="en-US" sz="1400" b="0" kern="1200" dirty="0">
                          <a:solidFill>
                            <a:schemeClr val="tx1"/>
                          </a:solidFill>
                        </a:rPr>
                        <a:t>South Africa</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2000</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4039673449"/>
                  </a:ext>
                </a:extLst>
              </a:tr>
              <a:tr h="317909">
                <a:tc>
                  <a:txBody>
                    <a:bodyPr/>
                    <a:lstStyle/>
                    <a:p>
                      <a:pPr marL="0" algn="ctr" defTabSz="914400" rtl="0" eaLnBrk="1" latinLnBrk="0" hangingPunct="1"/>
                      <a:r>
                        <a:rPr lang="en-US" sz="1400" b="0" kern="1200" dirty="0">
                          <a:solidFill>
                            <a:schemeClr val="tx1"/>
                          </a:solidFill>
                        </a:rPr>
                        <a:t>Egypt </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1995</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148122328"/>
                  </a:ext>
                </a:extLst>
              </a:tr>
            </a:tbl>
          </a:graphicData>
        </a:graphic>
      </p:graphicFrame>
      <p:graphicFrame>
        <p:nvGraphicFramePr>
          <p:cNvPr id="7" name="Table 3">
            <a:extLst>
              <a:ext uri="{FF2B5EF4-FFF2-40B4-BE49-F238E27FC236}">
                <a16:creationId xmlns:a16="http://schemas.microsoft.com/office/drawing/2014/main" id="{4A84F579-3CC8-4D3D-97E1-7ECB4C1DEB4B}"/>
              </a:ext>
            </a:extLst>
          </p:cNvPr>
          <p:cNvGraphicFramePr>
            <a:graphicFrameLocks noGrp="1"/>
          </p:cNvGraphicFramePr>
          <p:nvPr>
            <p:extLst>
              <p:ext uri="{D42A27DB-BD31-4B8C-83A1-F6EECF244321}">
                <p14:modId xmlns:p14="http://schemas.microsoft.com/office/powerpoint/2010/main" val="2273237356"/>
              </p:ext>
            </p:extLst>
          </p:nvPr>
        </p:nvGraphicFramePr>
        <p:xfrm>
          <a:off x="8860968" y="1402680"/>
          <a:ext cx="3331032" cy="2233938"/>
        </p:xfrm>
        <a:graphic>
          <a:graphicData uri="http://schemas.openxmlformats.org/drawingml/2006/table">
            <a:tbl>
              <a:tblPr firstRow="1" bandRow="1">
                <a:tableStyleId>{073A0DAA-6AF3-43AB-8588-CEC1D06C72B9}</a:tableStyleId>
              </a:tblPr>
              <a:tblGrid>
                <a:gridCol w="1597806">
                  <a:extLst>
                    <a:ext uri="{9D8B030D-6E8A-4147-A177-3AD203B41FA5}">
                      <a16:colId xmlns:a16="http://schemas.microsoft.com/office/drawing/2014/main" val="1743755138"/>
                    </a:ext>
                  </a:extLst>
                </a:gridCol>
                <a:gridCol w="1733226">
                  <a:extLst>
                    <a:ext uri="{9D8B030D-6E8A-4147-A177-3AD203B41FA5}">
                      <a16:colId xmlns:a16="http://schemas.microsoft.com/office/drawing/2014/main" val="1685802796"/>
                    </a:ext>
                  </a:extLst>
                </a:gridCol>
              </a:tblGrid>
              <a:tr h="319134">
                <a:tc gridSpan="2">
                  <a:txBody>
                    <a:bodyPr/>
                    <a:lstStyle/>
                    <a:p>
                      <a:pPr algn="ctr"/>
                      <a:r>
                        <a:rPr lang="en-US" sz="1400" b="1" dirty="0">
                          <a:solidFill>
                            <a:schemeClr val="bg1"/>
                          </a:solidFill>
                        </a:rPr>
                        <a:t>BITs in force</a:t>
                      </a:r>
                    </a:p>
                  </a:txBody>
                  <a:tcPr/>
                </a:tc>
                <a:tc hMerge="1">
                  <a:txBody>
                    <a:bodyPr/>
                    <a:lstStyle/>
                    <a:p>
                      <a:pPr algn="ctr"/>
                      <a:endParaRPr lang="en-US" dirty="0">
                        <a:solidFill>
                          <a:schemeClr val="tx1"/>
                        </a:solidFill>
                      </a:endParaRPr>
                    </a:p>
                  </a:txBody>
                  <a:tcPr>
                    <a:solidFill>
                      <a:schemeClr val="bg2"/>
                    </a:solidFill>
                  </a:tcPr>
                </a:tc>
                <a:extLst>
                  <a:ext uri="{0D108BD9-81ED-4DB2-BD59-A6C34878D82A}">
                    <a16:rowId xmlns:a16="http://schemas.microsoft.com/office/drawing/2014/main" val="4090718923"/>
                  </a:ext>
                </a:extLst>
              </a:tr>
              <a:tr h="319134">
                <a:tc>
                  <a:txBody>
                    <a:bodyPr/>
                    <a:lstStyle/>
                    <a:p>
                      <a:pPr algn="ctr"/>
                      <a:r>
                        <a:rPr lang="en-US" sz="1400" b="0" dirty="0">
                          <a:solidFill>
                            <a:schemeClr val="tx1"/>
                          </a:solidFill>
                        </a:rPr>
                        <a:t>Denmark</a:t>
                      </a:r>
                    </a:p>
                  </a:txBody>
                  <a:tcPr/>
                </a:tc>
                <a:tc>
                  <a:txBody>
                    <a:bodyPr/>
                    <a:lstStyle/>
                    <a:p>
                      <a:pPr algn="ctr"/>
                      <a:r>
                        <a:rPr lang="en-US" sz="1400" b="0" dirty="0">
                          <a:solidFill>
                            <a:schemeClr val="tx1"/>
                          </a:solidFill>
                        </a:rPr>
                        <a:t>2005</a:t>
                      </a:r>
                    </a:p>
                  </a:txBody>
                  <a:tcPr/>
                </a:tc>
                <a:extLst>
                  <a:ext uri="{0D108BD9-81ED-4DB2-BD59-A6C34878D82A}">
                    <a16:rowId xmlns:a16="http://schemas.microsoft.com/office/drawing/2014/main" val="898082473"/>
                  </a:ext>
                </a:extLst>
              </a:tr>
              <a:tr h="319134">
                <a:tc>
                  <a:txBody>
                    <a:bodyPr/>
                    <a:lstStyle/>
                    <a:p>
                      <a:pPr marL="0" algn="ctr" defTabSz="914400" rtl="0" eaLnBrk="1" latinLnBrk="0" hangingPunct="1"/>
                      <a:r>
                        <a:rPr lang="en-US" sz="1400" b="0" kern="1200" dirty="0">
                          <a:solidFill>
                            <a:schemeClr val="tx1"/>
                          </a:solidFill>
                        </a:rPr>
                        <a:t>France </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2004</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676268728"/>
                  </a:ext>
                </a:extLst>
              </a:tr>
              <a:tr h="319134">
                <a:tc>
                  <a:txBody>
                    <a:bodyPr/>
                    <a:lstStyle/>
                    <a:p>
                      <a:pPr marL="0" algn="ctr" defTabSz="914400" rtl="0" eaLnBrk="1" latinLnBrk="0" hangingPunct="1"/>
                      <a:r>
                        <a:rPr lang="en-US" sz="1400" b="0" kern="1200" dirty="0">
                          <a:solidFill>
                            <a:schemeClr val="tx1"/>
                          </a:solidFill>
                        </a:rPr>
                        <a:t>Netherlands</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2003</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582993987"/>
                  </a:ext>
                </a:extLst>
              </a:tr>
              <a:tr h="319134">
                <a:tc>
                  <a:txBody>
                    <a:bodyPr/>
                    <a:lstStyle/>
                    <a:p>
                      <a:pPr marL="0" algn="ctr" defTabSz="914400" rtl="0" eaLnBrk="1" latinLnBrk="0" hangingPunct="1"/>
                      <a:r>
                        <a:rPr lang="en-US" sz="1400" b="0" kern="1200" dirty="0">
                          <a:solidFill>
                            <a:schemeClr val="tx1"/>
                          </a:solidFill>
                        </a:rPr>
                        <a:t>United Kingdom</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1998</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2837817942"/>
                  </a:ext>
                </a:extLst>
              </a:tr>
              <a:tr h="319134">
                <a:tc>
                  <a:txBody>
                    <a:bodyPr/>
                    <a:lstStyle/>
                    <a:p>
                      <a:pPr marL="0" algn="ctr" defTabSz="914400" rtl="0" eaLnBrk="1" latinLnBrk="0" hangingPunct="1"/>
                      <a:r>
                        <a:rPr lang="en-US" sz="1400" b="0" kern="1200" dirty="0">
                          <a:solidFill>
                            <a:schemeClr val="tx1"/>
                          </a:solidFill>
                        </a:rPr>
                        <a:t>Switzerland </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1972</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2456094954"/>
                  </a:ext>
                </a:extLst>
              </a:tr>
              <a:tr h="319134">
                <a:tc>
                  <a:txBody>
                    <a:bodyPr/>
                    <a:lstStyle/>
                    <a:p>
                      <a:pPr marL="0" algn="ctr" defTabSz="914400" rtl="0" eaLnBrk="1" latinLnBrk="0" hangingPunct="1"/>
                      <a:r>
                        <a:rPr lang="en-US" sz="1400" b="0" kern="1200" dirty="0">
                          <a:solidFill>
                            <a:schemeClr val="tx1"/>
                          </a:solidFill>
                        </a:rPr>
                        <a:t>Germany</a:t>
                      </a:r>
                      <a:endParaRPr lang="en-US" sz="1400" b="0" kern="1200" dirty="0">
                        <a:solidFill>
                          <a:schemeClr val="tx1"/>
                        </a:solidFill>
                        <a:latin typeface="+mn-lt"/>
                        <a:ea typeface="+mn-ea"/>
                        <a:cs typeface="+mn-cs"/>
                      </a:endParaRPr>
                    </a:p>
                  </a:txBody>
                  <a:tcPr/>
                </a:tc>
                <a:tc>
                  <a:txBody>
                    <a:bodyPr/>
                    <a:lstStyle/>
                    <a:p>
                      <a:pPr marL="0" algn="ctr" defTabSz="914400" rtl="0" eaLnBrk="1" latinLnBrk="0" hangingPunct="1"/>
                      <a:r>
                        <a:rPr lang="en-US" sz="1400" b="0" kern="1200" dirty="0">
                          <a:solidFill>
                            <a:schemeClr val="tx1"/>
                          </a:solidFill>
                        </a:rPr>
                        <a:t>1968</a:t>
                      </a:r>
                      <a:endParaRPr lang="en-US" sz="1400" b="0" kern="1200" dirty="0">
                        <a:solidFill>
                          <a:schemeClr val="tx1"/>
                        </a:solidFill>
                        <a:latin typeface="+mn-lt"/>
                        <a:ea typeface="+mn-ea"/>
                        <a:cs typeface="+mn-cs"/>
                      </a:endParaRPr>
                    </a:p>
                  </a:txBody>
                  <a:tcPr/>
                </a:tc>
                <a:extLst>
                  <a:ext uri="{0D108BD9-81ED-4DB2-BD59-A6C34878D82A}">
                    <a16:rowId xmlns:a16="http://schemas.microsoft.com/office/drawing/2014/main" val="3928764718"/>
                  </a:ext>
                </a:extLst>
              </a:tr>
            </a:tbl>
          </a:graphicData>
        </a:graphic>
      </p:graphicFrame>
    </p:spTree>
    <p:extLst>
      <p:ext uri="{BB962C8B-B14F-4D97-AF65-F5344CB8AC3E}">
        <p14:creationId xmlns:p14="http://schemas.microsoft.com/office/powerpoint/2010/main" val="1994009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27A8-CD02-4E25-9800-6E5C104378A4}"/>
              </a:ext>
            </a:extLst>
          </p:cNvPr>
          <p:cNvSpPr>
            <a:spLocks noGrp="1"/>
          </p:cNvSpPr>
          <p:nvPr>
            <p:ph type="title"/>
          </p:nvPr>
        </p:nvSpPr>
        <p:spPr/>
        <p:txBody>
          <a:bodyPr/>
          <a:lstStyle/>
          <a:p>
            <a:r>
              <a:rPr lang="en-US" cap="none" dirty="0"/>
              <a:t>Investment Law Gap Analysis </a:t>
            </a:r>
          </a:p>
        </p:txBody>
      </p:sp>
      <p:graphicFrame>
        <p:nvGraphicFramePr>
          <p:cNvPr id="4" name="Table 4">
            <a:extLst>
              <a:ext uri="{FF2B5EF4-FFF2-40B4-BE49-F238E27FC236}">
                <a16:creationId xmlns:a16="http://schemas.microsoft.com/office/drawing/2014/main" id="{B909600B-EB10-49AF-9E26-7785020C2F50}"/>
              </a:ext>
            </a:extLst>
          </p:cNvPr>
          <p:cNvGraphicFramePr>
            <a:graphicFrameLocks noGrp="1"/>
          </p:cNvGraphicFramePr>
          <p:nvPr>
            <p:extLst>
              <p:ext uri="{D42A27DB-BD31-4B8C-83A1-F6EECF244321}">
                <p14:modId xmlns:p14="http://schemas.microsoft.com/office/powerpoint/2010/main" val="1433067200"/>
              </p:ext>
            </p:extLst>
          </p:nvPr>
        </p:nvGraphicFramePr>
        <p:xfrm>
          <a:off x="713433" y="1425819"/>
          <a:ext cx="11286547" cy="5323840"/>
        </p:xfrm>
        <a:graphic>
          <a:graphicData uri="http://schemas.openxmlformats.org/drawingml/2006/table">
            <a:tbl>
              <a:tblPr firstRow="1" bandRow="1">
                <a:tableStyleId>{073A0DAA-6AF3-43AB-8588-CEC1D06C72B9}</a:tableStyleId>
              </a:tblPr>
              <a:tblGrid>
                <a:gridCol w="1477108">
                  <a:extLst>
                    <a:ext uri="{9D8B030D-6E8A-4147-A177-3AD203B41FA5}">
                      <a16:colId xmlns:a16="http://schemas.microsoft.com/office/drawing/2014/main" val="208863427"/>
                    </a:ext>
                  </a:extLst>
                </a:gridCol>
                <a:gridCol w="1577591">
                  <a:extLst>
                    <a:ext uri="{9D8B030D-6E8A-4147-A177-3AD203B41FA5}">
                      <a16:colId xmlns:a16="http://schemas.microsoft.com/office/drawing/2014/main" val="611280097"/>
                    </a:ext>
                  </a:extLst>
                </a:gridCol>
                <a:gridCol w="1637881">
                  <a:extLst>
                    <a:ext uri="{9D8B030D-6E8A-4147-A177-3AD203B41FA5}">
                      <a16:colId xmlns:a16="http://schemas.microsoft.com/office/drawing/2014/main" val="1369087196"/>
                    </a:ext>
                  </a:extLst>
                </a:gridCol>
                <a:gridCol w="1647930">
                  <a:extLst>
                    <a:ext uri="{9D8B030D-6E8A-4147-A177-3AD203B41FA5}">
                      <a16:colId xmlns:a16="http://schemas.microsoft.com/office/drawing/2014/main" val="1709294247"/>
                    </a:ext>
                  </a:extLst>
                </a:gridCol>
                <a:gridCol w="1718268">
                  <a:extLst>
                    <a:ext uri="{9D8B030D-6E8A-4147-A177-3AD203B41FA5}">
                      <a16:colId xmlns:a16="http://schemas.microsoft.com/office/drawing/2014/main" val="843640347"/>
                    </a:ext>
                  </a:extLst>
                </a:gridCol>
                <a:gridCol w="1627833">
                  <a:extLst>
                    <a:ext uri="{9D8B030D-6E8A-4147-A177-3AD203B41FA5}">
                      <a16:colId xmlns:a16="http://schemas.microsoft.com/office/drawing/2014/main" val="914600894"/>
                    </a:ext>
                  </a:extLst>
                </a:gridCol>
                <a:gridCol w="1599936">
                  <a:extLst>
                    <a:ext uri="{9D8B030D-6E8A-4147-A177-3AD203B41FA5}">
                      <a16:colId xmlns:a16="http://schemas.microsoft.com/office/drawing/2014/main" val="1808785287"/>
                    </a:ext>
                  </a:extLst>
                </a:gridCol>
              </a:tblGrid>
              <a:tr h="370840">
                <a:tc>
                  <a:txBody>
                    <a:bodyPr/>
                    <a:lstStyle/>
                    <a:p>
                      <a:r>
                        <a:rPr lang="en-US" sz="1600" dirty="0">
                          <a:latin typeface="Calibri" panose="020F0502020204030204" pitchFamily="34" charset="0"/>
                          <a:cs typeface="Calibri" panose="020F0502020204030204" pitchFamily="34" charset="0"/>
                        </a:rPr>
                        <a:t>Core area</a:t>
                      </a:r>
                    </a:p>
                  </a:txBody>
                  <a:tcPr/>
                </a:tc>
                <a:tc>
                  <a:txBody>
                    <a:bodyPr/>
                    <a:lstStyle/>
                    <a:p>
                      <a:pPr algn="ctr"/>
                      <a:r>
                        <a:rPr lang="en-US" sz="1600" dirty="0">
                          <a:latin typeface="Calibri" panose="020F0502020204030204" pitchFamily="34" charset="0"/>
                          <a:cs typeface="Calibri" panose="020F0502020204030204" pitchFamily="34" charset="0"/>
                        </a:rPr>
                        <a:t>Ghana</a:t>
                      </a:r>
                    </a:p>
                  </a:txBody>
                  <a:tcPr/>
                </a:tc>
                <a:tc>
                  <a:txBody>
                    <a:bodyPr/>
                    <a:lstStyle/>
                    <a:p>
                      <a:pPr algn="ctr"/>
                      <a:r>
                        <a:rPr lang="en-US" sz="1600" dirty="0">
                          <a:latin typeface="Calibri" panose="020F0502020204030204" pitchFamily="34" charset="0"/>
                          <a:cs typeface="Calibri" panose="020F0502020204030204" pitchFamily="34" charset="0"/>
                        </a:rPr>
                        <a:t>Kenya</a:t>
                      </a:r>
                    </a:p>
                  </a:txBody>
                  <a:tcPr/>
                </a:tc>
                <a:tc>
                  <a:txBody>
                    <a:bodyPr/>
                    <a:lstStyle/>
                    <a:p>
                      <a:pPr algn="ctr"/>
                      <a:r>
                        <a:rPr lang="en-US" sz="1600" dirty="0">
                          <a:latin typeface="Calibri" panose="020F0502020204030204" pitchFamily="34" charset="0"/>
                          <a:cs typeface="Calibri" panose="020F0502020204030204" pitchFamily="34" charset="0"/>
                        </a:rPr>
                        <a:t>Nigeria</a:t>
                      </a:r>
                    </a:p>
                  </a:txBody>
                  <a:tcPr/>
                </a:tc>
                <a:tc>
                  <a:txBody>
                    <a:bodyPr/>
                    <a:lstStyle/>
                    <a:p>
                      <a:pPr algn="ctr"/>
                      <a:r>
                        <a:rPr lang="en-US" sz="1600" dirty="0">
                          <a:latin typeface="Calibri" panose="020F0502020204030204" pitchFamily="34" charset="0"/>
                          <a:cs typeface="Calibri" panose="020F0502020204030204" pitchFamily="34" charset="0"/>
                        </a:rPr>
                        <a:t>Rwanda</a:t>
                      </a:r>
                    </a:p>
                  </a:txBody>
                  <a:tcPr/>
                </a:tc>
                <a:tc>
                  <a:txBody>
                    <a:bodyPr/>
                    <a:lstStyle/>
                    <a:p>
                      <a:pPr algn="ctr"/>
                      <a:r>
                        <a:rPr lang="en-US" sz="1600" dirty="0">
                          <a:latin typeface="Calibri" panose="020F0502020204030204" pitchFamily="34" charset="0"/>
                          <a:cs typeface="Calibri" panose="020F0502020204030204" pitchFamily="34" charset="0"/>
                        </a:rPr>
                        <a:t>Tanzania</a:t>
                      </a:r>
                    </a:p>
                  </a:txBody>
                  <a:tcPr/>
                </a:tc>
                <a:tc>
                  <a:txBody>
                    <a:bodyPr/>
                    <a:lstStyle/>
                    <a:p>
                      <a:pPr algn="ctr"/>
                      <a:r>
                        <a:rPr lang="en-US" sz="1600" dirty="0">
                          <a:latin typeface="Calibri" panose="020F0502020204030204" pitchFamily="34" charset="0"/>
                          <a:cs typeface="Calibri" panose="020F0502020204030204" pitchFamily="34" charset="0"/>
                        </a:rPr>
                        <a:t>Uganda</a:t>
                      </a:r>
                    </a:p>
                  </a:txBody>
                  <a:tcPr/>
                </a:tc>
                <a:extLst>
                  <a:ext uri="{0D108BD9-81ED-4DB2-BD59-A6C34878D82A}">
                    <a16:rowId xmlns:a16="http://schemas.microsoft.com/office/drawing/2014/main" val="3241457328"/>
                  </a:ext>
                </a:extLst>
              </a:tr>
              <a:tr h="370840">
                <a:tc>
                  <a:txBody>
                    <a:bodyPr/>
                    <a:lstStyle/>
                    <a:p>
                      <a:r>
                        <a:rPr lang="en-US" sz="1400" dirty="0">
                          <a:latin typeface="Calibri" panose="020F0502020204030204" pitchFamily="34" charset="0"/>
                          <a:cs typeface="Calibri" panose="020F0502020204030204" pitchFamily="34" charset="0"/>
                        </a:rPr>
                        <a:t>Key definition of invest/investor</a:t>
                      </a:r>
                    </a:p>
                  </a:txBody>
                  <a:tcPr/>
                </a:tc>
                <a:tc>
                  <a:txBody>
                    <a:bodyPr/>
                    <a:lstStyle/>
                    <a:p>
                      <a:pPr marL="0" indent="0">
                        <a:buFont typeface="Arial" panose="020B0604020202020204" pitchFamily="34" charset="0"/>
                        <a:buNone/>
                      </a:pPr>
                      <a:r>
                        <a:rPr lang="en-US" sz="1400" dirty="0">
                          <a:latin typeface="Calibri  "/>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extLst>
                  <a:ext uri="{0D108BD9-81ED-4DB2-BD59-A6C34878D82A}">
                    <a16:rowId xmlns:a16="http://schemas.microsoft.com/office/drawing/2014/main" val="4145054308"/>
                  </a:ext>
                </a:extLst>
              </a:tr>
              <a:tr h="370840">
                <a:tc>
                  <a:txBody>
                    <a:bodyPr/>
                    <a:lstStyle/>
                    <a:p>
                      <a:r>
                        <a:rPr lang="en-US" sz="1400" dirty="0">
                          <a:latin typeface="Calibri" panose="020F0502020204030204" pitchFamily="34" charset="0"/>
                          <a:cs typeface="Calibri" panose="020F0502020204030204" pitchFamily="34" charset="0"/>
                        </a:rPr>
                        <a:t>Negative list</a:t>
                      </a:r>
                    </a:p>
                  </a:txBody>
                  <a:tcPr/>
                </a:tc>
                <a:tc>
                  <a:txBody>
                    <a:bodyPr/>
                    <a:lstStyle/>
                    <a:p>
                      <a:pPr marL="0" indent="0">
                        <a:buFont typeface="Arial" panose="020B0604020202020204" pitchFamily="34" charset="0"/>
                        <a:buNone/>
                      </a:pPr>
                      <a:r>
                        <a:rPr lang="en-US" sz="1400" dirty="0">
                          <a:latin typeface="Calibri  "/>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extLst>
                  <a:ext uri="{0D108BD9-81ED-4DB2-BD59-A6C34878D82A}">
                    <a16:rowId xmlns:a16="http://schemas.microsoft.com/office/drawing/2014/main" val="539165075"/>
                  </a:ext>
                </a:extLst>
              </a:tr>
              <a:tr h="370840">
                <a:tc>
                  <a:txBody>
                    <a:bodyPr/>
                    <a:lstStyle/>
                    <a:p>
                      <a:r>
                        <a:rPr lang="en-US" sz="1400" dirty="0">
                          <a:latin typeface="Calibri" panose="020F0502020204030204" pitchFamily="34" charset="0"/>
                          <a:cs typeface="Calibri" panose="020F0502020204030204" pitchFamily="34" charset="0"/>
                        </a:rPr>
                        <a:t>Screening</a:t>
                      </a:r>
                    </a:p>
                  </a:txBody>
                  <a:tcPr/>
                </a:tc>
                <a:tc>
                  <a:txBody>
                    <a:bodyPr/>
                    <a:lstStyle/>
                    <a:p>
                      <a:pPr marL="0" indent="0">
                        <a:buFont typeface="Arial" panose="020B0604020202020204" pitchFamily="34" charset="0"/>
                        <a:buNone/>
                      </a:pPr>
                      <a:r>
                        <a:rPr lang="en-US" sz="1400" dirty="0">
                          <a:latin typeface="Calibri  "/>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broad</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but limited</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broad</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broad</a:t>
                      </a:r>
                    </a:p>
                  </a:txBody>
                  <a:tcPr/>
                </a:tc>
                <a:extLst>
                  <a:ext uri="{0D108BD9-81ED-4DB2-BD59-A6C34878D82A}">
                    <a16:rowId xmlns:a16="http://schemas.microsoft.com/office/drawing/2014/main" val="4658533"/>
                  </a:ext>
                </a:extLst>
              </a:tr>
              <a:tr h="370840">
                <a:tc>
                  <a:txBody>
                    <a:bodyPr/>
                    <a:lstStyle/>
                    <a:p>
                      <a:r>
                        <a:rPr lang="en-US" sz="1400" dirty="0">
                          <a:latin typeface="Calibri" panose="020F0502020204030204" pitchFamily="34" charset="0"/>
                          <a:cs typeface="Calibri" panose="020F0502020204030204" pitchFamily="34" charset="0"/>
                        </a:rPr>
                        <a:t>Incentives</a:t>
                      </a:r>
                    </a:p>
                  </a:txBody>
                  <a:tcPr/>
                </a:tc>
                <a:tc>
                  <a:txBody>
                    <a:bodyPr/>
                    <a:lstStyle/>
                    <a:p>
                      <a:pPr marL="0" indent="0">
                        <a:buFont typeface="Arial" panose="020B0604020202020204" pitchFamily="34" charset="0"/>
                        <a:buNone/>
                      </a:pPr>
                      <a:r>
                        <a:rPr lang="en-US" sz="1400" dirty="0">
                          <a:latin typeface="Calibri  "/>
                        </a:rPr>
                        <a:t>Yes, with reference to fiscal code</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keeps flexibility for discretion</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keeps flexibility for discretion</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flexibility for discretion</a:t>
                      </a:r>
                    </a:p>
                  </a:txBody>
                  <a:tcPr/>
                </a:tc>
                <a:extLst>
                  <a:ext uri="{0D108BD9-81ED-4DB2-BD59-A6C34878D82A}">
                    <a16:rowId xmlns:a16="http://schemas.microsoft.com/office/drawing/2014/main" val="3824266816"/>
                  </a:ext>
                </a:extLst>
              </a:tr>
              <a:tr h="370840">
                <a:tc>
                  <a:txBody>
                    <a:bodyPr/>
                    <a:lstStyle/>
                    <a:p>
                      <a:r>
                        <a:rPr lang="en-US" sz="1400" dirty="0">
                          <a:latin typeface="Calibri" panose="020F0502020204030204" pitchFamily="34" charset="0"/>
                          <a:cs typeface="Calibri" panose="020F0502020204030204" pitchFamily="34" charset="0"/>
                        </a:rPr>
                        <a:t>Market access requirements</a:t>
                      </a:r>
                    </a:p>
                  </a:txBody>
                  <a:tcPr/>
                </a:tc>
                <a:tc>
                  <a:txBody>
                    <a:bodyPr/>
                    <a:lstStyle/>
                    <a:p>
                      <a:pPr marL="0" indent="0">
                        <a:buFont typeface="Arial" panose="020B0604020202020204" pitchFamily="34" charset="0"/>
                        <a:buNone/>
                      </a:pPr>
                      <a:r>
                        <a:rPr lang="en-US" sz="1400" dirty="0">
                          <a:latin typeface="Calibri  "/>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extLst>
                  <a:ext uri="{0D108BD9-81ED-4DB2-BD59-A6C34878D82A}">
                    <a16:rowId xmlns:a16="http://schemas.microsoft.com/office/drawing/2014/main" val="2102122151"/>
                  </a:ext>
                </a:extLst>
              </a:tr>
              <a:tr h="457004">
                <a:tc>
                  <a:txBody>
                    <a:bodyPr/>
                    <a:lstStyle/>
                    <a:p>
                      <a:r>
                        <a:rPr lang="en-US" sz="1400" dirty="0">
                          <a:latin typeface="Calibri" panose="020F0502020204030204" pitchFamily="34" charset="0"/>
                          <a:cs typeface="Calibri" panose="020F0502020204030204" pitchFamily="34" charset="0"/>
                        </a:rPr>
                        <a:t>National treatment</a:t>
                      </a:r>
                    </a:p>
                  </a:txBody>
                  <a:tcPr/>
                </a:tc>
                <a:tc>
                  <a:txBody>
                    <a:bodyPr/>
                    <a:lstStyle/>
                    <a:p>
                      <a:pPr marL="0" indent="0">
                        <a:buFont typeface="Arial" panose="020B0604020202020204" pitchFamily="34" charset="0"/>
                        <a:buNone/>
                      </a:pPr>
                      <a:r>
                        <a:rPr lang="en-US" sz="1400" dirty="0">
                          <a:latin typeface="Calibri  "/>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but narrow</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extLst>
                  <a:ext uri="{0D108BD9-81ED-4DB2-BD59-A6C34878D82A}">
                    <a16:rowId xmlns:a16="http://schemas.microsoft.com/office/drawing/2014/main" val="1759324810"/>
                  </a:ext>
                </a:extLst>
              </a:tr>
              <a:tr h="370840">
                <a:tc>
                  <a:txBody>
                    <a:bodyPr/>
                    <a:lstStyle/>
                    <a:p>
                      <a:r>
                        <a:rPr lang="en-US" sz="1400" dirty="0">
                          <a:latin typeface="Calibri" panose="020F0502020204030204" pitchFamily="34" charset="0"/>
                          <a:cs typeface="Calibri" panose="020F0502020204030204" pitchFamily="34" charset="0"/>
                        </a:rPr>
                        <a:t>Fair Equitable Treatment</a:t>
                      </a:r>
                    </a:p>
                  </a:txBody>
                  <a:tcPr/>
                </a:tc>
                <a:tc>
                  <a:txBody>
                    <a:bodyPr/>
                    <a:lstStyle/>
                    <a:p>
                      <a:pPr marL="0" indent="0">
                        <a:buFont typeface="Arial" panose="020B0604020202020204" pitchFamily="34" charset="0"/>
                        <a:buNone/>
                      </a:pPr>
                      <a:r>
                        <a:rPr lang="en-US" sz="1400" dirty="0">
                          <a:latin typeface="Calibri  "/>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extLst>
                  <a:ext uri="{0D108BD9-81ED-4DB2-BD59-A6C34878D82A}">
                    <a16:rowId xmlns:a16="http://schemas.microsoft.com/office/drawing/2014/main" val="1004306681"/>
                  </a:ext>
                </a:extLst>
              </a:tr>
              <a:tr h="370840">
                <a:tc>
                  <a:txBody>
                    <a:bodyPr/>
                    <a:lstStyle/>
                    <a:p>
                      <a:r>
                        <a:rPr lang="en-US" sz="1400" dirty="0">
                          <a:latin typeface="Calibri" panose="020F0502020204030204" pitchFamily="34" charset="0"/>
                          <a:cs typeface="Calibri" panose="020F0502020204030204" pitchFamily="34" charset="0"/>
                        </a:rPr>
                        <a:t>Protection again-</a:t>
                      </a:r>
                      <a:r>
                        <a:rPr lang="en-US" sz="1400" dirty="0" err="1">
                          <a:latin typeface="Calibri" panose="020F0502020204030204" pitchFamily="34" charset="0"/>
                          <a:cs typeface="Calibri" panose="020F0502020204030204" pitchFamily="34" charset="0"/>
                        </a:rPr>
                        <a:t>st</a:t>
                      </a:r>
                      <a:r>
                        <a:rPr lang="en-US" sz="1400" dirty="0">
                          <a:latin typeface="Calibri" panose="020F0502020204030204" pitchFamily="34" charset="0"/>
                          <a:cs typeface="Calibri" panose="020F0502020204030204" pitchFamily="34" charset="0"/>
                        </a:rPr>
                        <a:t> expropriation</a:t>
                      </a:r>
                    </a:p>
                  </a:txBody>
                  <a:tcPr/>
                </a:tc>
                <a:tc>
                  <a:txBody>
                    <a:bodyPr/>
                    <a:lstStyle/>
                    <a:p>
                      <a:pPr marL="0" indent="0">
                        <a:buFont typeface="Arial" panose="020B0604020202020204" pitchFamily="34" charset="0"/>
                        <a:buNone/>
                      </a:pPr>
                      <a:r>
                        <a:rPr lang="en-US" sz="1400" dirty="0">
                          <a:latin typeface="Calibri  "/>
                        </a:rPr>
                        <a:t>Yes, but no indirect expropriation</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but no indirect expropriation </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but no indirect expropriation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latin typeface="Calibri  "/>
                          <a:ea typeface="+mn-ea"/>
                          <a:cs typeface="+mn-cs"/>
                        </a:rPr>
                        <a:t>Yes, weak and no indirect expropriation</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weak and no indirect expropriation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latin typeface="Calibri  "/>
                          <a:ea typeface="+mn-ea"/>
                          <a:cs typeface="+mn-cs"/>
                        </a:rPr>
                        <a:t>Yes, weak and no indirect expropriation</a:t>
                      </a:r>
                    </a:p>
                  </a:txBody>
                  <a:tcPr/>
                </a:tc>
                <a:extLst>
                  <a:ext uri="{0D108BD9-81ED-4DB2-BD59-A6C34878D82A}">
                    <a16:rowId xmlns:a16="http://schemas.microsoft.com/office/drawing/2014/main" val="3818688762"/>
                  </a:ext>
                </a:extLst>
              </a:tr>
              <a:tr h="325091">
                <a:tc>
                  <a:txBody>
                    <a:bodyPr/>
                    <a:lstStyle/>
                    <a:p>
                      <a:r>
                        <a:rPr lang="en-US" sz="1400" dirty="0">
                          <a:latin typeface="Calibri" panose="020F0502020204030204" pitchFamily="34" charset="0"/>
                          <a:cs typeface="Calibri" panose="020F0502020204030204" pitchFamily="34" charset="0"/>
                        </a:rPr>
                        <a:t>Free transfer of funds</a:t>
                      </a:r>
                    </a:p>
                  </a:txBody>
                  <a:tcPr/>
                </a:tc>
                <a:tc>
                  <a:txBody>
                    <a:bodyPr/>
                    <a:lstStyle/>
                    <a:p>
                      <a:pPr marL="0" indent="0">
                        <a:buFont typeface="Arial" panose="020B0604020202020204" pitchFamily="34" charset="0"/>
                        <a:buNone/>
                      </a:pPr>
                      <a:r>
                        <a:rPr lang="en-US" sz="1400" dirty="0">
                          <a:latin typeface="Calibri  "/>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but vague</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No</a:t>
                      </a:r>
                    </a:p>
                  </a:txBody>
                  <a:tcPr/>
                </a:tc>
                <a:extLst>
                  <a:ext uri="{0D108BD9-81ED-4DB2-BD59-A6C34878D82A}">
                    <a16:rowId xmlns:a16="http://schemas.microsoft.com/office/drawing/2014/main" val="2282507911"/>
                  </a:ext>
                </a:extLst>
              </a:tr>
              <a:tr h="370840">
                <a:tc>
                  <a:txBody>
                    <a:bodyPr/>
                    <a:lstStyle/>
                    <a:p>
                      <a:r>
                        <a:rPr lang="en-US" sz="1400" dirty="0">
                          <a:latin typeface="Calibri" panose="020F0502020204030204" pitchFamily="34" charset="0"/>
                          <a:cs typeface="Calibri" panose="020F0502020204030204" pitchFamily="34" charset="0"/>
                        </a:rPr>
                        <a:t>Access to ISDS</a:t>
                      </a:r>
                    </a:p>
                  </a:txBody>
                  <a:tcPr/>
                </a:tc>
                <a:tc>
                  <a:txBody>
                    <a:bodyPr/>
                    <a:lstStyle/>
                    <a:p>
                      <a:pPr marL="0" indent="0">
                        <a:buFont typeface="Arial" panose="020B0604020202020204" pitchFamily="34" charset="0"/>
                        <a:buNone/>
                      </a:pPr>
                      <a:r>
                        <a:rPr lang="en-US" sz="1400" dirty="0">
                          <a:latin typeface="Calibri  "/>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a:t>
                      </a:r>
                    </a:p>
                  </a:txBody>
                  <a:tcPr/>
                </a:tc>
                <a:tc>
                  <a:txBody>
                    <a:bodyPr/>
                    <a:lstStyle/>
                    <a:p>
                      <a:pPr marL="0" indent="0" algn="l" defTabSz="914400" rtl="0" eaLnBrk="1" latinLnBrk="0" hangingPunct="1">
                        <a:buFont typeface="Arial" panose="020B0604020202020204" pitchFamily="34" charset="0"/>
                        <a:buNone/>
                      </a:pPr>
                      <a:r>
                        <a:rPr lang="en-US" sz="1400" kern="1200" dirty="0">
                          <a:solidFill>
                            <a:schemeClr val="dk1"/>
                          </a:solidFill>
                          <a:latin typeface="Calibri  "/>
                          <a:ea typeface="+mn-ea"/>
                          <a:cs typeface="+mn-cs"/>
                        </a:rPr>
                        <a:t>Yes, but weak</a:t>
                      </a:r>
                    </a:p>
                  </a:txBody>
                  <a:tcPr/>
                </a:tc>
                <a:extLst>
                  <a:ext uri="{0D108BD9-81ED-4DB2-BD59-A6C34878D82A}">
                    <a16:rowId xmlns:a16="http://schemas.microsoft.com/office/drawing/2014/main" val="3457581329"/>
                  </a:ext>
                </a:extLst>
              </a:tr>
            </a:tbl>
          </a:graphicData>
        </a:graphic>
      </p:graphicFrame>
      <p:cxnSp>
        <p:nvCxnSpPr>
          <p:cNvPr id="5" name="Straight Connector 4">
            <a:extLst>
              <a:ext uri="{FF2B5EF4-FFF2-40B4-BE49-F238E27FC236}">
                <a16:creationId xmlns:a16="http://schemas.microsoft.com/office/drawing/2014/main" id="{3D49E2D3-7B91-4D36-BB20-B188292FD6C6}"/>
              </a:ext>
            </a:extLst>
          </p:cNvPr>
          <p:cNvCxnSpPr/>
          <p:nvPr/>
        </p:nvCxnSpPr>
        <p:spPr bwMode="auto">
          <a:xfrm>
            <a:off x="243409" y="4074914"/>
            <a:ext cx="11756571" cy="0"/>
          </a:xfrm>
          <a:prstGeom prst="line">
            <a:avLst/>
          </a:prstGeom>
          <a:ln w="19050">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E180B73B-1346-4FF1-967A-C6A6404B494D}"/>
              </a:ext>
            </a:extLst>
          </p:cNvPr>
          <p:cNvSpPr txBox="1"/>
          <p:nvPr/>
        </p:nvSpPr>
        <p:spPr>
          <a:xfrm rot="16200000">
            <a:off x="-663190" y="2833636"/>
            <a:ext cx="2301072" cy="452174"/>
          </a:xfrm>
          <a:prstGeom prst="rect">
            <a:avLst/>
          </a:prstGeom>
          <a:noFill/>
        </p:spPr>
        <p:txBody>
          <a:bodyPr wrap="square" rtlCol="0" anchor="ctr">
            <a:noAutofit/>
          </a:bodyPr>
          <a:lstStyle/>
          <a:p>
            <a:pPr algn="ctr"/>
            <a:r>
              <a:rPr lang="en-US" sz="1600" b="1" dirty="0">
                <a:solidFill>
                  <a:schemeClr val="accent6"/>
                </a:solidFill>
              </a:rPr>
              <a:t>Entry regime</a:t>
            </a:r>
          </a:p>
        </p:txBody>
      </p:sp>
      <p:sp>
        <p:nvSpPr>
          <p:cNvPr id="7" name="TextBox 6">
            <a:extLst>
              <a:ext uri="{FF2B5EF4-FFF2-40B4-BE49-F238E27FC236}">
                <a16:creationId xmlns:a16="http://schemas.microsoft.com/office/drawing/2014/main" id="{3FA4A831-1D23-4547-8BF0-C87A3C2BE6C6}"/>
              </a:ext>
            </a:extLst>
          </p:cNvPr>
          <p:cNvSpPr txBox="1"/>
          <p:nvPr/>
        </p:nvSpPr>
        <p:spPr>
          <a:xfrm rot="16200000">
            <a:off x="-721290" y="5207350"/>
            <a:ext cx="2446356" cy="452174"/>
          </a:xfrm>
          <a:prstGeom prst="rect">
            <a:avLst/>
          </a:prstGeom>
          <a:noFill/>
        </p:spPr>
        <p:txBody>
          <a:bodyPr wrap="square" rtlCol="0" anchor="ctr">
            <a:noAutofit/>
          </a:bodyPr>
          <a:lstStyle/>
          <a:p>
            <a:pPr algn="ctr"/>
            <a:r>
              <a:rPr lang="en-US" sz="1600" b="1" dirty="0">
                <a:solidFill>
                  <a:schemeClr val="accent6"/>
                </a:solidFill>
              </a:rPr>
              <a:t>Protection regime</a:t>
            </a:r>
          </a:p>
        </p:txBody>
      </p:sp>
    </p:spTree>
    <p:extLst>
      <p:ext uri="{BB962C8B-B14F-4D97-AF65-F5344CB8AC3E}">
        <p14:creationId xmlns:p14="http://schemas.microsoft.com/office/powerpoint/2010/main" val="3114939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kumimoji="0" lang="en-US" sz="2200" b="0" i="0" u="none" strike="noStrike" kern="0" cap="none" spc="0" normalizeH="0" baseline="0" noProof="0" dirty="0">
                <a:ln>
                  <a:noFill/>
                </a:ln>
                <a:solidFill>
                  <a:srgbClr val="021F43"/>
                </a:solidFill>
                <a:effectLst/>
                <a:uLnTx/>
                <a:uFillTx/>
                <a:latin typeface="Arial Bold"/>
                <a:ea typeface="MS PGothic" pitchFamily="34" charset="-128"/>
              </a:rPr>
              <a:t>Preliminary findings &amp; recommendations</a:t>
            </a:r>
            <a:endParaRPr lang="en-US" dirty="0"/>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a:xfrm>
            <a:off x="444500" y="1427163"/>
            <a:ext cx="11176000" cy="4613804"/>
          </a:xfrm>
        </p:spPr>
        <p:txBody>
          <a:bodyPr/>
          <a:lstStyle/>
          <a:p>
            <a:pPr>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De-risk the investment framework and consider developing a stronger protection regime: </a:t>
            </a:r>
            <a:r>
              <a:rPr lang="en-US" dirty="0">
                <a:solidFill>
                  <a:schemeClr val="tx1"/>
                </a:solidFill>
                <a:latin typeface="Calibri" panose="020F0502020204030204" pitchFamily="34" charset="0"/>
                <a:cs typeface="Calibri" panose="020F0502020204030204" pitchFamily="34" charset="0"/>
              </a:rPr>
              <a:t>Investors perceive Uganda as a rather risky investment climate. Normally, the guarantees granted in the investment law can contribute to de-risk and strengthen investor confidence, but the new Investment Code of 2019 lacks three out of five core guarantees. </a:t>
            </a:r>
          </a:p>
          <a:p>
            <a:pPr>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Strengthen the guarantees included in the Investment Code: </a:t>
            </a:r>
            <a:r>
              <a:rPr lang="en-US" dirty="0">
                <a:solidFill>
                  <a:schemeClr val="tx1"/>
                </a:solidFill>
                <a:latin typeface="Calibri" panose="020F0502020204030204" pitchFamily="34" charset="0"/>
                <a:cs typeface="Calibri" panose="020F0502020204030204" pitchFamily="34" charset="0"/>
              </a:rPr>
              <a:t>The guarantee to protect against unlawful expropriation and to provide access to ISDS as currently stated in the text are rather weak and omit key principles.  </a:t>
            </a:r>
          </a:p>
          <a:p>
            <a:pPr>
              <a:buClr>
                <a:schemeClr val="accent6"/>
              </a:buClr>
              <a:buFont typeface="Wingdings" panose="05000000000000000000" pitchFamily="2" charset="2"/>
              <a:buChar char="Ø"/>
            </a:pPr>
            <a:r>
              <a:rPr lang="en-US" b="1" dirty="0">
                <a:solidFill>
                  <a:schemeClr val="tx1"/>
                </a:solidFill>
                <a:latin typeface="Calibri" panose="020F0502020204030204" pitchFamily="34" charset="0"/>
                <a:cs typeface="Calibri" panose="020F0502020204030204" pitchFamily="34" charset="0"/>
              </a:rPr>
              <a:t>Align domestic and international legal investment framework, also to reduce risk of disputes for the government: </a:t>
            </a:r>
            <a:r>
              <a:rPr lang="en-US" dirty="0">
                <a:solidFill>
                  <a:schemeClr val="tx1"/>
                </a:solidFill>
                <a:latin typeface="Calibri" panose="020F0502020204030204" pitchFamily="34" charset="0"/>
                <a:cs typeface="Calibri" panose="020F0502020204030204" pitchFamily="34" charset="0"/>
              </a:rPr>
              <a:t>There are severe discrepancies between the domestic and international legal framework for FDI since most of the BITs that Uganda has in force grant more or more extensive guarantees than covered by the Investment Code. This also poses significant risk for Investor-State Disputes (see ISDS case from 2015).</a:t>
            </a:r>
          </a:p>
          <a:p>
            <a:pPr>
              <a:buFont typeface="Arial" panose="020B0604020202020204" pitchFamily="34" charset="0"/>
              <a:buChar char="•"/>
            </a:pPr>
            <a:endParaRPr lang="en-US" dirty="0">
              <a:solidFill>
                <a:schemeClr val="tx1"/>
              </a:solidFill>
            </a:endParaRPr>
          </a:p>
        </p:txBody>
      </p:sp>
      <p:sp>
        <p:nvSpPr>
          <p:cNvPr id="4" name="Rectangle 3">
            <a:extLst>
              <a:ext uri="{FF2B5EF4-FFF2-40B4-BE49-F238E27FC236}">
                <a16:creationId xmlns:a16="http://schemas.microsoft.com/office/drawing/2014/main" id="{21F4BE6A-BD28-4CAF-9D96-05C078AA2AB5}"/>
              </a:ext>
            </a:extLst>
          </p:cNvPr>
          <p:cNvSpPr/>
          <p:nvPr/>
        </p:nvSpPr>
        <p:spPr bwMode="auto">
          <a:xfrm>
            <a:off x="8072438" y="6040967"/>
            <a:ext cx="3929062" cy="7212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5" name="Picture 4">
            <a:extLst>
              <a:ext uri="{FF2B5EF4-FFF2-40B4-BE49-F238E27FC236}">
                <a16:creationId xmlns:a16="http://schemas.microsoft.com/office/drawing/2014/main" id="{3CE31FAA-C47B-405C-B050-FA027FF0B015}"/>
              </a:ext>
            </a:extLst>
          </p:cNvPr>
          <p:cNvPicPr>
            <a:picLocks noChangeAspect="1"/>
          </p:cNvPicPr>
          <p:nvPr/>
        </p:nvPicPr>
        <p:blipFill>
          <a:blip r:embed="rId2"/>
          <a:stretch>
            <a:fillRect/>
          </a:stretch>
        </p:blipFill>
        <p:spPr>
          <a:xfrm>
            <a:off x="9803764" y="6116622"/>
            <a:ext cx="2075129" cy="511803"/>
          </a:xfrm>
          <a:prstGeom prst="rect">
            <a:avLst/>
          </a:prstGeom>
        </p:spPr>
      </p:pic>
    </p:spTree>
    <p:extLst>
      <p:ext uri="{BB962C8B-B14F-4D97-AF65-F5344CB8AC3E}">
        <p14:creationId xmlns:p14="http://schemas.microsoft.com/office/powerpoint/2010/main" val="2885005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5000" b="1" dirty="0">
                <a:solidFill>
                  <a:srgbClr val="139AF0"/>
                </a:solidFill>
              </a:rPr>
              <a:t>Step 5: </a:t>
            </a:r>
            <a:br>
              <a:rPr lang="en-US" sz="5000" b="1" dirty="0">
                <a:solidFill>
                  <a:srgbClr val="139AF0"/>
                </a:solidFill>
              </a:rPr>
            </a:br>
            <a:r>
              <a:rPr lang="en-US" sz="5000" b="1" dirty="0">
                <a:solidFill>
                  <a:srgbClr val="139AF0"/>
                </a:solidFill>
              </a:rPr>
              <a:t>Linkages &amp; Spillovers</a:t>
            </a:r>
            <a:endParaRPr lang="en-US" sz="5000" b="1" kern="1200" dirty="0">
              <a:solidFill>
                <a:srgbClr val="139AF0"/>
              </a:solidFill>
              <a:latin typeface="+mj-lt"/>
              <a:ea typeface="+mj-ea"/>
              <a:cs typeface="+mj-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 Placeholder 8">
            <a:extLst>
              <a:ext uri="{FF2B5EF4-FFF2-40B4-BE49-F238E27FC236}">
                <a16:creationId xmlns:a16="http://schemas.microsoft.com/office/drawing/2014/main" id="{AED99357-A76A-4F97-B567-996369C9F9DC}"/>
              </a:ext>
            </a:extLst>
          </p:cNvPr>
          <p:cNvSpPr>
            <a:spLocks noGrp="1"/>
          </p:cNvSpPr>
          <p:nvPr>
            <p:ph type="body" idx="1"/>
          </p:nvPr>
        </p:nvSpPr>
        <p:spPr/>
        <p:txBody>
          <a:bodyPr/>
          <a:lstStyle/>
          <a:p>
            <a:endParaRPr lang="en-US" dirty="0"/>
          </a:p>
        </p:txBody>
      </p:sp>
      <p:pic>
        <p:nvPicPr>
          <p:cNvPr id="14" name="Picture 13">
            <a:extLst>
              <a:ext uri="{FF2B5EF4-FFF2-40B4-BE49-F238E27FC236}">
                <a16:creationId xmlns:a16="http://schemas.microsoft.com/office/drawing/2014/main" id="{C596C8E3-5B7D-4CCB-9D1A-F54DCC405C1E}"/>
              </a:ext>
            </a:extLst>
          </p:cNvPr>
          <p:cNvPicPr>
            <a:picLocks noChangeAspect="1"/>
          </p:cNvPicPr>
          <p:nvPr/>
        </p:nvPicPr>
        <p:blipFill>
          <a:blip r:embed="rId2"/>
          <a:stretch>
            <a:fillRect/>
          </a:stretch>
        </p:blipFill>
        <p:spPr>
          <a:xfrm>
            <a:off x="7409774" y="1772609"/>
            <a:ext cx="3765702" cy="3312782"/>
          </a:xfrm>
          <a:prstGeom prst="rect">
            <a:avLst/>
          </a:prstGeom>
        </p:spPr>
      </p:pic>
    </p:spTree>
    <p:extLst>
      <p:ext uri="{BB962C8B-B14F-4D97-AF65-F5344CB8AC3E}">
        <p14:creationId xmlns:p14="http://schemas.microsoft.com/office/powerpoint/2010/main" val="830776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6011F3-1491-4876-9933-CC9C22C7CB30}"/>
              </a:ext>
            </a:extLst>
          </p:cNvPr>
          <p:cNvSpPr/>
          <p:nvPr/>
        </p:nvSpPr>
        <p:spPr>
          <a:xfrm>
            <a:off x="391450" y="460917"/>
            <a:ext cx="8527527" cy="461665"/>
          </a:xfrm>
          <a:prstGeom prst="rect">
            <a:avLst/>
          </a:prstGeom>
        </p:spPr>
        <p:txBody>
          <a:bodyPr wrap="none">
            <a:spAutoFit/>
          </a:bodyPr>
          <a:lstStyle/>
          <a:p>
            <a:pPr fontAlgn="base">
              <a:spcBef>
                <a:spcPct val="0"/>
              </a:spcBef>
              <a:spcAft>
                <a:spcPct val="0"/>
              </a:spcAft>
            </a:pPr>
            <a:r>
              <a:rPr lang="en-US" sz="2400" b="1" dirty="0">
                <a:latin typeface="Calibri" panose="020F0502020204030204" pitchFamily="34" charset="0"/>
                <a:ea typeface="MS PGothic" pitchFamily="34" charset="-128"/>
              </a:rPr>
              <a:t>FDI linkages help local firms upgrade and access new value chains</a:t>
            </a:r>
          </a:p>
        </p:txBody>
      </p:sp>
      <p:sp>
        <p:nvSpPr>
          <p:cNvPr id="6" name="Text Placeholder 4">
            <a:extLst>
              <a:ext uri="{FF2B5EF4-FFF2-40B4-BE49-F238E27FC236}">
                <a16:creationId xmlns:a16="http://schemas.microsoft.com/office/drawing/2014/main" id="{D9752243-FF50-411F-8FBC-14AD72964FF2}"/>
              </a:ext>
            </a:extLst>
          </p:cNvPr>
          <p:cNvSpPr>
            <a:spLocks noGrp="1"/>
          </p:cNvSpPr>
          <p:nvPr>
            <p:ph type="body" sz="quarter" idx="13"/>
          </p:nvPr>
        </p:nvSpPr>
        <p:spPr>
          <a:xfrm>
            <a:off x="391450" y="1514475"/>
            <a:ext cx="11172825" cy="5276850"/>
          </a:xfrm>
        </p:spPr>
        <p:txBody>
          <a:bodyPr>
            <a:noAutofit/>
          </a:bodyPr>
          <a:lstStyle/>
          <a:p>
            <a:pPr marL="285750" indent="-285750">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FDI linkages are economic relationships </a:t>
            </a:r>
            <a:r>
              <a:rPr lang="en-US" dirty="0">
                <a:latin typeface="Calibri" panose="020F0502020204030204" pitchFamily="34" charset="0"/>
                <a:cs typeface="Calibri" panose="020F0502020204030204" pitchFamily="34" charset="0"/>
              </a:rPr>
              <a:t>between FDI and domestic firms in the host economy along (vertical) or between (horizontal) value chains. </a:t>
            </a:r>
          </a:p>
          <a:p>
            <a:pPr marL="285750" indent="-285750">
              <a:spcBef>
                <a:spcPts val="1200"/>
              </a:spcBef>
              <a:buClr>
                <a:schemeClr val="accent6"/>
              </a:buClr>
              <a:buFont typeface="Wingdings" panose="05000000000000000000" pitchFamily="2" charset="2"/>
              <a:buChar char="Ø"/>
            </a:pPr>
            <a:r>
              <a:rPr lang="en-US" dirty="0">
                <a:latin typeface="Calibri" panose="020F0502020204030204" pitchFamily="34" charset="0"/>
                <a:cs typeface="Calibri" panose="020F0502020204030204" pitchFamily="34" charset="0"/>
              </a:rPr>
              <a:t>Firms </a:t>
            </a:r>
            <a:r>
              <a:rPr lang="en-US" b="1" dirty="0">
                <a:latin typeface="Calibri" panose="020F0502020204030204" pitchFamily="34" charset="0"/>
                <a:cs typeface="Calibri" panose="020F0502020204030204" pitchFamily="34" charset="0"/>
              </a:rPr>
              <a:t>improve productivity, adopt new technologies or strengthen managerial practices and skills</a:t>
            </a:r>
            <a:r>
              <a:rPr lang="en-US" dirty="0">
                <a:latin typeface="Calibri" panose="020F0502020204030204" pitchFamily="34" charset="0"/>
                <a:cs typeface="Calibri" panose="020F0502020204030204" pitchFamily="34" charset="0"/>
              </a:rPr>
              <a:t> through assistance by or imitation of the foreign company. Empirical evidence also confirms that FDI linkages provide a promising route for local firms to internationalize, participate in GVCs, and access new markets. </a:t>
            </a:r>
          </a:p>
          <a:p>
            <a:pPr marL="285750" indent="-285750">
              <a:spcBef>
                <a:spcPts val="1200"/>
              </a:spcBef>
              <a:buClr>
                <a:schemeClr val="accent6"/>
              </a:buClr>
              <a:buFont typeface="Wingdings" panose="05000000000000000000" pitchFamily="2" charset="2"/>
              <a:buChar char="Ø"/>
            </a:pPr>
            <a:r>
              <a:rPr lang="en-US" dirty="0">
                <a:latin typeface="Calibri" panose="020F0502020204030204" pitchFamily="34" charset="0"/>
                <a:cs typeface="Calibri" panose="020F0502020204030204" pitchFamily="34" charset="0"/>
              </a:rPr>
              <a:t>Uganda’s GVC participation is focused on agriculture (coffee for forward part.) and </a:t>
            </a:r>
            <a:r>
              <a:rPr lang="en-US" dirty="0" err="1">
                <a:latin typeface="Calibri" panose="020F0502020204030204" pitchFamily="34" charset="0"/>
                <a:cs typeface="Calibri" panose="020F0502020204030204" pitchFamily="34" charset="0"/>
              </a:rPr>
              <a:t>agri</a:t>
            </a:r>
            <a:r>
              <a:rPr lang="en-US" dirty="0">
                <a:latin typeface="Calibri" panose="020F0502020204030204" pitchFamily="34" charset="0"/>
                <a:cs typeface="Calibri" panose="020F0502020204030204" pitchFamily="34" charset="0"/>
              </a:rPr>
              <a:t>-processing. </a:t>
            </a:r>
          </a:p>
          <a:p>
            <a:pPr marL="285750" indent="-285750">
              <a:spcBef>
                <a:spcPts val="1200"/>
              </a:spcBef>
              <a:buClr>
                <a:srgbClr val="00ADE4"/>
              </a:buClr>
              <a:buFont typeface="Arial" panose="020B0604020202020204" pitchFamily="34" charset="0"/>
              <a:buChar char="•"/>
            </a:pPr>
            <a:endParaRPr lang="en-US" b="1" dirty="0"/>
          </a:p>
          <a:p>
            <a:pPr algn="just" eaLnBrk="1" hangingPunct="1">
              <a:lnSpc>
                <a:spcPct val="80000"/>
              </a:lnSpc>
              <a:spcBef>
                <a:spcPts val="1200"/>
              </a:spcBef>
              <a:spcAft>
                <a:spcPts val="0"/>
              </a:spcAft>
              <a:buClr>
                <a:srgbClr val="002060"/>
              </a:buClr>
              <a:buFont typeface="Wingdings" panose="05000000000000000000" pitchFamily="2" charset="2"/>
              <a:buChar char="Ø"/>
              <a:defRPr/>
            </a:pPr>
            <a:endParaRPr lang="en-US" b="1" kern="1200" dirty="0">
              <a:solidFill>
                <a:srgbClr val="002060"/>
              </a:solidFill>
              <a:latin typeface="Calibri" panose="020F0502020204030204" pitchFamily="34" charset="0"/>
              <a:cs typeface="+mn-cs"/>
            </a:endParaRPr>
          </a:p>
          <a:p>
            <a:pPr marL="457200" indent="0" algn="just" eaLnBrk="1" hangingPunct="1">
              <a:lnSpc>
                <a:spcPct val="80000"/>
              </a:lnSpc>
              <a:spcBef>
                <a:spcPts val="1200"/>
              </a:spcBef>
              <a:spcAft>
                <a:spcPts val="0"/>
              </a:spcAft>
              <a:buClr>
                <a:srgbClr val="002060"/>
              </a:buClr>
              <a:defRPr/>
            </a:pPr>
            <a:r>
              <a:rPr lang="en-US" b="1" kern="1200" dirty="0">
                <a:solidFill>
                  <a:srgbClr val="002060"/>
                </a:solidFill>
                <a:latin typeface="Calibri" panose="020F0502020204030204" pitchFamily="34" charset="0"/>
                <a:cs typeface="+mn-cs"/>
              </a:rPr>
              <a:t> </a:t>
            </a:r>
          </a:p>
          <a:p>
            <a:pPr marL="0" indent="0" algn="just" eaLnBrk="1" hangingPunct="1">
              <a:lnSpc>
                <a:spcPct val="80000"/>
              </a:lnSpc>
              <a:spcBef>
                <a:spcPts val="0"/>
              </a:spcBef>
              <a:spcAft>
                <a:spcPts val="0"/>
              </a:spcAft>
              <a:buClr>
                <a:srgbClr val="002060"/>
              </a:buClr>
              <a:defRPr/>
            </a:pPr>
            <a:endParaRPr lang="en-US" kern="1200" dirty="0">
              <a:solidFill>
                <a:srgbClr val="002060"/>
              </a:solidFill>
              <a:latin typeface="Calibri" panose="020F0502020204030204" pitchFamily="34" charset="0"/>
              <a:cs typeface="+mn-cs"/>
            </a:endParaRPr>
          </a:p>
          <a:p>
            <a:pPr marL="457200" indent="0" algn="just" eaLnBrk="1" hangingPunct="1">
              <a:lnSpc>
                <a:spcPct val="80000"/>
              </a:lnSpc>
              <a:spcBef>
                <a:spcPts val="0"/>
              </a:spcBef>
              <a:spcAft>
                <a:spcPts val="0"/>
              </a:spcAft>
              <a:buClr>
                <a:srgbClr val="002060"/>
              </a:buClr>
              <a:defRPr/>
            </a:pPr>
            <a:r>
              <a:rPr lang="en-US" b="1" kern="1200" dirty="0">
                <a:solidFill>
                  <a:srgbClr val="002060"/>
                </a:solidFill>
                <a:latin typeface="Calibri" panose="020F0502020204030204" pitchFamily="34" charset="0"/>
                <a:cs typeface="+mn-cs"/>
              </a:rPr>
              <a:t> </a:t>
            </a:r>
          </a:p>
          <a:p>
            <a:pPr lvl="3" algn="just">
              <a:lnSpc>
                <a:spcPct val="80000"/>
              </a:lnSpc>
              <a:buClr>
                <a:srgbClr val="002060"/>
              </a:buClr>
              <a:buFont typeface="Wingdings" panose="05000000000000000000" pitchFamily="2" charset="2"/>
              <a:buChar char="Ø"/>
              <a:defRPr/>
            </a:pPr>
            <a:endParaRPr lang="en-US" sz="2000" b="1" dirty="0">
              <a:solidFill>
                <a:srgbClr val="002060"/>
              </a:solidFill>
              <a:latin typeface="Calibri" panose="020F0502020204030204" pitchFamily="34" charset="0"/>
              <a:cs typeface="Calibri" panose="020F0502020204030204" pitchFamily="34" charset="0"/>
            </a:endParaRPr>
          </a:p>
          <a:p>
            <a:pPr lvl="1" algn="just">
              <a:lnSpc>
                <a:spcPct val="80000"/>
              </a:lnSpc>
              <a:buClr>
                <a:srgbClr val="002060"/>
              </a:buClr>
              <a:buFont typeface="Wingdings" panose="05000000000000000000" pitchFamily="2" charset="2"/>
              <a:buChar char="Ø"/>
              <a:defRPr/>
            </a:pPr>
            <a:endParaRPr lang="en-GB" sz="2000"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D916E8B-8330-46B8-8105-9019A3794E55}"/>
              </a:ext>
            </a:extLst>
          </p:cNvPr>
          <p:cNvPicPr>
            <a:picLocks noChangeAspect="1"/>
          </p:cNvPicPr>
          <p:nvPr/>
        </p:nvPicPr>
        <p:blipFill>
          <a:blip r:embed="rId3"/>
          <a:stretch>
            <a:fillRect/>
          </a:stretch>
        </p:blipFill>
        <p:spPr>
          <a:xfrm>
            <a:off x="9803764" y="6116622"/>
            <a:ext cx="2075129" cy="511803"/>
          </a:xfrm>
          <a:prstGeom prst="rect">
            <a:avLst/>
          </a:prstGeom>
        </p:spPr>
      </p:pic>
      <p:sp>
        <p:nvSpPr>
          <p:cNvPr id="9" name="Content Placeholder 2">
            <a:extLst>
              <a:ext uri="{FF2B5EF4-FFF2-40B4-BE49-F238E27FC236}">
                <a16:creationId xmlns:a16="http://schemas.microsoft.com/office/drawing/2014/main" id="{21F397A4-8965-40DD-8A9E-2CFD2CCCC271}"/>
              </a:ext>
            </a:extLst>
          </p:cNvPr>
          <p:cNvSpPr txBox="1">
            <a:spLocks/>
          </p:cNvSpPr>
          <p:nvPr/>
        </p:nvSpPr>
        <p:spPr>
          <a:xfrm>
            <a:off x="3938049" y="1882311"/>
            <a:ext cx="6784030" cy="4351339"/>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buClr>
                <a:srgbClr val="00ADE4"/>
              </a:buClr>
            </a:pPr>
            <a:endParaRPr lang="en-US" sz="1600" kern="0" dirty="0"/>
          </a:p>
        </p:txBody>
      </p:sp>
      <p:pic>
        <p:nvPicPr>
          <p:cNvPr id="8" name="Picture 7">
            <a:extLst>
              <a:ext uri="{FF2B5EF4-FFF2-40B4-BE49-F238E27FC236}">
                <a16:creationId xmlns:a16="http://schemas.microsoft.com/office/drawing/2014/main" id="{923F9D02-7975-4D0E-A687-703DA8A599D7}"/>
              </a:ext>
            </a:extLst>
          </p:cNvPr>
          <p:cNvPicPr>
            <a:picLocks noChangeAspect="1"/>
          </p:cNvPicPr>
          <p:nvPr/>
        </p:nvPicPr>
        <p:blipFill>
          <a:blip r:embed="rId4"/>
          <a:stretch>
            <a:fillRect/>
          </a:stretch>
        </p:blipFill>
        <p:spPr>
          <a:xfrm>
            <a:off x="627725" y="3869579"/>
            <a:ext cx="5544476" cy="2758846"/>
          </a:xfrm>
          <a:prstGeom prst="rect">
            <a:avLst/>
          </a:prstGeom>
        </p:spPr>
      </p:pic>
      <p:sp>
        <p:nvSpPr>
          <p:cNvPr id="10" name="TextBox 9">
            <a:extLst>
              <a:ext uri="{FF2B5EF4-FFF2-40B4-BE49-F238E27FC236}">
                <a16:creationId xmlns:a16="http://schemas.microsoft.com/office/drawing/2014/main" id="{117B4D6D-5BE3-4CF4-9C5D-1CE68D919BAE}"/>
              </a:ext>
            </a:extLst>
          </p:cNvPr>
          <p:cNvSpPr txBox="1"/>
          <p:nvPr/>
        </p:nvSpPr>
        <p:spPr>
          <a:xfrm>
            <a:off x="575402" y="3429000"/>
            <a:ext cx="5298078" cy="338554"/>
          </a:xfrm>
          <a:prstGeom prst="rect">
            <a:avLst/>
          </a:prstGeom>
          <a:noFill/>
        </p:spPr>
        <p:txBody>
          <a:bodyPr wrap="square" rtlCol="0">
            <a:spAutoFit/>
          </a:bodyPr>
          <a:lstStyle/>
          <a:p>
            <a:pPr algn="ctr"/>
            <a:r>
              <a:rPr lang="en-US" sz="1600" b="1" dirty="0"/>
              <a:t>Strategic pillars to promote FDI linkages</a:t>
            </a:r>
          </a:p>
        </p:txBody>
      </p:sp>
      <p:sp>
        <p:nvSpPr>
          <p:cNvPr id="13" name="TextBox 12">
            <a:extLst>
              <a:ext uri="{FF2B5EF4-FFF2-40B4-BE49-F238E27FC236}">
                <a16:creationId xmlns:a16="http://schemas.microsoft.com/office/drawing/2014/main" id="{DFA61A44-0D2C-4224-B186-090E43DB82C4}"/>
              </a:ext>
            </a:extLst>
          </p:cNvPr>
          <p:cNvSpPr txBox="1"/>
          <p:nvPr/>
        </p:nvSpPr>
        <p:spPr>
          <a:xfrm>
            <a:off x="6747224" y="6568538"/>
            <a:ext cx="4044563" cy="289462"/>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rial "/>
              </a:rPr>
              <a:t>Source: Author’s calculation based on World Bank World Development Report 2020 </a:t>
            </a:r>
          </a:p>
        </p:txBody>
      </p:sp>
      <p:sp>
        <p:nvSpPr>
          <p:cNvPr id="14" name="Rectangle 13">
            <a:extLst>
              <a:ext uri="{FF2B5EF4-FFF2-40B4-BE49-F238E27FC236}">
                <a16:creationId xmlns:a16="http://schemas.microsoft.com/office/drawing/2014/main" id="{0EA3F077-D832-4A7B-95F4-1AADF20BC5BD}"/>
              </a:ext>
            </a:extLst>
          </p:cNvPr>
          <p:cNvSpPr/>
          <p:nvPr/>
        </p:nvSpPr>
        <p:spPr>
          <a:xfrm>
            <a:off x="7511808" y="3393275"/>
            <a:ext cx="3816541" cy="276999"/>
          </a:xfrm>
          <a:prstGeom prst="rect">
            <a:avLst/>
          </a:prstGeom>
        </p:spPr>
        <p:txBody>
          <a:bodyPr wrap="square">
            <a:spAutoFit/>
          </a:bodyPr>
          <a:lstStyle/>
          <a:p>
            <a:r>
              <a:rPr lang="en-US" sz="1200" dirty="0">
                <a:solidFill>
                  <a:schemeClr val="bg1">
                    <a:lumMod val="50000"/>
                  </a:schemeClr>
                </a:solidFill>
              </a:rPr>
              <a:t>Uganda’s GVC Participating Sectors 2005-2015</a:t>
            </a:r>
          </a:p>
        </p:txBody>
      </p:sp>
      <p:pic>
        <p:nvPicPr>
          <p:cNvPr id="2" name="Picture 1">
            <a:extLst>
              <a:ext uri="{FF2B5EF4-FFF2-40B4-BE49-F238E27FC236}">
                <a16:creationId xmlns:a16="http://schemas.microsoft.com/office/drawing/2014/main" id="{A3D6A6BF-5EFA-4128-A108-C6E1C887113B}"/>
              </a:ext>
            </a:extLst>
          </p:cNvPr>
          <p:cNvPicPr>
            <a:picLocks noChangeAspect="1"/>
          </p:cNvPicPr>
          <p:nvPr/>
        </p:nvPicPr>
        <p:blipFill>
          <a:blip r:embed="rId5"/>
          <a:stretch>
            <a:fillRect/>
          </a:stretch>
        </p:blipFill>
        <p:spPr>
          <a:xfrm>
            <a:off x="7072190" y="3598450"/>
            <a:ext cx="4676037" cy="3029975"/>
          </a:xfrm>
          <a:prstGeom prst="rect">
            <a:avLst/>
          </a:prstGeom>
        </p:spPr>
      </p:pic>
    </p:spTree>
    <p:extLst>
      <p:ext uri="{BB962C8B-B14F-4D97-AF65-F5344CB8AC3E}">
        <p14:creationId xmlns:p14="http://schemas.microsoft.com/office/powerpoint/2010/main" val="139357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57EB-571A-4E0E-BF48-F7A1052957A0}"/>
              </a:ext>
            </a:extLst>
          </p:cNvPr>
          <p:cNvSpPr>
            <a:spLocks noGrp="1"/>
          </p:cNvSpPr>
          <p:nvPr>
            <p:ph type="title"/>
          </p:nvPr>
        </p:nvSpPr>
        <p:spPr/>
        <p:txBody>
          <a:bodyPr/>
          <a:lstStyle/>
          <a:p>
            <a:r>
              <a:rPr lang="en-US" dirty="0"/>
              <a:t>IRM </a:t>
            </a:r>
            <a:r>
              <a:rPr lang="en-US" cap="none" dirty="0"/>
              <a:t>Analytical Framework</a:t>
            </a:r>
            <a:endParaRPr lang="en-US" dirty="0"/>
          </a:p>
        </p:txBody>
      </p:sp>
      <p:grpSp>
        <p:nvGrpSpPr>
          <p:cNvPr id="35" name="Group 34">
            <a:extLst>
              <a:ext uri="{FF2B5EF4-FFF2-40B4-BE49-F238E27FC236}">
                <a16:creationId xmlns:a16="http://schemas.microsoft.com/office/drawing/2014/main" id="{A67962CF-6044-4E72-B254-5B5F17E0496C}"/>
              </a:ext>
            </a:extLst>
          </p:cNvPr>
          <p:cNvGrpSpPr/>
          <p:nvPr/>
        </p:nvGrpSpPr>
        <p:grpSpPr>
          <a:xfrm>
            <a:off x="475913" y="1454072"/>
            <a:ext cx="8556298" cy="5047314"/>
            <a:chOff x="37857" y="977934"/>
            <a:chExt cx="8556298" cy="5047314"/>
          </a:xfrm>
        </p:grpSpPr>
        <p:sp>
          <p:nvSpPr>
            <p:cNvPr id="37" name="Rounded Rectangle 38">
              <a:extLst>
                <a:ext uri="{FF2B5EF4-FFF2-40B4-BE49-F238E27FC236}">
                  <a16:creationId xmlns:a16="http://schemas.microsoft.com/office/drawing/2014/main" id="{2DBEA067-EC31-4115-8939-333C57197AF7}"/>
                </a:ext>
              </a:extLst>
            </p:cNvPr>
            <p:cNvSpPr/>
            <p:nvPr/>
          </p:nvSpPr>
          <p:spPr>
            <a:xfrm>
              <a:off x="55871" y="1665859"/>
              <a:ext cx="1790490" cy="1007898"/>
            </a:xfrm>
            <a:prstGeom prst="homePlate">
              <a:avLst/>
            </a:prstGeom>
            <a:solidFill>
              <a:sysClr val="window" lastClr="FFFFFF"/>
            </a:solidFill>
            <a:ln w="12700" cap="flat" cmpd="sng" algn="ctr">
              <a:solidFill>
                <a:srgbClr val="00B0F0"/>
              </a:solidFill>
              <a:prstDash val="solid"/>
              <a:miter lim="800000"/>
            </a:ln>
            <a:effectLst/>
          </p:spPr>
          <p:txBody>
            <a:bodyPr rtlCol="0" anchor="ctr"/>
            <a:lstStyle/>
            <a:p>
              <a:pPr marL="173038" marR="0" lvl="0" indent="-173038" defTabSz="957263" eaLnBrk="1" fontAlgn="auto" latinLnBrk="0" hangingPunct="1">
                <a:lnSpc>
                  <a:spcPct val="100000"/>
                </a:lnSpc>
                <a:spcBef>
                  <a:spcPct val="2000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ndes"/>
                  <a:ea typeface="+mn-ea"/>
                  <a:cs typeface="Arial" pitchFamily="34" charset="0"/>
                </a:rPr>
                <a:t>1. Investment Performance</a:t>
              </a:r>
            </a:p>
          </p:txBody>
        </p:sp>
        <p:sp>
          <p:nvSpPr>
            <p:cNvPr id="38" name="Rounded Rectangle 24">
              <a:hlinkClick r:id="" action="ppaction://noaction"/>
              <a:extLst>
                <a:ext uri="{FF2B5EF4-FFF2-40B4-BE49-F238E27FC236}">
                  <a16:creationId xmlns:a16="http://schemas.microsoft.com/office/drawing/2014/main" id="{D15D60D0-15DE-441A-920D-66F95831ED7D}"/>
                </a:ext>
              </a:extLst>
            </p:cNvPr>
            <p:cNvSpPr/>
            <p:nvPr/>
          </p:nvSpPr>
          <p:spPr>
            <a:xfrm>
              <a:off x="5298525" y="1663888"/>
              <a:ext cx="3255264" cy="100987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FDI  qualities </a:t>
              </a:r>
            </a:p>
          </p:txBody>
        </p:sp>
        <p:sp>
          <p:nvSpPr>
            <p:cNvPr id="39" name="Rounded Rectangle 24">
              <a:hlinkClick r:id="" action="ppaction://noaction"/>
              <a:extLst>
                <a:ext uri="{FF2B5EF4-FFF2-40B4-BE49-F238E27FC236}">
                  <a16:creationId xmlns:a16="http://schemas.microsoft.com/office/drawing/2014/main" id="{3FC38C82-3FAA-4662-984B-8B1FE967C5BD}"/>
                </a:ext>
              </a:extLst>
            </p:cNvPr>
            <p:cNvSpPr/>
            <p:nvPr/>
          </p:nvSpPr>
          <p:spPr>
            <a:xfrm>
              <a:off x="1962883" y="1665859"/>
              <a:ext cx="3241672" cy="100593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Overall investment performance</a:t>
              </a:r>
            </a:p>
          </p:txBody>
        </p:sp>
        <p:sp>
          <p:nvSpPr>
            <p:cNvPr id="40" name="Rounded Rectangle 38">
              <a:extLst>
                <a:ext uri="{FF2B5EF4-FFF2-40B4-BE49-F238E27FC236}">
                  <a16:creationId xmlns:a16="http://schemas.microsoft.com/office/drawing/2014/main" id="{CBCC16C1-0AE5-4A77-9864-1E62534FE41F}"/>
                </a:ext>
              </a:extLst>
            </p:cNvPr>
            <p:cNvSpPr/>
            <p:nvPr/>
          </p:nvSpPr>
          <p:spPr>
            <a:xfrm>
              <a:off x="37857" y="2982740"/>
              <a:ext cx="1810906" cy="1016047"/>
            </a:xfrm>
            <a:prstGeom prst="homePlate">
              <a:avLst/>
            </a:prstGeom>
            <a:solidFill>
              <a:sysClr val="window" lastClr="FFFFFF"/>
            </a:solidFill>
            <a:ln w="12700" cap="flat" cmpd="sng" algn="ctr">
              <a:solidFill>
                <a:srgbClr val="00B0F0"/>
              </a:solidFill>
              <a:prstDash val="solid"/>
              <a:miter lim="800000"/>
            </a:ln>
            <a:effectLst/>
          </p:spPr>
          <p:txBody>
            <a:bodyPr rtlCol="0" anchor="ctr"/>
            <a:lstStyle/>
            <a:p>
              <a:pPr marL="173038" marR="0" lvl="0" indent="-173038" defTabSz="957263" eaLnBrk="1" fontAlgn="auto" latinLnBrk="0" hangingPunct="1">
                <a:lnSpc>
                  <a:spcPct val="100000"/>
                </a:lnSpc>
                <a:spcBef>
                  <a:spcPct val="2000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ndes"/>
                  <a:ea typeface="+mn-ea"/>
                  <a:cs typeface="Arial" pitchFamily="34" charset="0"/>
                </a:rPr>
                <a:t>2. Locational FDI Determinants</a:t>
              </a:r>
            </a:p>
          </p:txBody>
        </p:sp>
        <p:sp>
          <p:nvSpPr>
            <p:cNvPr id="41" name="Rounded Rectangle 24">
              <a:hlinkClick r:id="" action="ppaction://noaction"/>
              <a:extLst>
                <a:ext uri="{FF2B5EF4-FFF2-40B4-BE49-F238E27FC236}">
                  <a16:creationId xmlns:a16="http://schemas.microsoft.com/office/drawing/2014/main" id="{0CE04C33-C98D-46F4-82F4-6CD066A1E8BF}"/>
                </a:ext>
              </a:extLst>
            </p:cNvPr>
            <p:cNvSpPr/>
            <p:nvPr/>
          </p:nvSpPr>
          <p:spPr>
            <a:xfrm>
              <a:off x="1962883" y="3237995"/>
              <a:ext cx="1053696" cy="73797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Market (size, growth, composition, access) </a:t>
              </a:r>
            </a:p>
          </p:txBody>
        </p:sp>
        <p:sp>
          <p:nvSpPr>
            <p:cNvPr id="42" name="Rounded Rectangle 24">
              <a:hlinkClick r:id="" action="ppaction://noaction"/>
              <a:extLst>
                <a:ext uri="{FF2B5EF4-FFF2-40B4-BE49-F238E27FC236}">
                  <a16:creationId xmlns:a16="http://schemas.microsoft.com/office/drawing/2014/main" id="{B333B403-0A81-43A9-BEF9-E7A09910DB6B}"/>
                </a:ext>
              </a:extLst>
            </p:cNvPr>
            <p:cNvSpPr/>
            <p:nvPr/>
          </p:nvSpPr>
          <p:spPr>
            <a:xfrm>
              <a:off x="5325003" y="3236023"/>
              <a:ext cx="1567039" cy="74645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Macro-economic </a:t>
              </a:r>
              <a:r>
                <a:rPr kumimoji="0" lang="en-US" sz="9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a:t>
              </a:r>
              <a:r>
                <a:rPr kumimoji="0" lang="en-US" sz="85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Pol. stability/risk, FDI &amp; trade openness, exchange rates, Govt. debt, tax rate, inflation)</a:t>
              </a:r>
            </a:p>
          </p:txBody>
        </p:sp>
        <p:sp>
          <p:nvSpPr>
            <p:cNvPr id="44" name="Rounded Rectangle 38">
              <a:extLst>
                <a:ext uri="{FF2B5EF4-FFF2-40B4-BE49-F238E27FC236}">
                  <a16:creationId xmlns:a16="http://schemas.microsoft.com/office/drawing/2014/main" id="{F7C09CEB-18CA-432F-A12A-BE39BF05EE64}"/>
                </a:ext>
              </a:extLst>
            </p:cNvPr>
            <p:cNvSpPr/>
            <p:nvPr/>
          </p:nvSpPr>
          <p:spPr>
            <a:xfrm>
              <a:off x="49786" y="4232066"/>
              <a:ext cx="1798977" cy="894975"/>
            </a:xfrm>
            <a:prstGeom prst="homePlate">
              <a:avLst/>
            </a:prstGeom>
            <a:solidFill>
              <a:sysClr val="window" lastClr="FFFFFF"/>
            </a:solidFill>
            <a:ln w="12700" cap="flat" cmpd="sng" algn="ctr">
              <a:solidFill>
                <a:srgbClr val="00B0F0"/>
              </a:solidFill>
              <a:prstDash val="solid"/>
              <a:miter lim="800000"/>
            </a:ln>
            <a:effectLst/>
          </p:spPr>
          <p:txBody>
            <a:bodyPr rtlCol="0" anchor="ctr"/>
            <a:lstStyle/>
            <a:p>
              <a:pPr marL="182880" marR="0" lvl="0" indent="-358775" defTabSz="957263" eaLnBrk="1" fontAlgn="auto" latinLnBrk="0" hangingPunct="1">
                <a:lnSpc>
                  <a:spcPct val="100000"/>
                </a:lnSpc>
                <a:spcBef>
                  <a:spcPct val="2000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ndes"/>
                  <a:ea typeface="+mn-ea"/>
                  <a:cs typeface="Arial" pitchFamily="34" charset="0"/>
                </a:rPr>
                <a:t>3. IPP Determinants</a:t>
              </a:r>
            </a:p>
          </p:txBody>
        </p:sp>
        <p:sp>
          <p:nvSpPr>
            <p:cNvPr id="45" name="Rounded Rectangle 38">
              <a:extLst>
                <a:ext uri="{FF2B5EF4-FFF2-40B4-BE49-F238E27FC236}">
                  <a16:creationId xmlns:a16="http://schemas.microsoft.com/office/drawing/2014/main" id="{9BD63FBD-A58E-4410-9B9B-138DCBE9A18F}"/>
                </a:ext>
              </a:extLst>
            </p:cNvPr>
            <p:cNvSpPr/>
            <p:nvPr/>
          </p:nvSpPr>
          <p:spPr>
            <a:xfrm>
              <a:off x="49785" y="5397400"/>
              <a:ext cx="1796575" cy="627848"/>
            </a:xfrm>
            <a:prstGeom prst="homePlate">
              <a:avLst/>
            </a:prstGeom>
            <a:solidFill>
              <a:sysClr val="window" lastClr="FFFFFF"/>
            </a:solidFill>
            <a:ln w="12700" cap="flat" cmpd="sng" algn="ctr">
              <a:solidFill>
                <a:srgbClr val="00B0F0"/>
              </a:solidFill>
              <a:prstDash val="solid"/>
              <a:miter lim="800000"/>
            </a:ln>
            <a:effectLst/>
          </p:spPr>
          <p:txBody>
            <a:bodyPr rtlCol="0" anchor="ctr"/>
            <a:lstStyle/>
            <a:p>
              <a:pPr marL="173038" marR="0" lvl="0" indent="-173038" defTabSz="957263" eaLnBrk="1" fontAlgn="auto" latinLnBrk="0" hangingPunct="1">
                <a:lnSpc>
                  <a:spcPct val="100000"/>
                </a:lnSpc>
                <a:spcBef>
                  <a:spcPct val="2000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ndes"/>
                  <a:ea typeface="+mn-ea"/>
                  <a:cs typeface="Arial" pitchFamily="34" charset="0"/>
                </a:rPr>
                <a:t>4. Reform </a:t>
              </a:r>
              <a:r>
                <a:rPr kumimoji="0" lang="en-US" sz="1400" b="1" i="0" u="none" strike="noStrike" kern="0" cap="none" spc="0" normalizeH="0" baseline="0" noProof="0" dirty="0" err="1">
                  <a:ln>
                    <a:noFill/>
                  </a:ln>
                  <a:solidFill>
                    <a:srgbClr val="002060"/>
                  </a:solidFill>
                  <a:effectLst/>
                  <a:uLnTx/>
                  <a:uFillTx/>
                  <a:latin typeface="Andes"/>
                  <a:ea typeface="+mn-ea"/>
                  <a:cs typeface="Arial" pitchFamily="34" charset="0"/>
                </a:rPr>
                <a:t>Recommen</a:t>
              </a:r>
              <a:r>
                <a:rPr kumimoji="0" lang="en-US" sz="1400" b="1" i="0" u="none" strike="noStrike" kern="0" cap="none" spc="0" normalizeH="0" baseline="0" noProof="0" dirty="0">
                  <a:ln>
                    <a:noFill/>
                  </a:ln>
                  <a:solidFill>
                    <a:srgbClr val="002060"/>
                  </a:solidFill>
                  <a:effectLst/>
                  <a:uLnTx/>
                  <a:uFillTx/>
                  <a:latin typeface="Andes"/>
                  <a:ea typeface="+mn-ea"/>
                  <a:cs typeface="Arial" pitchFamily="34" charset="0"/>
                </a:rPr>
                <a:t>-dations</a:t>
              </a:r>
            </a:p>
          </p:txBody>
        </p:sp>
        <p:sp>
          <p:nvSpPr>
            <p:cNvPr id="46" name="Rounded Rectangle 24">
              <a:hlinkClick r:id="" action="ppaction://noaction"/>
              <a:extLst>
                <a:ext uri="{FF2B5EF4-FFF2-40B4-BE49-F238E27FC236}">
                  <a16:creationId xmlns:a16="http://schemas.microsoft.com/office/drawing/2014/main" id="{8C9E69EB-359F-488B-BC4E-11DCE3944661}"/>
                </a:ext>
              </a:extLst>
            </p:cNvPr>
            <p:cNvSpPr/>
            <p:nvPr/>
          </p:nvSpPr>
          <p:spPr>
            <a:xfrm>
              <a:off x="1967443" y="5395110"/>
              <a:ext cx="6604995" cy="6278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Diagnostic results and reform recommendations</a:t>
              </a:r>
            </a:p>
          </p:txBody>
        </p:sp>
        <p:sp>
          <p:nvSpPr>
            <p:cNvPr id="52" name="TextBox 51">
              <a:extLst>
                <a:ext uri="{FF2B5EF4-FFF2-40B4-BE49-F238E27FC236}">
                  <a16:creationId xmlns:a16="http://schemas.microsoft.com/office/drawing/2014/main" id="{D7DD59F1-B2B0-4634-A69D-779A532CE99A}"/>
                </a:ext>
              </a:extLst>
            </p:cNvPr>
            <p:cNvSpPr txBox="1"/>
            <p:nvPr/>
          </p:nvSpPr>
          <p:spPr>
            <a:xfrm>
              <a:off x="55871" y="990610"/>
              <a:ext cx="1462193" cy="448056"/>
            </a:xfrm>
            <a:prstGeom prst="rect">
              <a:avLst/>
            </a:prstGeom>
            <a:noFill/>
            <a:ln w="12700" cap="flat" cmpd="sng" algn="ctr">
              <a:solidFill>
                <a:srgbClr val="A5A5A5">
                  <a:shade val="50000"/>
                </a:srgbClr>
              </a:solidFill>
              <a:prstDash val="solid"/>
              <a:miter lim="800000"/>
            </a:ln>
            <a:effectLst/>
          </p:spPr>
          <p:txBody>
            <a:bodyPr vert="horz"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Andes" panose="02000000000000000000" pitchFamily="2" charset="0"/>
                  <a:ea typeface="+mn-ea"/>
                  <a:cs typeface="+mn-cs"/>
                </a:rPr>
                <a:t>Module</a:t>
              </a:r>
            </a:p>
          </p:txBody>
        </p:sp>
        <p:sp>
          <p:nvSpPr>
            <p:cNvPr id="53" name="Rounded Rectangle 24">
              <a:hlinkClick r:id="" action="ppaction://noaction"/>
              <a:extLst>
                <a:ext uri="{FF2B5EF4-FFF2-40B4-BE49-F238E27FC236}">
                  <a16:creationId xmlns:a16="http://schemas.microsoft.com/office/drawing/2014/main" id="{4CA746C6-7BA2-4F72-8F73-52C886A1024C}"/>
                </a:ext>
              </a:extLst>
            </p:cNvPr>
            <p:cNvSpPr/>
            <p:nvPr/>
          </p:nvSpPr>
          <p:spPr>
            <a:xfrm>
              <a:off x="4201440" y="3237995"/>
              <a:ext cx="1029393" cy="73797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Endowments/ inputs (labor, skills,  finance, clusters/supply chains)</a:t>
              </a:r>
            </a:p>
          </p:txBody>
        </p:sp>
        <p:sp>
          <p:nvSpPr>
            <p:cNvPr id="54" name="Rounded Rectangle 24">
              <a:hlinkClick r:id="" action="ppaction://noaction"/>
              <a:extLst>
                <a:ext uri="{FF2B5EF4-FFF2-40B4-BE49-F238E27FC236}">
                  <a16:creationId xmlns:a16="http://schemas.microsoft.com/office/drawing/2014/main" id="{521B8AB4-85AC-4146-90B0-43FAE92EDBDB}"/>
                </a:ext>
              </a:extLst>
            </p:cNvPr>
            <p:cNvSpPr/>
            <p:nvPr/>
          </p:nvSpPr>
          <p:spPr>
            <a:xfrm>
              <a:off x="3094313" y="3237995"/>
              <a:ext cx="1029393" cy="73797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Geography (connectivity, technology, infrastructure)</a:t>
              </a:r>
            </a:p>
          </p:txBody>
        </p:sp>
        <p:sp>
          <p:nvSpPr>
            <p:cNvPr id="55" name="Rounded Rectangle 24">
              <a:hlinkClick r:id="" action="ppaction://noaction"/>
              <a:extLst>
                <a:ext uri="{FF2B5EF4-FFF2-40B4-BE49-F238E27FC236}">
                  <a16:creationId xmlns:a16="http://schemas.microsoft.com/office/drawing/2014/main" id="{FD485972-9954-4055-86A9-E35D932A7D49}"/>
                </a:ext>
              </a:extLst>
            </p:cNvPr>
            <p:cNvSpPr/>
            <p:nvPr/>
          </p:nvSpPr>
          <p:spPr>
            <a:xfrm>
              <a:off x="1974516" y="2906626"/>
              <a:ext cx="3256318" cy="241493"/>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Economic Fundamentals</a:t>
              </a:r>
            </a:p>
          </p:txBody>
        </p:sp>
        <p:sp>
          <p:nvSpPr>
            <p:cNvPr id="56" name="Rounded Rectangle 24">
              <a:hlinkClick r:id="" action="ppaction://noaction"/>
              <a:extLst>
                <a:ext uri="{FF2B5EF4-FFF2-40B4-BE49-F238E27FC236}">
                  <a16:creationId xmlns:a16="http://schemas.microsoft.com/office/drawing/2014/main" id="{870CC5B8-4820-4E18-9823-761434BB72B8}"/>
                </a:ext>
              </a:extLst>
            </p:cNvPr>
            <p:cNvSpPr/>
            <p:nvPr/>
          </p:nvSpPr>
          <p:spPr>
            <a:xfrm>
              <a:off x="5314028" y="2906627"/>
              <a:ext cx="3255264" cy="235361"/>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Policy/Institutional Fundamentals</a:t>
              </a:r>
            </a:p>
          </p:txBody>
        </p:sp>
        <p:sp>
          <p:nvSpPr>
            <p:cNvPr id="57" name="Rounded Rectangle 24">
              <a:hlinkClick r:id="" action="ppaction://noaction"/>
              <a:extLst>
                <a:ext uri="{FF2B5EF4-FFF2-40B4-BE49-F238E27FC236}">
                  <a16:creationId xmlns:a16="http://schemas.microsoft.com/office/drawing/2014/main" id="{68DA35A0-2F47-46E7-9084-48D9706B838F}"/>
                </a:ext>
              </a:extLst>
            </p:cNvPr>
            <p:cNvSpPr/>
            <p:nvPr/>
          </p:nvSpPr>
          <p:spPr>
            <a:xfrm>
              <a:off x="6986212" y="3226129"/>
              <a:ext cx="1607943" cy="74645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Micro-economic (rules around entry, protection, linkages, trading, labor regulations etc.) </a:t>
              </a:r>
            </a:p>
          </p:txBody>
        </p:sp>
        <p:sp>
          <p:nvSpPr>
            <p:cNvPr id="58" name="TextBox 57">
              <a:extLst>
                <a:ext uri="{FF2B5EF4-FFF2-40B4-BE49-F238E27FC236}">
                  <a16:creationId xmlns:a16="http://schemas.microsoft.com/office/drawing/2014/main" id="{65D2603C-7631-4407-A4C8-1B0CE35F5512}"/>
                </a:ext>
              </a:extLst>
            </p:cNvPr>
            <p:cNvSpPr txBox="1"/>
            <p:nvPr/>
          </p:nvSpPr>
          <p:spPr>
            <a:xfrm>
              <a:off x="1974515" y="977934"/>
              <a:ext cx="6579274" cy="448055"/>
            </a:xfrm>
            <a:prstGeom prst="rect">
              <a:avLst/>
            </a:prstGeom>
            <a:noFill/>
            <a:ln w="12700" cap="flat" cmpd="sng" algn="ctr">
              <a:solidFill>
                <a:srgbClr val="A5A5A5">
                  <a:shade val="50000"/>
                </a:srgbClr>
              </a:solidFill>
              <a:prstDash val="solid"/>
              <a:miter lim="800000"/>
            </a:ln>
            <a:effectLst/>
          </p:spPr>
          <p:txBody>
            <a:bodyPr vert="horz"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Andes" panose="02000000000000000000" pitchFamily="2" charset="0"/>
                  <a:ea typeface="+mn-ea"/>
                  <a:cs typeface="+mn-cs"/>
                </a:rPr>
                <a:t>Assessment</a:t>
              </a:r>
            </a:p>
          </p:txBody>
        </p:sp>
        <p:sp>
          <p:nvSpPr>
            <p:cNvPr id="34" name="Rounded Rectangle 24">
              <a:hlinkClick r:id="" action="ppaction://noaction"/>
              <a:extLst>
                <a:ext uri="{FF2B5EF4-FFF2-40B4-BE49-F238E27FC236}">
                  <a16:creationId xmlns:a16="http://schemas.microsoft.com/office/drawing/2014/main" id="{AD8C4775-D27E-49F3-A676-3C75C53C05DA}"/>
                </a:ext>
              </a:extLst>
            </p:cNvPr>
            <p:cNvSpPr/>
            <p:nvPr/>
          </p:nvSpPr>
          <p:spPr>
            <a:xfrm>
              <a:off x="7090749" y="4719629"/>
              <a:ext cx="1463040" cy="42233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(f) Linkages</a:t>
              </a:r>
            </a:p>
          </p:txBody>
        </p:sp>
        <p:sp>
          <p:nvSpPr>
            <p:cNvPr id="59" name="Rounded Rectangle 24">
              <a:hlinkClick r:id="" action="ppaction://noaction"/>
              <a:extLst>
                <a:ext uri="{FF2B5EF4-FFF2-40B4-BE49-F238E27FC236}">
                  <a16:creationId xmlns:a16="http://schemas.microsoft.com/office/drawing/2014/main" id="{EC32DB0E-EBCB-4CAB-9A05-10C901A10A77}"/>
                </a:ext>
              </a:extLst>
            </p:cNvPr>
            <p:cNvSpPr/>
            <p:nvPr/>
          </p:nvSpPr>
          <p:spPr>
            <a:xfrm>
              <a:off x="7090749" y="4232066"/>
              <a:ext cx="1463040" cy="42233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(e) Retention</a:t>
              </a:r>
            </a:p>
          </p:txBody>
        </p:sp>
        <p:sp>
          <p:nvSpPr>
            <p:cNvPr id="66" name="Arrow: Pentagon 65">
              <a:extLst>
                <a:ext uri="{FF2B5EF4-FFF2-40B4-BE49-F238E27FC236}">
                  <a16:creationId xmlns:a16="http://schemas.microsoft.com/office/drawing/2014/main" id="{8842B0BF-9FE2-4C16-8F31-B0CCBF00F73C}"/>
                </a:ext>
              </a:extLst>
            </p:cNvPr>
            <p:cNvSpPr/>
            <p:nvPr/>
          </p:nvSpPr>
          <p:spPr>
            <a:xfrm>
              <a:off x="1994601" y="4249394"/>
              <a:ext cx="1887870" cy="256965"/>
            </a:xfrm>
            <a:prstGeom prst="homePlate">
              <a:avLst/>
            </a:prstGeom>
            <a:solidFill>
              <a:srgbClr val="002060"/>
            </a:solidFill>
            <a:ln w="12700" cap="flat" cmpd="sng" algn="ctr">
              <a:solidFill>
                <a:srgbClr val="00206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a:ea typeface="+mn-ea"/>
                  <a:cs typeface="+mn-cs"/>
                </a:rPr>
                <a:t>Institutional</a:t>
              </a:r>
            </a:p>
          </p:txBody>
        </p:sp>
        <p:sp>
          <p:nvSpPr>
            <p:cNvPr id="67" name="Arrow: Pentagon 66">
              <a:extLst>
                <a:ext uri="{FF2B5EF4-FFF2-40B4-BE49-F238E27FC236}">
                  <a16:creationId xmlns:a16="http://schemas.microsoft.com/office/drawing/2014/main" id="{C35E5D0E-FB92-4EAD-9FFA-2904F44C2646}"/>
                </a:ext>
              </a:extLst>
            </p:cNvPr>
            <p:cNvSpPr/>
            <p:nvPr/>
          </p:nvSpPr>
          <p:spPr>
            <a:xfrm>
              <a:off x="2004401" y="4569291"/>
              <a:ext cx="1887870" cy="256965"/>
            </a:xfrm>
            <a:prstGeom prst="homePlate">
              <a:avLst/>
            </a:prstGeom>
            <a:solidFill>
              <a:srgbClr val="002060"/>
            </a:solidFill>
            <a:ln w="12700" cap="flat" cmpd="sng" algn="ctr">
              <a:solidFill>
                <a:srgbClr val="00206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a:ea typeface="+mn-ea"/>
                  <a:cs typeface="+mn-cs"/>
                </a:rPr>
                <a:t>Policy/legal/regulatory</a:t>
              </a:r>
            </a:p>
          </p:txBody>
        </p:sp>
        <p:sp>
          <p:nvSpPr>
            <p:cNvPr id="68" name="Arrow: Pentagon 67">
              <a:extLst>
                <a:ext uri="{FF2B5EF4-FFF2-40B4-BE49-F238E27FC236}">
                  <a16:creationId xmlns:a16="http://schemas.microsoft.com/office/drawing/2014/main" id="{D7B36FCF-DC34-4FDF-838A-F84FD8324A83}"/>
                </a:ext>
              </a:extLst>
            </p:cNvPr>
            <p:cNvSpPr/>
            <p:nvPr/>
          </p:nvSpPr>
          <p:spPr>
            <a:xfrm>
              <a:off x="2001063" y="4887404"/>
              <a:ext cx="1887870" cy="256965"/>
            </a:xfrm>
            <a:prstGeom prst="homePlate">
              <a:avLst/>
            </a:prstGeom>
            <a:solidFill>
              <a:srgbClr val="002060"/>
            </a:solidFill>
            <a:ln w="12700" cap="flat" cmpd="sng" algn="ctr">
              <a:solidFill>
                <a:srgbClr val="00206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a:ea typeface="+mn-ea"/>
                  <a:cs typeface="+mn-cs"/>
                </a:rPr>
                <a:t>Procedural</a:t>
              </a:r>
            </a:p>
          </p:txBody>
        </p:sp>
        <p:sp>
          <p:nvSpPr>
            <p:cNvPr id="69" name="Rounded Rectangle 24">
              <a:hlinkClick r:id="" action="ppaction://noaction"/>
              <a:extLst>
                <a:ext uri="{FF2B5EF4-FFF2-40B4-BE49-F238E27FC236}">
                  <a16:creationId xmlns:a16="http://schemas.microsoft.com/office/drawing/2014/main" id="{DD29D343-8931-4394-8AF2-31ED36A6606F}"/>
                </a:ext>
              </a:extLst>
            </p:cNvPr>
            <p:cNvSpPr/>
            <p:nvPr/>
          </p:nvSpPr>
          <p:spPr>
            <a:xfrm>
              <a:off x="3942155" y="4244287"/>
              <a:ext cx="1463040" cy="42233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(a) Promotion</a:t>
              </a:r>
            </a:p>
          </p:txBody>
        </p:sp>
        <p:sp>
          <p:nvSpPr>
            <p:cNvPr id="75" name="Rounded Rectangle 24">
              <a:hlinkClick r:id="" action="ppaction://noaction"/>
              <a:extLst>
                <a:ext uri="{FF2B5EF4-FFF2-40B4-BE49-F238E27FC236}">
                  <a16:creationId xmlns:a16="http://schemas.microsoft.com/office/drawing/2014/main" id="{18678584-6371-4F5A-80EB-884E43E8360C}"/>
                </a:ext>
              </a:extLst>
            </p:cNvPr>
            <p:cNvSpPr/>
            <p:nvPr/>
          </p:nvSpPr>
          <p:spPr>
            <a:xfrm>
              <a:off x="5533539" y="4727783"/>
              <a:ext cx="1463040" cy="42233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(d) Protection</a:t>
              </a:r>
            </a:p>
          </p:txBody>
        </p:sp>
        <p:sp>
          <p:nvSpPr>
            <p:cNvPr id="76" name="Rounded Rectangle 24">
              <a:hlinkClick r:id="" action="ppaction://noaction"/>
              <a:extLst>
                <a:ext uri="{FF2B5EF4-FFF2-40B4-BE49-F238E27FC236}">
                  <a16:creationId xmlns:a16="http://schemas.microsoft.com/office/drawing/2014/main" id="{26BF0668-BEF7-41BF-9D15-275B2B92A9CC}"/>
                </a:ext>
              </a:extLst>
            </p:cNvPr>
            <p:cNvSpPr/>
            <p:nvPr/>
          </p:nvSpPr>
          <p:spPr>
            <a:xfrm>
              <a:off x="5533539" y="4238302"/>
              <a:ext cx="1463040" cy="42233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(c) Entry</a:t>
              </a:r>
            </a:p>
          </p:txBody>
        </p:sp>
        <p:sp>
          <p:nvSpPr>
            <p:cNvPr id="77" name="Rounded Rectangle 24">
              <a:hlinkClick r:id="" action="ppaction://noaction"/>
              <a:extLst>
                <a:ext uri="{FF2B5EF4-FFF2-40B4-BE49-F238E27FC236}">
                  <a16:creationId xmlns:a16="http://schemas.microsoft.com/office/drawing/2014/main" id="{57FCEE43-7B39-4183-AE37-A5DE41B82075}"/>
                </a:ext>
              </a:extLst>
            </p:cNvPr>
            <p:cNvSpPr/>
            <p:nvPr/>
          </p:nvSpPr>
          <p:spPr>
            <a:xfrm>
              <a:off x="3942375" y="4716762"/>
              <a:ext cx="1463040" cy="42233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ndes ExtraLight" panose="02000000000000000000" pitchFamily="50" charset="0"/>
                  <a:ea typeface="+mn-ea"/>
                  <a:cs typeface="+mn-cs"/>
                </a:rPr>
                <a:t>(b) Incentives</a:t>
              </a:r>
            </a:p>
          </p:txBody>
        </p:sp>
      </p:grpSp>
      <p:sp>
        <p:nvSpPr>
          <p:cNvPr id="70" name="Rounded Rectangle 24">
            <a:hlinkClick r:id="" action="ppaction://noaction"/>
            <a:extLst>
              <a:ext uri="{FF2B5EF4-FFF2-40B4-BE49-F238E27FC236}">
                <a16:creationId xmlns:a16="http://schemas.microsoft.com/office/drawing/2014/main" id="{D0CBCF55-CBB5-4BB5-91EE-8ED2DCEA893E}"/>
              </a:ext>
            </a:extLst>
          </p:cNvPr>
          <p:cNvSpPr/>
          <p:nvPr/>
        </p:nvSpPr>
        <p:spPr>
          <a:xfrm>
            <a:off x="9108367" y="2120891"/>
            <a:ext cx="2863710" cy="1009871"/>
          </a:xfrm>
          <a:prstGeom prst="rect">
            <a:avLst/>
          </a:prstGeom>
          <a:solidFill>
            <a:sysClr val="window" lastClr="FFFFFF"/>
          </a:solidFill>
          <a:ln w="12700" cap="flat" cmpd="sng" algn="ctr">
            <a:solidFill>
              <a:srgbClr val="00B0F0"/>
            </a:solidFill>
            <a:prstDash val="solid"/>
            <a:miter lim="800000"/>
          </a:ln>
          <a:effectLst/>
        </p:spPr>
        <p:txBody>
          <a:bodyPr rtlCol="0" anchor="b"/>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ndes ExtraLight" panose="02000000000000000000" pitchFamily="50" charset="0"/>
              </a:rPr>
              <a:t>What’s my country’s investment performance?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ndes ExtraLight" panose="02000000000000000000" pitchFamily="50" charset="0"/>
              </a:rPr>
              <a:t>What’s FDI contribution to economic growth, GVC participation, job creation and other benefits?</a:t>
            </a:r>
            <a:endParaRPr kumimoji="0" lang="en-US" sz="1200" b="0" i="0" u="none" strike="noStrike" kern="0" cap="none" spc="0" normalizeH="0" baseline="0" noProof="0" dirty="0">
              <a:ln>
                <a:noFill/>
              </a:ln>
              <a:solidFill>
                <a:srgbClr val="002060"/>
              </a:solidFill>
              <a:effectLst/>
              <a:uLnTx/>
              <a:uFillTx/>
              <a:latin typeface="Andes ExtraLight" panose="02000000000000000000" pitchFamily="50" charset="0"/>
              <a:ea typeface="+mn-ea"/>
              <a:cs typeface="+mn-cs"/>
            </a:endParaRPr>
          </a:p>
        </p:txBody>
      </p:sp>
      <p:sp>
        <p:nvSpPr>
          <p:cNvPr id="71" name="Rounded Rectangle 24">
            <a:hlinkClick r:id="" action="ppaction://noaction"/>
            <a:extLst>
              <a:ext uri="{FF2B5EF4-FFF2-40B4-BE49-F238E27FC236}">
                <a16:creationId xmlns:a16="http://schemas.microsoft.com/office/drawing/2014/main" id="{892048FD-8D01-4A64-8C0C-59935DE9B348}"/>
              </a:ext>
            </a:extLst>
          </p:cNvPr>
          <p:cNvSpPr/>
          <p:nvPr/>
        </p:nvSpPr>
        <p:spPr>
          <a:xfrm>
            <a:off x="9121468" y="3388138"/>
            <a:ext cx="2889912" cy="1092514"/>
          </a:xfrm>
          <a:prstGeom prst="rect">
            <a:avLst/>
          </a:prstGeom>
          <a:solidFill>
            <a:sysClr val="window" lastClr="FFFFFF"/>
          </a:solidFill>
          <a:ln w="12700" cap="flat" cmpd="sng" algn="ctr">
            <a:solidFill>
              <a:srgbClr val="00B0F0"/>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ndes ExtraLight" panose="02000000000000000000" pitchFamily="50" charset="0"/>
              </a:rPr>
              <a:t>How does my country perform on key FDI locational determinants?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ndes ExtraLight" panose="02000000000000000000" pitchFamily="50" charset="0"/>
              </a:rPr>
              <a:t>What are the economic and policy constraints that reduce both, FDI inflows as well as benefits?</a:t>
            </a:r>
            <a:endParaRPr kumimoji="0" lang="en-US" sz="1200" b="0" i="0" u="none" strike="noStrike" kern="0" cap="none" spc="0" normalizeH="0" baseline="0" noProof="0" dirty="0">
              <a:ln>
                <a:noFill/>
              </a:ln>
              <a:solidFill>
                <a:srgbClr val="002060"/>
              </a:solidFill>
              <a:effectLst/>
              <a:uLnTx/>
              <a:uFillTx/>
              <a:latin typeface="Andes ExtraLight" panose="02000000000000000000" pitchFamily="50" charset="0"/>
              <a:ea typeface="+mn-ea"/>
              <a:cs typeface="+mn-cs"/>
            </a:endParaRPr>
          </a:p>
        </p:txBody>
      </p:sp>
      <p:sp>
        <p:nvSpPr>
          <p:cNvPr id="72" name="Rounded Rectangle 24">
            <a:hlinkClick r:id="" action="ppaction://noaction"/>
            <a:extLst>
              <a:ext uri="{FF2B5EF4-FFF2-40B4-BE49-F238E27FC236}">
                <a16:creationId xmlns:a16="http://schemas.microsoft.com/office/drawing/2014/main" id="{00152521-ED5B-4373-8ACC-8F32F3D712AC}"/>
              </a:ext>
            </a:extLst>
          </p:cNvPr>
          <p:cNvSpPr/>
          <p:nvPr/>
        </p:nvSpPr>
        <p:spPr>
          <a:xfrm>
            <a:off x="9108367" y="4714360"/>
            <a:ext cx="2889912" cy="882662"/>
          </a:xfrm>
          <a:prstGeom prst="rect">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ndes ExtraLight" panose="02000000000000000000" pitchFamily="50" charset="0"/>
              </a:rPr>
              <a:t>What are the specific institutional, legal and administrative constrains to FDI?</a:t>
            </a:r>
            <a:endParaRPr kumimoji="0" lang="en-US" sz="1200" b="0" i="0" u="none" strike="noStrike" kern="0" cap="none" spc="0" normalizeH="0" baseline="0" noProof="0" dirty="0">
              <a:ln>
                <a:noFill/>
              </a:ln>
              <a:solidFill>
                <a:srgbClr val="002060"/>
              </a:solidFill>
              <a:effectLst/>
              <a:uLnTx/>
              <a:uFillTx/>
              <a:latin typeface="Andes ExtraLight" panose="02000000000000000000" pitchFamily="50" charset="0"/>
              <a:ea typeface="+mn-ea"/>
              <a:cs typeface="+mn-cs"/>
            </a:endParaRPr>
          </a:p>
        </p:txBody>
      </p:sp>
      <p:sp>
        <p:nvSpPr>
          <p:cNvPr id="73" name="TextBox 72">
            <a:extLst>
              <a:ext uri="{FF2B5EF4-FFF2-40B4-BE49-F238E27FC236}">
                <a16:creationId xmlns:a16="http://schemas.microsoft.com/office/drawing/2014/main" id="{4A018A9B-4DB1-4C76-A54B-D60B58C45F64}"/>
              </a:ext>
            </a:extLst>
          </p:cNvPr>
          <p:cNvSpPr txBox="1"/>
          <p:nvPr/>
        </p:nvSpPr>
        <p:spPr>
          <a:xfrm>
            <a:off x="9121468" y="1454072"/>
            <a:ext cx="2765732" cy="460732"/>
          </a:xfrm>
          <a:prstGeom prst="rect">
            <a:avLst/>
          </a:prstGeom>
          <a:noFill/>
          <a:ln w="12700" cap="flat" cmpd="sng" algn="ctr">
            <a:solidFill>
              <a:srgbClr val="A5A5A5">
                <a:shade val="50000"/>
              </a:srgbClr>
            </a:solidFill>
            <a:prstDash val="solid"/>
            <a:miter lim="800000"/>
          </a:ln>
          <a:effectLst/>
        </p:spPr>
        <p:txBody>
          <a:bodyPr vert="horz"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Andes" panose="02000000000000000000" pitchFamily="2" charset="0"/>
                <a:ea typeface="+mn-ea"/>
                <a:cs typeface="+mn-cs"/>
              </a:rPr>
              <a:t>  </a:t>
            </a:r>
            <a:r>
              <a:rPr kumimoji="0" lang="en-US" sz="2000" b="1" i="0" u="none" strike="noStrike" kern="0" cap="none" spc="0" normalizeH="0" baseline="0" noProof="0" dirty="0">
                <a:ln>
                  <a:noFill/>
                </a:ln>
                <a:solidFill>
                  <a:srgbClr val="002060"/>
                </a:solidFill>
                <a:effectLst/>
                <a:uLnTx/>
                <a:uFillTx/>
                <a:latin typeface="Andes" panose="02000000000000000000" pitchFamily="2" charset="0"/>
                <a:ea typeface="+mn-ea"/>
                <a:cs typeface="+mn-cs"/>
              </a:rPr>
              <a:t>Key questions</a:t>
            </a:r>
          </a:p>
        </p:txBody>
      </p:sp>
      <p:sp>
        <p:nvSpPr>
          <p:cNvPr id="74" name="Rounded Rectangle 24">
            <a:hlinkClick r:id="" action="ppaction://noaction"/>
            <a:extLst>
              <a:ext uri="{FF2B5EF4-FFF2-40B4-BE49-F238E27FC236}">
                <a16:creationId xmlns:a16="http://schemas.microsoft.com/office/drawing/2014/main" id="{8A66F228-2607-4758-ABD4-42062E122C45}"/>
              </a:ext>
            </a:extLst>
          </p:cNvPr>
          <p:cNvSpPr/>
          <p:nvPr/>
        </p:nvSpPr>
        <p:spPr>
          <a:xfrm>
            <a:off x="9121468" y="5895578"/>
            <a:ext cx="2889912" cy="627848"/>
          </a:xfrm>
          <a:prstGeom prst="rect">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ndes ExtraLight" panose="02000000000000000000" pitchFamily="50" charset="0"/>
              </a:rPr>
              <a:t>What reforms are needed in the short, medium and long-term to unlock new investments?</a:t>
            </a:r>
            <a:endParaRPr kumimoji="0" lang="en-US" sz="1200" b="0" i="0" u="none" strike="noStrike" kern="0" cap="none" spc="0" normalizeH="0" baseline="0" noProof="0" dirty="0">
              <a:ln>
                <a:noFill/>
              </a:ln>
              <a:solidFill>
                <a:srgbClr val="002060"/>
              </a:solidFill>
              <a:effectLst/>
              <a:uLnTx/>
              <a:uFillTx/>
              <a:latin typeface="Andes ExtraLight" panose="02000000000000000000" pitchFamily="50" charset="0"/>
              <a:ea typeface="+mn-ea"/>
              <a:cs typeface="+mn-cs"/>
            </a:endParaRPr>
          </a:p>
        </p:txBody>
      </p:sp>
    </p:spTree>
    <p:extLst>
      <p:ext uri="{BB962C8B-B14F-4D97-AF65-F5344CB8AC3E}">
        <p14:creationId xmlns:p14="http://schemas.microsoft.com/office/powerpoint/2010/main" val="49575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DFF5-A7BE-4677-95EA-08F1E103B474}"/>
              </a:ext>
            </a:extLst>
          </p:cNvPr>
          <p:cNvSpPr>
            <a:spLocks noGrp="1"/>
          </p:cNvSpPr>
          <p:nvPr>
            <p:ph type="title"/>
          </p:nvPr>
        </p:nvSpPr>
        <p:spPr>
          <a:xfrm>
            <a:off x="405288" y="332528"/>
            <a:ext cx="11282705" cy="756707"/>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21F43"/>
                </a:solidFill>
                <a:effectLst/>
                <a:uLnTx/>
                <a:uFillTx/>
                <a:latin typeface="Calibri" panose="020F0502020204030204" pitchFamily="34" charset="0"/>
                <a:ea typeface="MS PGothic" pitchFamily="34" charset="-128"/>
                <a:cs typeface="+mn-cs"/>
              </a:rPr>
              <a:t>Improving FDI is critical for promoting linkages and strengthening local business </a:t>
            </a:r>
          </a:p>
        </p:txBody>
      </p:sp>
      <p:sp>
        <p:nvSpPr>
          <p:cNvPr id="3" name="Text Placeholder 2">
            <a:extLst>
              <a:ext uri="{FF2B5EF4-FFF2-40B4-BE49-F238E27FC236}">
                <a16:creationId xmlns:a16="http://schemas.microsoft.com/office/drawing/2014/main" id="{FAC418E1-9385-4723-A5D2-5FACAA20CDFD}"/>
              </a:ext>
            </a:extLst>
          </p:cNvPr>
          <p:cNvSpPr>
            <a:spLocks noGrp="1"/>
          </p:cNvSpPr>
          <p:nvPr>
            <p:ph type="body" sz="quarter" idx="13"/>
          </p:nvPr>
        </p:nvSpPr>
        <p:spPr/>
        <p:txBody>
          <a:bodyPr>
            <a:normAutofit/>
          </a:bodyPr>
          <a:lstStyle/>
          <a:p>
            <a:pPr>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The potential for promoting linkages and capturing spillover effects is very much dependent on the type of FDI present in the country</a:t>
            </a:r>
            <a:r>
              <a:rPr lang="en-US" dirty="0">
                <a:latin typeface="Calibri" panose="020F0502020204030204" pitchFamily="34" charset="0"/>
                <a:cs typeface="Calibri" panose="020F0502020204030204" pitchFamily="34" charset="0"/>
              </a:rPr>
              <a:t>. Certain sectors might not provide much opportunities because the required inputs are not (yet) available locally, or because supply chains are very short (extractives). </a:t>
            </a:r>
          </a:p>
          <a:p>
            <a:pPr>
              <a:spcBef>
                <a:spcPts val="1200"/>
              </a:spcBef>
              <a:buClr>
                <a:schemeClr val="accent6"/>
              </a:buClr>
              <a:buFont typeface="Wingdings" panose="05000000000000000000" pitchFamily="2" charset="2"/>
              <a:buChar char="Ø"/>
            </a:pPr>
            <a:r>
              <a:rPr lang="en-US" dirty="0">
                <a:latin typeface="Calibri" panose="020F0502020204030204" pitchFamily="34" charset="0"/>
                <a:cs typeface="Calibri" panose="020F0502020204030204" pitchFamily="34" charset="0"/>
              </a:rPr>
              <a:t>Since </a:t>
            </a:r>
            <a:r>
              <a:rPr lang="en-US" b="1" dirty="0">
                <a:latin typeface="Calibri" panose="020F0502020204030204" pitchFamily="34" charset="0"/>
                <a:cs typeface="Calibri" panose="020F0502020204030204" pitchFamily="34" charset="0"/>
              </a:rPr>
              <a:t>FDI in Uganda is relatively unproductive </a:t>
            </a:r>
            <a:r>
              <a:rPr lang="en-US" dirty="0">
                <a:latin typeface="Calibri" panose="020F0502020204030204" pitchFamily="34" charset="0"/>
                <a:cs typeface="Calibri" panose="020F0502020204030204" pitchFamily="34" charset="0"/>
              </a:rPr>
              <a:t>(slide 10), it also requires more diversification in the quality, motives, and domestic rootedness of FDI currently present to establish long-term partnerships with local firms. </a:t>
            </a:r>
          </a:p>
          <a:p>
            <a:pPr marL="285750" marR="0" lvl="0" indent="-285750">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Correlation between an increase in FDI and a rise in domestic firm production. </a:t>
            </a:r>
            <a:r>
              <a:rPr lang="en-US" dirty="0">
                <a:latin typeface="Calibri" panose="020F0502020204030204" pitchFamily="34" charset="0"/>
                <a:cs typeface="Calibri" panose="020F0502020204030204" pitchFamily="34" charset="0"/>
              </a:rPr>
              <a:t>One standard deviation increase in foreign presence in downstream sectors is associated with a 1.5% rise in output of each domestic firm in supplying industries in Uganda (</a:t>
            </a:r>
            <a:r>
              <a:rPr lang="en-US" dirty="0" err="1">
                <a:latin typeface="Calibri" panose="020F0502020204030204" pitchFamily="34" charset="0"/>
                <a:cs typeface="Calibri" panose="020F0502020204030204" pitchFamily="34" charset="0"/>
              </a:rPr>
              <a:t>Okot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BoU</a:t>
            </a:r>
            <a:r>
              <a:rPr lang="en-US" dirty="0">
                <a:latin typeface="Calibri" panose="020F0502020204030204" pitchFamily="34" charset="0"/>
                <a:cs typeface="Calibri" panose="020F0502020204030204" pitchFamily="34" charset="0"/>
              </a:rPr>
              <a:t>). </a:t>
            </a:r>
          </a:p>
          <a:p>
            <a:pPr marL="285750" marR="0" lvl="0" indent="-285750">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Research suggest that less than half of domestic companies in Uganda report positive spillover effects. </a:t>
            </a:r>
            <a:r>
              <a:rPr lang="en-US" dirty="0">
                <a:latin typeface="Calibri" panose="020F0502020204030204" pitchFamily="34" charset="0"/>
                <a:cs typeface="Calibri" panose="020F0502020204030204" pitchFamily="34" charset="0"/>
              </a:rPr>
              <a:t>33% of the domestic firms report positive productivity effect. </a:t>
            </a:r>
          </a:p>
          <a:p>
            <a:pPr marL="685800" lvl="1">
              <a:spcBef>
                <a:spcPts val="1200"/>
              </a:spcBef>
              <a:buClr>
                <a:schemeClr val="accent6"/>
              </a:buClr>
              <a:buFont typeface="Arial" panose="020B0604020202020204" pitchFamily="34" charset="0"/>
              <a:buChar char="•"/>
            </a:pPr>
            <a:r>
              <a:rPr lang="en-US" sz="1400" b="1" dirty="0">
                <a:latin typeface="Calibri" panose="020F0502020204030204" pitchFamily="34" charset="0"/>
                <a:cs typeface="Calibri" panose="020F0502020204030204" pitchFamily="34" charset="0"/>
              </a:rPr>
              <a:t>Increasing training and technology transfer may be the primary method to increase FDI linkages and positive spillovers. </a:t>
            </a:r>
            <a:r>
              <a:rPr lang="en-US" sz="1400" dirty="0">
                <a:latin typeface="Calibri" panose="020F0502020204030204" pitchFamily="34" charset="0"/>
                <a:cs typeface="Calibri" panose="020F0502020204030204" pitchFamily="34" charset="0"/>
              </a:rPr>
              <a:t>A total of 56% of the positive spillover effects from the operation of foreign firms is derived by domestic firms that undertake formal employee training programs for skills upgrade and specialization. </a:t>
            </a:r>
          </a:p>
          <a:p>
            <a:pPr marL="685800" lvl="1">
              <a:spcBef>
                <a:spcPts val="1200"/>
              </a:spcBef>
              <a:buClr>
                <a:schemeClr val="accent6"/>
              </a:buClr>
              <a:buFont typeface="Arial" panose="020B0604020202020204" pitchFamily="34" charset="0"/>
              <a:buChar char="•"/>
            </a:pPr>
            <a:r>
              <a:rPr lang="en-US" sz="1400" b="1" dirty="0">
                <a:latin typeface="Calibri" panose="020F0502020204030204" pitchFamily="34" charset="0"/>
                <a:cs typeface="Calibri" panose="020F0502020204030204" pitchFamily="34" charset="0"/>
              </a:rPr>
              <a:t>But competition is also an important driver for positive FDI spillovers in the country. </a:t>
            </a:r>
            <a:r>
              <a:rPr lang="en-US" sz="1400" dirty="0">
                <a:latin typeface="Calibri" panose="020F0502020204030204" pitchFamily="34" charset="0"/>
                <a:cs typeface="Calibri" panose="020F0502020204030204" pitchFamily="34" charset="0"/>
              </a:rPr>
              <a:t>For 47% of domestic companies increased competition due to the operation of the foreign firms was the most prominent positive spillover effect of FDI, while 13% consider this new competition as a deterrent.</a:t>
            </a:r>
            <a:endParaRPr lang="en-US" sz="1400" b="1" dirty="0">
              <a:latin typeface="Calibri" panose="020F0502020204030204" pitchFamily="34" charset="0"/>
              <a:cs typeface="Calibri" panose="020F0502020204030204" pitchFamily="34" charset="0"/>
            </a:endParaRPr>
          </a:p>
          <a:p>
            <a:pPr>
              <a:spcBef>
                <a:spcPts val="1200"/>
              </a:spcBef>
              <a:buClr>
                <a:schemeClr val="accent6"/>
              </a:buCl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p>
        </p:txBody>
      </p:sp>
      <p:sp>
        <p:nvSpPr>
          <p:cNvPr id="8" name="Content Placeholder 2">
            <a:extLst>
              <a:ext uri="{FF2B5EF4-FFF2-40B4-BE49-F238E27FC236}">
                <a16:creationId xmlns:a16="http://schemas.microsoft.com/office/drawing/2014/main" id="{32504531-674D-4029-8CFD-4BB0293EFDB0}"/>
              </a:ext>
            </a:extLst>
          </p:cNvPr>
          <p:cNvSpPr txBox="1">
            <a:spLocks/>
          </p:cNvSpPr>
          <p:nvPr/>
        </p:nvSpPr>
        <p:spPr>
          <a:xfrm>
            <a:off x="526833" y="1511263"/>
            <a:ext cx="11161160" cy="4490144"/>
          </a:xfrm>
          <a:prstGeom prst="rect">
            <a:avLst/>
          </a:prstGeom>
        </p:spPr>
        <p:txBody>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a:endParaRPr lang="en-US" kern="0" dirty="0"/>
          </a:p>
          <a:p>
            <a:endParaRPr lang="en-US" kern="0" dirty="0"/>
          </a:p>
          <a:p>
            <a:pPr marL="0"/>
            <a:endParaRPr lang="en-US" kern="0" dirty="0"/>
          </a:p>
        </p:txBody>
      </p:sp>
      <p:sp>
        <p:nvSpPr>
          <p:cNvPr id="5" name="TextBox 4">
            <a:extLst>
              <a:ext uri="{FF2B5EF4-FFF2-40B4-BE49-F238E27FC236}">
                <a16:creationId xmlns:a16="http://schemas.microsoft.com/office/drawing/2014/main" id="{445E98E0-FD54-41C1-93F0-B32913D04FEA}"/>
              </a:ext>
            </a:extLst>
          </p:cNvPr>
          <p:cNvSpPr txBox="1"/>
          <p:nvPr/>
        </p:nvSpPr>
        <p:spPr>
          <a:xfrm>
            <a:off x="619125" y="6334125"/>
            <a:ext cx="2962275" cy="246221"/>
          </a:xfrm>
          <a:prstGeom prst="rect">
            <a:avLst/>
          </a:prstGeom>
          <a:noFill/>
        </p:spPr>
        <p:txBody>
          <a:bodyPr wrap="square" rtlCol="0">
            <a:spAutoFit/>
          </a:bodyPr>
          <a:lstStyle/>
          <a:p>
            <a:r>
              <a:rPr lang="en-US" sz="1000" dirty="0"/>
              <a:t>Source: </a:t>
            </a:r>
            <a:r>
              <a:rPr lang="en-US" sz="1000" dirty="0" err="1"/>
              <a:t>Demena</a:t>
            </a:r>
            <a:r>
              <a:rPr lang="en-US" sz="1000" dirty="0"/>
              <a:t> 2018</a:t>
            </a:r>
          </a:p>
        </p:txBody>
      </p:sp>
    </p:spTree>
    <p:extLst>
      <p:ext uri="{BB962C8B-B14F-4D97-AF65-F5344CB8AC3E}">
        <p14:creationId xmlns:p14="http://schemas.microsoft.com/office/powerpoint/2010/main" val="4177055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1" y="534241"/>
            <a:ext cx="10691272"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algn="ctr" fontAlgn="base">
              <a:spcBef>
                <a:spcPct val="0"/>
              </a:spcBef>
              <a:spcAft>
                <a:spcPct val="0"/>
              </a:spcAft>
              <a:defRPr sz="2400" b="1" i="0" cap="all">
                <a:latin typeface="Calibri" panose="020F0502020204030204" pitchFamily="34" charset="0"/>
                <a:ea typeface="MS PGothic" pitchFamily="34" charset="-128"/>
              </a:defRPr>
            </a:lvl1pPr>
            <a:lvl2pPr eaLnBrk="0" fontAlgn="base" hangingPunct="0">
              <a:spcBef>
                <a:spcPct val="0"/>
              </a:spcBef>
              <a:spcAft>
                <a:spcPct val="0"/>
              </a:spcAft>
              <a:defRPr sz="2600">
                <a:latin typeface="Arial Bold" charset="0"/>
                <a:ea typeface="MS PGothic" pitchFamily="34" charset="-128"/>
                <a:cs typeface="MS PGothic" charset="0"/>
              </a:defRPr>
            </a:lvl2pPr>
            <a:lvl3pPr eaLnBrk="0" fontAlgn="base" hangingPunct="0">
              <a:spcBef>
                <a:spcPct val="0"/>
              </a:spcBef>
              <a:spcAft>
                <a:spcPct val="0"/>
              </a:spcAft>
              <a:defRPr sz="2600">
                <a:latin typeface="Arial Bold" charset="0"/>
                <a:ea typeface="MS PGothic" pitchFamily="34" charset="-128"/>
                <a:cs typeface="MS PGothic" charset="0"/>
              </a:defRPr>
            </a:lvl3pPr>
            <a:lvl4pPr eaLnBrk="0" fontAlgn="base" hangingPunct="0">
              <a:spcBef>
                <a:spcPct val="0"/>
              </a:spcBef>
              <a:spcAft>
                <a:spcPct val="0"/>
              </a:spcAft>
              <a:defRPr sz="2600">
                <a:latin typeface="Arial Bold" charset="0"/>
                <a:ea typeface="MS PGothic" pitchFamily="34" charset="-128"/>
                <a:cs typeface="MS PGothic" charset="0"/>
              </a:defRPr>
            </a:lvl4pPr>
            <a:lvl5pPr eaLnBrk="0" fontAlgn="base" hangingPunct="0">
              <a:spcBef>
                <a:spcPct val="0"/>
              </a:spcBef>
              <a:spcAft>
                <a:spcPct val="0"/>
              </a:spcAft>
              <a:defRPr sz="2600">
                <a:latin typeface="Arial Bold" charset="0"/>
                <a:ea typeface="MS PGothic" pitchFamily="34" charset="-128"/>
                <a:cs typeface="MS PGothic" charset="0"/>
              </a:defRPr>
            </a:lvl5pPr>
            <a:lvl6pPr marL="457200" algn="ctr" fontAlgn="base">
              <a:spcBef>
                <a:spcPct val="0"/>
              </a:spcBef>
              <a:spcAft>
                <a:spcPct val="0"/>
              </a:spcAft>
              <a:defRPr sz="2600" b="1">
                <a:solidFill>
                  <a:srgbClr val="014C6D"/>
                </a:solidFill>
                <a:latin typeface="Trebuchet MS" pitchFamily="34" charset="0"/>
              </a:defRPr>
            </a:lvl6pPr>
            <a:lvl7pPr marL="914400" algn="ctr" fontAlgn="base">
              <a:spcBef>
                <a:spcPct val="0"/>
              </a:spcBef>
              <a:spcAft>
                <a:spcPct val="0"/>
              </a:spcAft>
              <a:defRPr sz="2600" b="1">
                <a:solidFill>
                  <a:srgbClr val="014C6D"/>
                </a:solidFill>
                <a:latin typeface="Trebuchet MS" pitchFamily="34" charset="0"/>
              </a:defRPr>
            </a:lvl7pPr>
            <a:lvl8pPr marL="1371600" algn="ctr" fontAlgn="base">
              <a:spcBef>
                <a:spcPct val="0"/>
              </a:spcBef>
              <a:spcAft>
                <a:spcPct val="0"/>
              </a:spcAft>
              <a:defRPr sz="2600" b="1">
                <a:solidFill>
                  <a:srgbClr val="014C6D"/>
                </a:solidFill>
                <a:latin typeface="Trebuchet MS" pitchFamily="34" charset="0"/>
              </a:defRPr>
            </a:lvl8pPr>
            <a:lvl9pPr marL="1828800" algn="ctr" fontAlgn="base">
              <a:spcBef>
                <a:spcPct val="0"/>
              </a:spcBef>
              <a:spcAft>
                <a:spcPct val="0"/>
              </a:spcAft>
              <a:defRPr sz="2600" b="1">
                <a:solidFill>
                  <a:srgbClr val="014C6D"/>
                </a:solidFill>
                <a:latin typeface="Trebuchet MS" pitchFamily="34" charset="0"/>
              </a:defRPr>
            </a:lvl9pPr>
          </a:lstStyle>
          <a:p>
            <a:pPr algn="l"/>
            <a:r>
              <a:rPr lang="en-US" cap="none" dirty="0"/>
              <a:t>Local content requirements in Uganda  </a:t>
            </a:r>
          </a:p>
        </p:txBody>
      </p:sp>
      <p:sp>
        <p:nvSpPr>
          <p:cNvPr id="6" name="Content Placeholder 2">
            <a:extLst>
              <a:ext uri="{FF2B5EF4-FFF2-40B4-BE49-F238E27FC236}">
                <a16:creationId xmlns:a16="http://schemas.microsoft.com/office/drawing/2014/main" id="{66F3D662-5D36-4BB6-8541-D2578D20B146}"/>
              </a:ext>
            </a:extLst>
          </p:cNvPr>
          <p:cNvSpPr txBox="1">
            <a:spLocks/>
          </p:cNvSpPr>
          <p:nvPr/>
        </p:nvSpPr>
        <p:spPr>
          <a:xfrm>
            <a:off x="457201" y="1414462"/>
            <a:ext cx="6043612" cy="5322094"/>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101"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ctr" defTabSz="914400" rtl="0" eaLnBrk="0" fontAlgn="base" latinLnBrk="0" hangingPunct="0">
              <a:lnSpc>
                <a:spcPct val="110000"/>
              </a:lnSpc>
              <a:spcBef>
                <a:spcPct val="0"/>
              </a:spcBef>
              <a:spcAft>
                <a:spcPct val="0"/>
              </a:spcAft>
              <a:buClr>
                <a:srgbClr val="0070C0"/>
              </a:buClr>
              <a:buSzTx/>
              <a:buFont typeface="Arial" pitchFamily="-101" charset="0"/>
              <a:buNone/>
              <a:tabLst/>
              <a:defRPr/>
            </a:pPr>
            <a:endParaRPr kumimoji="0" lang="en-US" sz="600" b="1" i="0" u="none" strike="noStrike" kern="0" cap="none" spc="0" normalizeH="0" baseline="0" noProof="0" dirty="0">
              <a:ln>
                <a:noFill/>
              </a:ln>
              <a:solidFill>
                <a:srgbClr val="0070C0"/>
              </a:solidFill>
              <a:effectLst/>
              <a:uLnTx/>
              <a:uFillTx/>
              <a:latin typeface="Arial"/>
              <a:ea typeface="MS PGothic" pitchFamily="34" charset="-128"/>
              <a:cs typeface="Arial"/>
            </a:endParaRPr>
          </a:p>
          <a:p>
            <a:pPr marL="342900" lvl="1" indent="-342900">
              <a:lnSpc>
                <a:spcPct val="100000"/>
              </a:lnSpc>
              <a:spcBef>
                <a:spcPts val="0"/>
              </a:spcBef>
              <a:buClr>
                <a:srgbClr val="002060"/>
              </a:buClr>
              <a:buAutoNum type="arabicPeriod"/>
              <a:tabLst>
                <a:tab pos="8402638" algn="r"/>
              </a:tabLst>
              <a:defRPr/>
            </a:pPr>
            <a:r>
              <a:rPr lang="en-US" sz="1600" b="1" dirty="0">
                <a:solidFill>
                  <a:srgbClr val="002060"/>
                </a:solidFill>
                <a:latin typeface="Calibri" panose="020F0502020204030204" pitchFamily="34" charset="0"/>
                <a:cs typeface="Calibri" panose="020F0502020204030204" pitchFamily="34" charset="0"/>
              </a:rPr>
              <a:t>Uganda enforces LCRs in the extractive sectors</a:t>
            </a:r>
            <a:r>
              <a:rPr lang="en-US" sz="1600" dirty="0">
                <a:solidFill>
                  <a:srgbClr val="002060"/>
                </a:solidFill>
                <a:latin typeface="Calibri" panose="020F0502020204030204" pitchFamily="34" charset="0"/>
                <a:cs typeface="Calibri" panose="020F0502020204030204" pitchFamily="34" charset="0"/>
              </a:rPr>
              <a:t>. </a:t>
            </a:r>
          </a:p>
          <a:p>
            <a:pPr lvl="3">
              <a:lnSpc>
                <a:spcPct val="100000"/>
              </a:lnSpc>
              <a:spcBef>
                <a:spcPts val="400"/>
              </a:spcBef>
              <a:buClr>
                <a:schemeClr val="accent6"/>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Local content policies mandate the investor to develop a </a:t>
            </a:r>
            <a:r>
              <a:rPr lang="en-US" sz="1600" i="1" dirty="0">
                <a:solidFill>
                  <a:srgbClr val="002060"/>
                </a:solidFill>
                <a:latin typeface="Calibri" panose="020F0502020204030204" pitchFamily="34" charset="0"/>
                <a:cs typeface="Calibri" panose="020F0502020204030204" pitchFamily="34" charset="0"/>
              </a:rPr>
              <a:t>National Content Program, </a:t>
            </a:r>
            <a:r>
              <a:rPr lang="en-US" sz="1600" dirty="0">
                <a:solidFill>
                  <a:srgbClr val="002060"/>
                </a:solidFill>
                <a:latin typeface="Calibri" panose="020F0502020204030204" pitchFamily="34" charset="0"/>
                <a:cs typeface="Calibri" panose="020F0502020204030204" pitchFamily="34" charset="0"/>
              </a:rPr>
              <a:t>outlining how specific targets related to hiring local staff and giving preference for local goods services are achieved over time, though no set quotas are stated.</a:t>
            </a:r>
          </a:p>
          <a:p>
            <a:pPr lvl="3">
              <a:lnSpc>
                <a:spcPct val="100000"/>
              </a:lnSpc>
              <a:spcBef>
                <a:spcPts val="400"/>
              </a:spcBef>
              <a:buClr>
                <a:schemeClr val="accent6"/>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Local companies must be prioritized in procurement. </a:t>
            </a:r>
          </a:p>
          <a:p>
            <a:pPr lvl="3">
              <a:lnSpc>
                <a:spcPct val="100000"/>
              </a:lnSpc>
              <a:spcBef>
                <a:spcPts val="400"/>
              </a:spcBef>
              <a:buClr>
                <a:schemeClr val="accent6"/>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The absence of predetermined quotas allows for more flexibility when discussing an investment project.  </a:t>
            </a:r>
          </a:p>
          <a:p>
            <a:pPr lvl="3">
              <a:lnSpc>
                <a:spcPct val="100000"/>
              </a:lnSpc>
              <a:spcBef>
                <a:spcPts val="0"/>
              </a:spcBef>
              <a:buClr>
                <a:schemeClr val="accent6"/>
              </a:buClr>
              <a:buFont typeface="Arial" panose="020B0604020202020204" pitchFamily="34" charset="0"/>
              <a:buChar char="•"/>
              <a:tabLst>
                <a:tab pos="8402638" algn="r"/>
              </a:tabLst>
              <a:defRPr/>
            </a:pPr>
            <a:endParaRPr lang="en-US" sz="1600" dirty="0">
              <a:solidFill>
                <a:srgbClr val="002060"/>
              </a:solidFill>
              <a:latin typeface="Calibri" panose="020F0502020204030204" pitchFamily="34" charset="0"/>
              <a:cs typeface="Calibri" panose="020F0502020204030204" pitchFamily="34" charset="0"/>
            </a:endParaRPr>
          </a:p>
          <a:p>
            <a:pPr marL="342900" lvl="1" indent="-342900">
              <a:lnSpc>
                <a:spcPct val="100000"/>
              </a:lnSpc>
              <a:spcBef>
                <a:spcPts val="0"/>
              </a:spcBef>
              <a:buClr>
                <a:srgbClr val="002060"/>
              </a:buClr>
              <a:buAutoNum type="arabicPeriod"/>
              <a:tabLst>
                <a:tab pos="8402638" algn="r"/>
              </a:tabLst>
              <a:defRPr/>
            </a:pPr>
            <a:r>
              <a:rPr lang="en-US" sz="1600" b="1" dirty="0">
                <a:solidFill>
                  <a:srgbClr val="002060"/>
                </a:solidFill>
                <a:latin typeface="Calibri" panose="020F0502020204030204" pitchFamily="34" charset="0"/>
                <a:cs typeface="Calibri" panose="020F0502020204030204" pitchFamily="34" charset="0"/>
              </a:rPr>
              <a:t>The BUBU Policy extends LCRs to all sectors of the economy</a:t>
            </a:r>
            <a:r>
              <a:rPr lang="en-US" sz="1600" dirty="0">
                <a:solidFill>
                  <a:srgbClr val="002060"/>
                </a:solidFill>
                <a:latin typeface="Calibri" panose="020F0502020204030204" pitchFamily="34" charset="0"/>
                <a:cs typeface="Calibri" panose="020F0502020204030204" pitchFamily="34" charset="0"/>
              </a:rPr>
              <a:t>. </a:t>
            </a:r>
          </a:p>
          <a:p>
            <a:pPr lvl="3">
              <a:lnSpc>
                <a:spcPct val="100000"/>
              </a:lnSpc>
              <a:spcBef>
                <a:spcPts val="0"/>
              </a:spcBef>
              <a:buClr>
                <a:schemeClr val="accent6"/>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Goal is to increase the entire supply chain of local goods and services. </a:t>
            </a:r>
          </a:p>
          <a:p>
            <a:pPr lvl="3">
              <a:lnSpc>
                <a:spcPct val="100000"/>
              </a:lnSpc>
              <a:spcBef>
                <a:spcPts val="0"/>
              </a:spcBef>
              <a:buClr>
                <a:schemeClr val="accent6"/>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The </a:t>
            </a:r>
            <a:r>
              <a:rPr lang="en-US" sz="1600" dirty="0" err="1">
                <a:solidFill>
                  <a:srgbClr val="002060"/>
                </a:solidFill>
                <a:latin typeface="Calibri" panose="020F0502020204030204" pitchFamily="34" charset="0"/>
                <a:cs typeface="Calibri" panose="020F0502020204030204" pitchFamily="34" charset="0"/>
              </a:rPr>
              <a:t>BoU</a:t>
            </a:r>
            <a:r>
              <a:rPr lang="en-US" sz="1600" dirty="0">
                <a:solidFill>
                  <a:srgbClr val="002060"/>
                </a:solidFill>
                <a:latin typeface="Calibri" panose="020F0502020204030204" pitchFamily="34" charset="0"/>
                <a:cs typeface="Calibri" panose="020F0502020204030204" pitchFamily="34" charset="0"/>
              </a:rPr>
              <a:t> pushed back on this policy in 2017 (“</a:t>
            </a:r>
            <a:r>
              <a:rPr lang="en-US" sz="1600" i="1" dirty="0">
                <a:solidFill>
                  <a:srgbClr val="002060"/>
                </a:solidFill>
                <a:latin typeface="Calibri" panose="020F0502020204030204" pitchFamily="34" charset="0"/>
                <a:cs typeface="Calibri" panose="020F0502020204030204" pitchFamily="34" charset="0"/>
              </a:rPr>
              <a:t>protectionist and jeopardizes Uganda’s exports</a:t>
            </a:r>
            <a:r>
              <a:rPr lang="en-US" sz="1600" dirty="0">
                <a:solidFill>
                  <a:srgbClr val="002060"/>
                </a:solidFill>
                <a:latin typeface="Calibri" panose="020F0502020204030204" pitchFamily="34" charset="0"/>
                <a:cs typeface="Calibri" panose="020F0502020204030204" pitchFamily="34" charset="0"/>
              </a:rPr>
              <a:t>”)  </a:t>
            </a:r>
            <a:endParaRPr lang="en-US" sz="1600" b="1" dirty="0">
              <a:solidFill>
                <a:srgbClr val="002060"/>
              </a:solidFill>
              <a:latin typeface="Calibri" panose="020F0502020204030204" pitchFamily="34" charset="0"/>
              <a:cs typeface="Calibri" panose="020F0502020204030204" pitchFamily="34" charset="0"/>
            </a:endParaRPr>
          </a:p>
          <a:p>
            <a:pPr marL="342900" lvl="1" indent="-342900">
              <a:lnSpc>
                <a:spcPct val="100000"/>
              </a:lnSpc>
              <a:spcBef>
                <a:spcPts val="0"/>
              </a:spcBef>
              <a:buClr>
                <a:srgbClr val="002060"/>
              </a:buClr>
              <a:buAutoNum type="arabicPeriod"/>
              <a:tabLst>
                <a:tab pos="8402638" algn="r"/>
              </a:tabLst>
              <a:defRPr/>
            </a:pPr>
            <a:endParaRPr lang="en-US" sz="1600" b="1" dirty="0">
              <a:solidFill>
                <a:srgbClr val="002060"/>
              </a:solidFill>
              <a:latin typeface="Calibri" panose="020F0502020204030204" pitchFamily="34" charset="0"/>
              <a:cs typeface="Calibri" panose="020F0502020204030204" pitchFamily="34" charset="0"/>
            </a:endParaRPr>
          </a:p>
          <a:p>
            <a:pPr marL="342900" lvl="1" indent="-342900">
              <a:lnSpc>
                <a:spcPct val="100000"/>
              </a:lnSpc>
              <a:spcBef>
                <a:spcPts val="0"/>
              </a:spcBef>
              <a:buClr>
                <a:srgbClr val="002060"/>
              </a:buClr>
              <a:buAutoNum type="arabicPeriod"/>
              <a:tabLst>
                <a:tab pos="8402638" algn="r"/>
              </a:tabLst>
              <a:defRPr/>
            </a:pPr>
            <a:r>
              <a:rPr lang="en-US" sz="1600" b="1" dirty="0">
                <a:solidFill>
                  <a:srgbClr val="002060"/>
                </a:solidFill>
                <a:latin typeface="Calibri" panose="020F0502020204030204" pitchFamily="34" charset="0"/>
                <a:cs typeface="Calibri" panose="020F0502020204030204" pitchFamily="34" charset="0"/>
              </a:rPr>
              <a:t>Uganda is considering implementing an economy wide Local Content law. </a:t>
            </a:r>
          </a:p>
          <a:p>
            <a:pPr lvl="3">
              <a:lnSpc>
                <a:spcPct val="100000"/>
              </a:lnSpc>
              <a:spcBef>
                <a:spcPts val="0"/>
              </a:spcBef>
              <a:buClr>
                <a:srgbClr val="002060"/>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May duplicate the obligations already applied in extractives.</a:t>
            </a:r>
          </a:p>
          <a:p>
            <a:pPr lvl="3">
              <a:lnSpc>
                <a:spcPct val="100000"/>
              </a:lnSpc>
              <a:spcBef>
                <a:spcPts val="0"/>
              </a:spcBef>
              <a:buClr>
                <a:srgbClr val="002060"/>
              </a:buClr>
              <a:buFont typeface="Arial" panose="020B0604020202020204" pitchFamily="34" charset="0"/>
              <a:buChar char="•"/>
              <a:tabLst>
                <a:tab pos="8402638" algn="r"/>
              </a:tabLst>
              <a:defRPr/>
            </a:pPr>
            <a:r>
              <a:rPr lang="en-US" sz="1600" dirty="0">
                <a:solidFill>
                  <a:srgbClr val="002060"/>
                </a:solidFill>
                <a:latin typeface="Calibri" panose="020F0502020204030204" pitchFamily="34" charset="0"/>
                <a:cs typeface="Calibri" panose="020F0502020204030204" pitchFamily="34" charset="0"/>
              </a:rPr>
              <a:t>Deterrent to investors seeking a competitive location.</a:t>
            </a:r>
          </a:p>
        </p:txBody>
      </p:sp>
      <p:sp>
        <p:nvSpPr>
          <p:cNvPr id="4" name="Content Placeholder 2">
            <a:extLst>
              <a:ext uri="{FF2B5EF4-FFF2-40B4-BE49-F238E27FC236}">
                <a16:creationId xmlns:a16="http://schemas.microsoft.com/office/drawing/2014/main" id="{29199846-1B73-4491-BB3D-611342571886}"/>
              </a:ext>
            </a:extLst>
          </p:cNvPr>
          <p:cNvSpPr txBox="1">
            <a:spLocks/>
          </p:cNvSpPr>
          <p:nvPr/>
        </p:nvSpPr>
        <p:spPr>
          <a:xfrm>
            <a:off x="6786563" y="1337752"/>
            <a:ext cx="5405437" cy="5455954"/>
          </a:xfrm>
          <a:prstGeom prst="rect">
            <a:avLst/>
          </a:prstGeom>
          <a:solidFill>
            <a:schemeClr val="bg1">
              <a:lumMod val="95000"/>
            </a:schemeClr>
          </a:solidFill>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101"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ctr" defTabSz="914400" rtl="0" eaLnBrk="0" fontAlgn="base" latinLnBrk="0" hangingPunct="0">
              <a:lnSpc>
                <a:spcPct val="110000"/>
              </a:lnSpc>
              <a:spcBef>
                <a:spcPct val="0"/>
              </a:spcBef>
              <a:spcAft>
                <a:spcPct val="0"/>
              </a:spcAft>
              <a:buClr>
                <a:srgbClr val="0070C0"/>
              </a:buClr>
              <a:buSzTx/>
              <a:buFont typeface="Arial" pitchFamily="-101" charset="0"/>
              <a:buNone/>
              <a:tabLst/>
              <a:defRPr/>
            </a:pPr>
            <a:endParaRPr kumimoji="0" lang="en-US" sz="7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1" indent="0" algn="ctr" defTabSz="914400" rtl="0" eaLnBrk="0" fontAlgn="base" latinLnBrk="0" hangingPunct="0">
              <a:lnSpc>
                <a:spcPct val="110000"/>
              </a:lnSpc>
              <a:spcBef>
                <a:spcPts val="0"/>
              </a:spcBef>
              <a:spcAft>
                <a:spcPts val="0"/>
              </a:spcAft>
              <a:buClr>
                <a:schemeClr val="accent6"/>
              </a:buClr>
              <a:buSzTx/>
              <a:buNone/>
              <a:tabLst/>
              <a:defRPr/>
            </a:pPr>
            <a:r>
              <a:rPr kumimoji="0" lang="en-US" sz="1600" b="1" i="0" u="none" strike="noStrike" kern="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Why are performance/local content requirements </a:t>
            </a:r>
          </a:p>
          <a:p>
            <a:pPr marL="0" marR="0" lvl="1" indent="0" algn="ctr" defTabSz="914400" rtl="0" eaLnBrk="0" fontAlgn="base" latinLnBrk="0" hangingPunct="0">
              <a:lnSpc>
                <a:spcPct val="110000"/>
              </a:lnSpc>
              <a:spcBef>
                <a:spcPts val="0"/>
              </a:spcBef>
              <a:spcAft>
                <a:spcPts val="0"/>
              </a:spcAft>
              <a:buClr>
                <a:schemeClr val="accent6"/>
              </a:buClr>
              <a:buSzTx/>
              <a:buNone/>
              <a:tabLst/>
              <a:defRPr/>
            </a:pPr>
            <a:r>
              <a:rPr kumimoji="0" lang="en-US" sz="1600" b="1" i="0" u="none" strike="noStrike" kern="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often unsuccessful?</a:t>
            </a:r>
          </a:p>
          <a:p>
            <a:pPr marL="285750" marR="0" lvl="1" indent="-285750" algn="l" defTabSz="914400" rtl="0" eaLnBrk="0" fontAlgn="base" latinLnBrk="0" hangingPunct="0">
              <a:lnSpc>
                <a:spcPct val="110000"/>
              </a:lnSpc>
              <a:spcBef>
                <a:spcPts val="600"/>
              </a:spcBef>
              <a:spcAft>
                <a:spcPts val="400"/>
              </a:spcAft>
              <a:buClr>
                <a:schemeClr val="accent6"/>
              </a:buClr>
              <a:buSzTx/>
              <a:buFont typeface="Wingdings" panose="05000000000000000000" pitchFamily="2" charset="2"/>
              <a:buChar char="Ø"/>
              <a:tabLst/>
              <a:defRPr/>
            </a:pPr>
            <a:r>
              <a:rPr kumimoji="0" lang="en-US"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PRs raise costs -</a:t>
            </a:r>
            <a:r>
              <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rather than enabling local producers to capture economies of scale and penetrate global markets, LCRs often simply insulate high cost operations from competition. LCRs are implicit taxes on intermediate goods  imports  because  manufacturers  are forced to use higher-cost local inputs. </a:t>
            </a:r>
          </a:p>
          <a:p>
            <a:pPr marL="285750" marR="0" lvl="1" indent="-285750" algn="l" defTabSz="914400" rtl="0" eaLnBrk="0" fontAlgn="base" latinLnBrk="0" hangingPunct="0">
              <a:lnSpc>
                <a:spcPct val="110000"/>
              </a:lnSpc>
              <a:spcBef>
                <a:spcPts val="600"/>
              </a:spcBef>
              <a:spcAft>
                <a:spcPts val="400"/>
              </a:spcAft>
              <a:buClr>
                <a:schemeClr val="accent6"/>
              </a:buClr>
              <a:buSzTx/>
              <a:buFont typeface="Wingdings" panose="05000000000000000000" pitchFamily="2" charset="2"/>
              <a:buChar char="Ø"/>
              <a:tabLst/>
              <a:defRPr/>
            </a:pPr>
            <a:r>
              <a:rPr kumimoji="0" lang="en-US"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PRs may deter FDI - </a:t>
            </a:r>
            <a:r>
              <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as they raise production costs, LCRs may deter inflows of market seeking and, especially, efficiency-seeking investment. </a:t>
            </a:r>
          </a:p>
          <a:p>
            <a:pPr marL="285750" marR="0" lvl="1" indent="-285750" algn="l" defTabSz="914400" rtl="0" eaLnBrk="0" fontAlgn="base" latinLnBrk="0" hangingPunct="0">
              <a:lnSpc>
                <a:spcPct val="110000"/>
              </a:lnSpc>
              <a:spcBef>
                <a:spcPts val="600"/>
              </a:spcBef>
              <a:spcAft>
                <a:spcPts val="400"/>
              </a:spcAft>
              <a:buClr>
                <a:schemeClr val="accent6"/>
              </a:buClr>
              <a:buSzTx/>
              <a:buFont typeface="Wingdings" panose="05000000000000000000" pitchFamily="2" charset="2"/>
              <a:buChar char="Ø"/>
              <a:tabLst/>
              <a:defRPr/>
            </a:pPr>
            <a:r>
              <a:rPr kumimoji="0" lang="en-US"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PRs can increase delays -</a:t>
            </a:r>
            <a:r>
              <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especially in infrastructure or capital-intensive projects, if quality local suppliers are difficult to find.</a:t>
            </a:r>
          </a:p>
          <a:p>
            <a:pPr marL="285750" marR="0" lvl="1" indent="-285750" algn="l" defTabSz="914400" rtl="0" eaLnBrk="0" fontAlgn="base" latinLnBrk="0" hangingPunct="0">
              <a:lnSpc>
                <a:spcPct val="110000"/>
              </a:lnSpc>
              <a:spcBef>
                <a:spcPts val="600"/>
              </a:spcBef>
              <a:spcAft>
                <a:spcPts val="400"/>
              </a:spcAft>
              <a:buClr>
                <a:schemeClr val="accent6"/>
              </a:buClr>
              <a:buSzTx/>
              <a:buFont typeface="Wingdings" panose="05000000000000000000" pitchFamily="2" charset="2"/>
              <a:buChar char="Ø"/>
              <a:tabLst/>
              <a:defRPr/>
            </a:pPr>
            <a:r>
              <a:rPr lang="en-US" sz="1400" b="1" kern="0" dirty="0">
                <a:solidFill>
                  <a:schemeClr val="tx1"/>
                </a:solidFill>
                <a:latin typeface="Calibri" panose="020F0502020204030204" pitchFamily="34" charset="0"/>
                <a:cs typeface="Calibri" panose="020F0502020204030204" pitchFamily="34" charset="0"/>
              </a:rPr>
              <a:t>PRs are difficult to implement. </a:t>
            </a:r>
            <a:endParaRPr kumimoji="0" lang="en-US"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85750" marR="0" lvl="1" indent="-285750" algn="l" defTabSz="914400" rtl="0" eaLnBrk="0" fontAlgn="base" latinLnBrk="0" hangingPunct="0">
              <a:lnSpc>
                <a:spcPct val="110000"/>
              </a:lnSpc>
              <a:spcBef>
                <a:spcPts val="600"/>
              </a:spcBef>
              <a:spcAft>
                <a:spcPts val="400"/>
              </a:spcAft>
              <a:buClr>
                <a:schemeClr val="accent6"/>
              </a:buClr>
              <a:buSzTx/>
              <a:buFont typeface="Wingdings" panose="05000000000000000000" pitchFamily="2" charset="2"/>
              <a:buChar char="Ø"/>
              <a:tabLst/>
              <a:defRPr/>
            </a:pPr>
            <a:r>
              <a:rPr kumimoji="0" lang="en-US"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PRs can cause lags in the introduction of new technology </a:t>
            </a:r>
            <a:r>
              <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as they provide little incentive for protected producers  to  improve productivity</a:t>
            </a:r>
          </a:p>
          <a:p>
            <a:pPr marL="285750" marR="0" lvl="1" indent="-285750" algn="l" defTabSz="914400" rtl="0" eaLnBrk="0" fontAlgn="base" latinLnBrk="0" hangingPunct="0">
              <a:lnSpc>
                <a:spcPct val="110000"/>
              </a:lnSpc>
              <a:spcBef>
                <a:spcPts val="600"/>
              </a:spcBef>
              <a:spcAft>
                <a:spcPts val="400"/>
              </a:spcAft>
              <a:buClr>
                <a:schemeClr val="accent6"/>
              </a:buClr>
              <a:buSzTx/>
              <a:buFont typeface="Wingdings" panose="05000000000000000000" pitchFamily="2" charset="2"/>
              <a:buChar char="Ø"/>
              <a:tabLst/>
              <a:defRPr/>
            </a:pPr>
            <a:r>
              <a:rPr kumimoji="0" lang="en-US" sz="14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PRs often violate international law – </a:t>
            </a:r>
            <a:r>
              <a:rPr kumimoji="0" lang="en-US" sz="14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GATT/WTO Art. 3 on national treatment, TRIMS Art. 2 and Annex and many FTAs and BITs contain language prohibiting performance requirements</a:t>
            </a:r>
          </a:p>
        </p:txBody>
      </p:sp>
    </p:spTree>
    <p:extLst>
      <p:ext uri="{BB962C8B-B14F-4D97-AF65-F5344CB8AC3E}">
        <p14:creationId xmlns:p14="http://schemas.microsoft.com/office/powerpoint/2010/main" val="107548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Preliminary findings &amp; recommendations</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Autofit/>
          </a:bodyPr>
          <a:lstStyle/>
          <a:p>
            <a:pPr>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Promoting FDI linkages need to be part of a larger effort to increase the quality FDI, de-risk the investment climate, and progress on the PSD agenda. </a:t>
            </a:r>
            <a:r>
              <a:rPr lang="en-US" dirty="0">
                <a:latin typeface="Calibri" panose="020F0502020204030204" pitchFamily="34" charset="0"/>
                <a:cs typeface="Calibri" panose="020F0502020204030204" pitchFamily="34" charset="0"/>
              </a:rPr>
              <a:t>It is rather unclear what concrete measures (if at all) are currently undertaken. However, empirical studies suggest that the benefits of FDI linkages and spillovers have been captured in some economic areas, but there is significant potential untapped. Uganda has a relatively large local manufacturing sector which currently seems to lack the capacity, domestic business partners, and/or connection to exporters to upgrade and grow. </a:t>
            </a:r>
          </a:p>
          <a:p>
            <a:pPr>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Measures to facilitate FDI linkages should focus on competitive partnerships and involve the demand-side actors. </a:t>
            </a:r>
            <a:r>
              <a:rPr lang="en-US" dirty="0">
                <a:latin typeface="Calibri" panose="020F0502020204030204" pitchFamily="34" charset="0"/>
                <a:cs typeface="Calibri" panose="020F0502020204030204" pitchFamily="34" charset="0"/>
              </a:rPr>
              <a:t>The government’s focus on protectionist measures (import substitution, LCRs) is risky since they are difficult to design and often lead to heavy distortions and discouragement for investors. While LCRs in the extractive sector are more common and investors less sensitive, they tend to be very disruptive in most other part so of the economy, especially in export-oriented activities. </a:t>
            </a:r>
          </a:p>
          <a:p>
            <a:pPr>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Invest in up-front analysis </a:t>
            </a:r>
            <a:r>
              <a:rPr lang="en-US" dirty="0">
                <a:latin typeface="Calibri" panose="020F0502020204030204" pitchFamily="34" charset="0"/>
                <a:cs typeface="Calibri" panose="020F0502020204030204" pitchFamily="34" charset="0"/>
              </a:rPr>
              <a:t>to identify where potential for linkages is and what the current constraints are to understand what priorities and sequence interventions should follow. Designing linkages programs to “create demand” tends to be unsuccessful. </a:t>
            </a:r>
          </a:p>
          <a:p>
            <a:pPr>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Emphasize local firm and skills upgrading </a:t>
            </a:r>
            <a:r>
              <a:rPr lang="en-US" dirty="0">
                <a:latin typeface="Calibri" panose="020F0502020204030204" pitchFamily="34" charset="0"/>
                <a:cs typeface="Calibri" panose="020F0502020204030204" pitchFamily="34" charset="0"/>
              </a:rPr>
              <a:t>implemented through systematic and targeted interventions. Financial incentives alone usually don’t “do the trick” but create distortions. </a:t>
            </a:r>
          </a:p>
          <a:p>
            <a:pPr>
              <a:spcBef>
                <a:spcPts val="1200"/>
              </a:spcBef>
              <a:buClr>
                <a:schemeClr val="accent6"/>
              </a:buClr>
              <a:buFont typeface="Wingdings" panose="05000000000000000000" pitchFamily="2" charset="2"/>
              <a:buChar char="Ø"/>
            </a:pPr>
            <a:r>
              <a:rPr lang="en-US" b="1" dirty="0">
                <a:latin typeface="Calibri" panose="020F0502020204030204" pitchFamily="34" charset="0"/>
                <a:cs typeface="Calibri" panose="020F0502020204030204" pitchFamily="34" charset="0"/>
              </a:rPr>
              <a:t>Monitor and evaluate the impact of LCRs.</a:t>
            </a:r>
            <a:r>
              <a:rPr lang="en-US" dirty="0">
                <a:latin typeface="Calibri" panose="020F0502020204030204" pitchFamily="34" charset="0"/>
                <a:cs typeface="Calibri" panose="020F0502020204030204" pitchFamily="34" charset="0"/>
              </a:rPr>
              <a:t> Since </a:t>
            </a:r>
            <a:r>
              <a:rPr lang="en-US" dirty="0" err="1">
                <a:latin typeface="Calibri" panose="020F0502020204030204" pitchFamily="34" charset="0"/>
                <a:cs typeface="Calibri" panose="020F0502020204030204" pitchFamily="34" charset="0"/>
              </a:rPr>
              <a:t>GoU</a:t>
            </a:r>
            <a:r>
              <a:rPr lang="en-US" dirty="0">
                <a:latin typeface="Calibri" panose="020F0502020204030204" pitchFamily="34" charset="0"/>
                <a:cs typeface="Calibri" panose="020F0502020204030204" pitchFamily="34" charset="0"/>
              </a:rPr>
              <a:t> is considering introducing new LCRs, it would be good to first have an understanding whether they work and what the real impact of these measures really is, since it is unlikely that new LCRs will do better if the previous quotas were not even reached. </a:t>
            </a:r>
          </a:p>
        </p:txBody>
      </p:sp>
    </p:spTree>
    <p:extLst>
      <p:ext uri="{BB962C8B-B14F-4D97-AF65-F5344CB8AC3E}">
        <p14:creationId xmlns:p14="http://schemas.microsoft.com/office/powerpoint/2010/main" val="3054781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9259988" cy="4713316"/>
          </a:xfrm>
        </p:spPr>
        <p:txBody>
          <a:bodyPr vert="horz" lIns="91440" tIns="45720" rIns="91440" bIns="45720" rtlCol="0" anchor="ctr">
            <a:normAutofit/>
          </a:bodyPr>
          <a:lstStyle/>
          <a:p>
            <a:r>
              <a:rPr lang="en-US" b="1" kern="1200" dirty="0">
                <a:solidFill>
                  <a:srgbClr val="139AF0"/>
                </a:solidFill>
                <a:latin typeface="+mj-lt"/>
                <a:ea typeface="+mj-ea"/>
                <a:cs typeface="+mj-cs"/>
              </a:rPr>
              <a:t>3. Recommendations for the different </a:t>
            </a:r>
            <a:r>
              <a:rPr lang="en-US" b="1" dirty="0">
                <a:solidFill>
                  <a:srgbClr val="139AF0"/>
                </a:solidFill>
              </a:rPr>
              <a:t>phases of the investment lifecycle</a:t>
            </a:r>
            <a:endParaRPr lang="en-US" b="1" kern="1200" dirty="0">
              <a:solidFill>
                <a:srgbClr val="139AF0"/>
              </a:solidFill>
              <a:latin typeface="+mj-lt"/>
              <a:ea typeface="+mj-ea"/>
              <a:cs typeface="+mj-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 Placeholder 8">
            <a:extLst>
              <a:ext uri="{FF2B5EF4-FFF2-40B4-BE49-F238E27FC236}">
                <a16:creationId xmlns:a16="http://schemas.microsoft.com/office/drawing/2014/main" id="{1A293040-7480-4D6B-9F12-136EBBC2B3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6806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27A8-CD02-4E25-9800-6E5C104378A4}"/>
              </a:ext>
            </a:extLst>
          </p:cNvPr>
          <p:cNvSpPr>
            <a:spLocks noGrp="1"/>
          </p:cNvSpPr>
          <p:nvPr>
            <p:ph type="title"/>
          </p:nvPr>
        </p:nvSpPr>
        <p:spPr/>
        <p:txBody>
          <a:bodyPr/>
          <a:lstStyle/>
          <a:p>
            <a:r>
              <a:rPr lang="en-US" cap="none" dirty="0"/>
              <a:t>Main recommendations around the investment lifecycle </a:t>
            </a:r>
          </a:p>
        </p:txBody>
      </p:sp>
      <p:graphicFrame>
        <p:nvGraphicFramePr>
          <p:cNvPr id="4" name="Table 4">
            <a:extLst>
              <a:ext uri="{FF2B5EF4-FFF2-40B4-BE49-F238E27FC236}">
                <a16:creationId xmlns:a16="http://schemas.microsoft.com/office/drawing/2014/main" id="{B909600B-EB10-49AF-9E26-7785020C2F50}"/>
              </a:ext>
            </a:extLst>
          </p:cNvPr>
          <p:cNvGraphicFramePr>
            <a:graphicFrameLocks noGrp="1"/>
          </p:cNvGraphicFramePr>
          <p:nvPr>
            <p:extLst>
              <p:ext uri="{D42A27DB-BD31-4B8C-83A1-F6EECF244321}">
                <p14:modId xmlns:p14="http://schemas.microsoft.com/office/powerpoint/2010/main" val="592808823"/>
              </p:ext>
            </p:extLst>
          </p:nvPr>
        </p:nvGraphicFramePr>
        <p:xfrm>
          <a:off x="-1" y="1058334"/>
          <a:ext cx="12192001" cy="5948680"/>
        </p:xfrm>
        <a:graphic>
          <a:graphicData uri="http://schemas.openxmlformats.org/drawingml/2006/table">
            <a:tbl>
              <a:tblPr firstRow="1" bandRow="1">
                <a:tableStyleId>{5C22544A-7EE6-4342-B048-85BDC9FD1C3A}</a:tableStyleId>
              </a:tblPr>
              <a:tblGrid>
                <a:gridCol w="2212886">
                  <a:extLst>
                    <a:ext uri="{9D8B030D-6E8A-4147-A177-3AD203B41FA5}">
                      <a16:colId xmlns:a16="http://schemas.microsoft.com/office/drawing/2014/main" val="208863427"/>
                    </a:ext>
                  </a:extLst>
                </a:gridCol>
                <a:gridCol w="7447262">
                  <a:extLst>
                    <a:ext uri="{9D8B030D-6E8A-4147-A177-3AD203B41FA5}">
                      <a16:colId xmlns:a16="http://schemas.microsoft.com/office/drawing/2014/main" val="611280097"/>
                    </a:ext>
                  </a:extLst>
                </a:gridCol>
                <a:gridCol w="2531853">
                  <a:extLst>
                    <a:ext uri="{9D8B030D-6E8A-4147-A177-3AD203B41FA5}">
                      <a16:colId xmlns:a16="http://schemas.microsoft.com/office/drawing/2014/main" val="1808785287"/>
                    </a:ext>
                  </a:extLst>
                </a:gridCol>
              </a:tblGrid>
              <a:tr h="370840">
                <a:tc>
                  <a:txBody>
                    <a:bodyPr/>
                    <a:lstStyle/>
                    <a:p>
                      <a:pPr algn="ctr"/>
                      <a:r>
                        <a:rPr lang="en-US" sz="1400" dirty="0">
                          <a:latin typeface="Calibri  "/>
                        </a:rPr>
                        <a:t>Phase</a:t>
                      </a:r>
                    </a:p>
                  </a:txBody>
                  <a:tcPr>
                    <a:solidFill>
                      <a:srgbClr val="022F51"/>
                    </a:solidFill>
                  </a:tcPr>
                </a:tc>
                <a:tc>
                  <a:txBody>
                    <a:bodyPr/>
                    <a:lstStyle/>
                    <a:p>
                      <a:pPr algn="ctr"/>
                      <a:r>
                        <a:rPr lang="en-US" sz="1400" dirty="0">
                          <a:latin typeface="Calibri  "/>
                        </a:rPr>
                        <a:t>Recommendations</a:t>
                      </a:r>
                    </a:p>
                  </a:txBody>
                  <a:tcPr>
                    <a:solidFill>
                      <a:srgbClr val="022F51"/>
                    </a:solidFill>
                  </a:tcPr>
                </a:tc>
                <a:tc>
                  <a:txBody>
                    <a:bodyPr/>
                    <a:lstStyle/>
                    <a:p>
                      <a:pPr algn="ctr"/>
                      <a:r>
                        <a:rPr lang="en-US" sz="1400" dirty="0">
                          <a:latin typeface="Calibri  "/>
                        </a:rPr>
                        <a:t>Timeframe</a:t>
                      </a:r>
                    </a:p>
                  </a:txBody>
                  <a:tcPr>
                    <a:solidFill>
                      <a:srgbClr val="022F51"/>
                    </a:solidFill>
                  </a:tcPr>
                </a:tc>
                <a:extLst>
                  <a:ext uri="{0D108BD9-81ED-4DB2-BD59-A6C34878D82A}">
                    <a16:rowId xmlns:a16="http://schemas.microsoft.com/office/drawing/2014/main" val="3241457328"/>
                  </a:ext>
                </a:extLst>
              </a:tr>
              <a:tr h="370840">
                <a:tc rowSpan="2">
                  <a:txBody>
                    <a:bodyPr/>
                    <a:lstStyle/>
                    <a:p>
                      <a:pPr algn="ctr"/>
                      <a:endPar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endParaRPr>
                    </a:p>
                    <a:p>
                      <a:pPr algn="ctr"/>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Strategy</a:t>
                      </a:r>
                    </a:p>
                  </a:txBody>
                  <a:tcPr>
                    <a:solidFill>
                      <a:schemeClr val="bg1">
                        <a:lumMod val="95000"/>
                      </a:schemeClr>
                    </a:solidFill>
                  </a:tcPr>
                </a:tc>
                <a:tc>
                  <a:txBody>
                    <a:bodyPr/>
                    <a:lstStyle/>
                    <a:p>
                      <a:pPr marL="0" marR="0" lvl="0" indent="0" algn="just" defTabSz="914400" rtl="0" eaLnBrk="1" fontAlgn="base" latinLnBrk="0" hangingPunct="1">
                        <a:lnSpc>
                          <a:spcPct val="100000"/>
                        </a:lnSpc>
                        <a:spcBef>
                          <a:spcPts val="2400"/>
                        </a:spcBef>
                        <a:spcAft>
                          <a:spcPct val="0"/>
                        </a:spcAft>
                        <a:buClr>
                          <a:srgbClr val="128F9C"/>
                        </a:buClr>
                        <a:buSzTx/>
                        <a:buFont typeface="Wingdings" panose="05000000000000000000" pitchFamily="2" charset="2"/>
                        <a:buNone/>
                        <a:tabLst>
                          <a:tab pos="8402638" algn="r"/>
                        </a:tabLst>
                        <a:defRPr/>
                      </a:pPr>
                      <a:r>
                        <a:rPr kumimoji="0" lang="en-US" sz="1200" b="1"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Finalize the National Investment. </a:t>
                      </a:r>
                      <a:r>
                        <a:rPr kumimoji="0" lang="en-US" sz="1200" b="0"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It is strategically important (</a:t>
                      </a:r>
                      <a:r>
                        <a:rPr kumimoji="0" lang="en-US" sz="1200" b="0" i="0" u="none" strike="noStrike" kern="0" cap="none" spc="0" normalizeH="0" baseline="0" noProof="0" dirty="0" err="1">
                          <a:ln>
                            <a:noFill/>
                          </a:ln>
                          <a:solidFill>
                            <a:srgbClr val="021F43">
                              <a:lumMod val="90000"/>
                              <a:lumOff val="10000"/>
                            </a:srgbClr>
                          </a:solidFill>
                          <a:effectLst/>
                          <a:uLnTx/>
                          <a:uFillTx/>
                          <a:latin typeface="Calibri  "/>
                          <a:ea typeface="MS PGothic" pitchFamily="34" charset="-128"/>
                          <a:cs typeface="+mn-cs"/>
                        </a:rPr>
                        <a:t>esp</a:t>
                      </a:r>
                      <a:r>
                        <a:rPr kumimoji="0" lang="en-US" sz="1200" b="0"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 post-COVID) and focuses on the right policy priorities, this should take into account a strong institutional set up which does not overburden the IPA with regulatory functions. </a:t>
                      </a:r>
                    </a:p>
                  </a:txBody>
                  <a:tcPr>
                    <a:solidFill>
                      <a:schemeClr val="bg1">
                        <a:lumMod val="95000"/>
                      </a:schemeClr>
                    </a:solidFill>
                  </a:tcPr>
                </a:tc>
                <a:tc>
                  <a:txBody>
                    <a:bodyPr/>
                    <a:lstStyle/>
                    <a:p>
                      <a:pPr marL="0" indent="0">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Short term </a:t>
                      </a:r>
                    </a:p>
                  </a:txBody>
                  <a:tcPr>
                    <a:solidFill>
                      <a:schemeClr val="bg1">
                        <a:lumMod val="95000"/>
                      </a:schemeClr>
                    </a:solidFill>
                  </a:tcPr>
                </a:tc>
                <a:extLst>
                  <a:ext uri="{0D108BD9-81ED-4DB2-BD59-A6C34878D82A}">
                    <a16:rowId xmlns:a16="http://schemas.microsoft.com/office/drawing/2014/main" val="2114803336"/>
                  </a:ext>
                </a:extLst>
              </a:tr>
              <a:tr h="370840">
                <a:tc vMerge="1">
                  <a:txBody>
                    <a:bodyPr/>
                    <a:lstStyle/>
                    <a:p>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Strategy</a:t>
                      </a:r>
                    </a:p>
                  </a:txBody>
                  <a:tcPr>
                    <a:solidFill>
                      <a:schemeClr val="bg1">
                        <a:lumMod val="95000"/>
                      </a:schemeClr>
                    </a:solidFill>
                  </a:tcPr>
                </a:tc>
                <a:tc>
                  <a:txBody>
                    <a:bodyPr/>
                    <a:lstStyle/>
                    <a:p>
                      <a:pPr marL="0" marR="0" lvl="0" indent="0" algn="just" defTabSz="914400" rtl="0" eaLnBrk="1" fontAlgn="base" latinLnBrk="0" hangingPunct="1">
                        <a:lnSpc>
                          <a:spcPct val="100000"/>
                        </a:lnSpc>
                        <a:spcBef>
                          <a:spcPts val="2400"/>
                        </a:spcBef>
                        <a:spcAft>
                          <a:spcPct val="0"/>
                        </a:spcAft>
                        <a:buClr>
                          <a:srgbClr val="128F9C"/>
                        </a:buClr>
                        <a:buSzTx/>
                        <a:buFont typeface="Wingdings" panose="05000000000000000000" pitchFamily="2" charset="2"/>
                        <a:buNone/>
                        <a:tabLst>
                          <a:tab pos="8402638" algn="r"/>
                        </a:tabLst>
                        <a:defRPr/>
                      </a:pPr>
                      <a:r>
                        <a:rPr kumimoji="0" lang="en-US" sz="1200" b="1"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Develop a FDI strategy to establish clear objectives, prioritization, and a road map for implementation. </a:t>
                      </a:r>
                      <a:r>
                        <a:rPr kumimoji="0" lang="en-US" sz="1200" b="0"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Although there are high-level policy goals on FDI, there is no dedicated strategy and vision in place outlining how these goals should be achieved. </a:t>
                      </a:r>
                    </a:p>
                  </a:txBody>
                  <a:tcPr>
                    <a:solidFill>
                      <a:schemeClr val="bg1">
                        <a:lumMod val="95000"/>
                      </a:schemeClr>
                    </a:solidFill>
                  </a:tcPr>
                </a:tc>
                <a:tc>
                  <a:txBody>
                    <a:bodyPr/>
                    <a:lstStyle/>
                    <a:p>
                      <a:pPr marL="0" indent="0">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Medium term </a:t>
                      </a:r>
                    </a:p>
                  </a:txBody>
                  <a:tcPr>
                    <a:solidFill>
                      <a:schemeClr val="bg1">
                        <a:lumMod val="95000"/>
                      </a:schemeClr>
                    </a:solidFill>
                  </a:tcPr>
                </a:tc>
                <a:extLst>
                  <a:ext uri="{0D108BD9-81ED-4DB2-BD59-A6C34878D82A}">
                    <a16:rowId xmlns:a16="http://schemas.microsoft.com/office/drawing/2014/main" val="4145054308"/>
                  </a:ext>
                </a:extLst>
              </a:tr>
              <a:tr h="370840">
                <a:tc rowSpan="2">
                  <a:txBody>
                    <a:bodyPr/>
                    <a:lstStyle/>
                    <a:p>
                      <a:pPr marL="0" algn="ctr" defTabSz="914400" rtl="0" eaLnBrk="1" latinLnBrk="0" hangingPunct="1"/>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Attraction and Incentives</a:t>
                      </a:r>
                    </a:p>
                  </a:txBody>
                  <a:tcPr>
                    <a:solidFill>
                      <a:schemeClr val="bg1">
                        <a:lumMod val="85000"/>
                      </a:schemeClr>
                    </a:solidFill>
                  </a:tcPr>
                </a:tc>
                <a:tc>
                  <a:txBody>
                    <a:bodyPr/>
                    <a:lstStyle/>
                    <a:p>
                      <a:pPr marL="0" indent="0" algn="just">
                        <a:buFont typeface="Arial" panose="020B0604020202020204" pitchFamily="34" charset="0"/>
                        <a:buNone/>
                      </a:pPr>
                      <a:r>
                        <a:rPr kumimoji="0" lang="en-US" sz="1200" b="1"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Improve targeting of promotion efforts: </a:t>
                      </a:r>
                      <a:r>
                        <a:rPr kumimoji="0" lang="en-US" sz="1200" b="0"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In absence of a national FDI vision and strategy, targeting for promotion and incentives is rather vague and its alignment with higher-level policy goals unclear</a:t>
                      </a:r>
                      <a:endPar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endParaRPr>
                    </a:p>
                  </a:txBody>
                  <a:tcPr>
                    <a:solidFill>
                      <a:schemeClr val="bg1">
                        <a:lumMod val="8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Short term </a:t>
                      </a:r>
                    </a:p>
                  </a:txBody>
                  <a:tcPr>
                    <a:solidFill>
                      <a:schemeClr val="bg1">
                        <a:lumMod val="85000"/>
                      </a:schemeClr>
                    </a:solidFill>
                  </a:tcPr>
                </a:tc>
                <a:extLst>
                  <a:ext uri="{0D108BD9-81ED-4DB2-BD59-A6C34878D82A}">
                    <a16:rowId xmlns:a16="http://schemas.microsoft.com/office/drawing/2014/main" val="539165075"/>
                  </a:ext>
                </a:extLst>
              </a:tr>
              <a:tr h="370840">
                <a:tc vMerge="1">
                  <a:txBody>
                    <a:bodyPr/>
                    <a:lstStyle/>
                    <a:p>
                      <a:pPr marL="0" algn="ctr" defTabSz="914400" rtl="0" eaLnBrk="1" latinLnBrk="0" hangingPunct="1"/>
                      <a:endPar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endParaRPr>
                    </a:p>
                  </a:txBody>
                  <a:tcPr>
                    <a:solidFill>
                      <a:schemeClr val="bg1">
                        <a:lumMod val="85000"/>
                      </a:schemeClr>
                    </a:solidFill>
                  </a:tcPr>
                </a:tc>
                <a:tc>
                  <a:txBody>
                    <a:bodyPr/>
                    <a:lstStyle/>
                    <a:p>
                      <a:pPr marL="0" indent="0" algn="just">
                        <a:buFont typeface="Arial" panose="020B0604020202020204" pitchFamily="34" charset="0"/>
                        <a:buNone/>
                      </a:pPr>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Enhance investment retention services</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 In the midst of Covid 19 attracting greenfield FDI has become even more challenging, and a special focus should be given on retaining FDI already in the country.</a:t>
                      </a:r>
                    </a:p>
                  </a:txBody>
                  <a:tcPr>
                    <a:solidFill>
                      <a:schemeClr val="bg1">
                        <a:lumMod val="8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Short term </a:t>
                      </a:r>
                    </a:p>
                  </a:txBody>
                  <a:tcPr>
                    <a:solidFill>
                      <a:schemeClr val="bg1">
                        <a:lumMod val="85000"/>
                      </a:schemeClr>
                    </a:solidFill>
                  </a:tcPr>
                </a:tc>
                <a:extLst>
                  <a:ext uri="{0D108BD9-81ED-4DB2-BD59-A6C34878D82A}">
                    <a16:rowId xmlns:a16="http://schemas.microsoft.com/office/drawing/2014/main" val="2793584319"/>
                  </a:ext>
                </a:extLst>
              </a:tr>
              <a:tr h="370840">
                <a:tc rowSpan="2">
                  <a:txBody>
                    <a:bodyPr/>
                    <a:lstStyle/>
                    <a:p>
                      <a:pPr marL="0" algn="ctr" defTabSz="914400" rtl="0" eaLnBrk="1" latinLnBrk="0" hangingPunct="1"/>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entry </a:t>
                      </a:r>
                    </a:p>
                  </a:txBody>
                  <a:tcPr>
                    <a:solidFill>
                      <a:schemeClr val="bg1">
                        <a:lumMod val="95000"/>
                      </a:schemeClr>
                    </a:solidFill>
                  </a:tcPr>
                </a:tc>
                <a:tc>
                  <a:txBody>
                    <a:bodyPr/>
                    <a:lstStyle/>
                    <a:p>
                      <a:pPr marL="0" indent="0" algn="just">
                        <a:buFont typeface="Arial" panose="020B0604020202020204" pitchFamily="34" charset="0"/>
                        <a:buNone/>
                      </a:pPr>
                      <a:r>
                        <a:rPr kumimoji="0" lang="en-US" sz="1200" b="1"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Simplify Uganda’s entry regime and improve clarity and transparency: </a:t>
                      </a:r>
                      <a:r>
                        <a:rPr kumimoji="0" lang="en-US" sz="1200" b="0" i="0" u="none" strike="noStrike" kern="0" cap="none" spc="0" normalizeH="0" baseline="0" noProof="0" dirty="0">
                          <a:ln>
                            <a:noFill/>
                          </a:ln>
                          <a:solidFill>
                            <a:srgbClr val="021F43">
                              <a:lumMod val="90000"/>
                              <a:lumOff val="10000"/>
                            </a:srgbClr>
                          </a:solidFill>
                          <a:effectLst/>
                          <a:uLnTx/>
                          <a:uFillTx/>
                          <a:latin typeface="Calibri  "/>
                          <a:ea typeface="MS PGothic" pitchFamily="34" charset="-128"/>
                          <a:cs typeface="+mn-cs"/>
                        </a:rPr>
                        <a:t>Providing information upfront would reduce time, effort, and randomness to get access to this information that investors need and value. This information needs to include barriers enshrined in sectoral regulation</a:t>
                      </a:r>
                      <a:endPar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endParaRP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Medium term </a:t>
                      </a:r>
                    </a:p>
                  </a:txBody>
                  <a:tcPr>
                    <a:solidFill>
                      <a:schemeClr val="bg1">
                        <a:lumMod val="95000"/>
                      </a:schemeClr>
                    </a:solidFill>
                  </a:tcPr>
                </a:tc>
                <a:extLst>
                  <a:ext uri="{0D108BD9-81ED-4DB2-BD59-A6C34878D82A}">
                    <a16:rowId xmlns:a16="http://schemas.microsoft.com/office/drawing/2014/main" val="4658533"/>
                  </a:ext>
                </a:extLst>
              </a:tr>
              <a:tr h="370840">
                <a:tc vMerge="1">
                  <a:txBody>
                    <a:bodyPr/>
                    <a:lstStyle/>
                    <a:p>
                      <a:pPr marL="0" algn="ctr" defTabSz="914400" rtl="0" eaLnBrk="1" latinLnBrk="0" hangingPunct="1"/>
                      <a:endPar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endParaRPr>
                    </a:p>
                  </a:txBody>
                  <a:tcPr>
                    <a:solidFill>
                      <a:schemeClr val="bg1">
                        <a:lumMod val="95000"/>
                      </a:schemeClr>
                    </a:solidFill>
                  </a:tcPr>
                </a:tc>
                <a:tc>
                  <a:txBody>
                    <a:bodyPr/>
                    <a:lstStyle/>
                    <a:p>
                      <a:pPr marL="0" indent="0" algn="just">
                        <a:buFont typeface="Arial" panose="020B0604020202020204" pitchFamily="34" charset="0"/>
                        <a:buNone/>
                      </a:pPr>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Move away from an economy wide ex ante investment screening</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 Screening can represent and extra financial and time cost for both the government and investors. Screening is more advisable for sectors deemed essential for the host country’s economy.</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Medium term </a:t>
                      </a:r>
                    </a:p>
                  </a:txBody>
                  <a:tcPr>
                    <a:solidFill>
                      <a:schemeClr val="bg1">
                        <a:lumMod val="95000"/>
                      </a:schemeClr>
                    </a:solidFill>
                  </a:tcPr>
                </a:tc>
                <a:extLst>
                  <a:ext uri="{0D108BD9-81ED-4DB2-BD59-A6C34878D82A}">
                    <a16:rowId xmlns:a16="http://schemas.microsoft.com/office/drawing/2014/main" val="3718552748"/>
                  </a:ext>
                </a:extLst>
              </a:tr>
              <a:tr h="370840">
                <a:tc>
                  <a:txBody>
                    <a:bodyPr/>
                    <a:lstStyle/>
                    <a:p>
                      <a:pPr marL="0" algn="ctr" defTabSz="914400" rtl="0" eaLnBrk="1" latinLnBrk="0" hangingPunct="1"/>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Protection </a:t>
                      </a:r>
                    </a:p>
                  </a:txBody>
                  <a:tcPr>
                    <a:solidFill>
                      <a:schemeClr val="bg1">
                        <a:lumMod val="85000"/>
                      </a:schemeClr>
                    </a:solidFill>
                  </a:tcPr>
                </a:tc>
                <a:tc>
                  <a:txBody>
                    <a:bodyPr/>
                    <a:lstStyle/>
                    <a:p>
                      <a:pPr marL="0" indent="0" algn="just">
                        <a:buFont typeface="Arial" panose="020B0604020202020204" pitchFamily="34" charset="0"/>
                        <a:buNone/>
                      </a:pPr>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Strengthen the guarantees included in the Investment Code. </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The current version of the Investment Code has extensive gaps when compared to best practice for investment protection and is misaligned with Uganda’s current IIAs. This can hinder investment retention and expansion which as stated in the context of Covid 19 is all the more important. </a:t>
                      </a:r>
                      <a:endPar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endParaRPr>
                    </a:p>
                  </a:txBody>
                  <a:tcPr>
                    <a:solidFill>
                      <a:schemeClr val="bg1">
                        <a:lumMod val="8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Long term </a:t>
                      </a:r>
                    </a:p>
                  </a:txBody>
                  <a:tcPr>
                    <a:solidFill>
                      <a:schemeClr val="bg1">
                        <a:lumMod val="85000"/>
                      </a:schemeClr>
                    </a:solidFill>
                  </a:tcPr>
                </a:tc>
                <a:extLst>
                  <a:ext uri="{0D108BD9-81ED-4DB2-BD59-A6C34878D82A}">
                    <a16:rowId xmlns:a16="http://schemas.microsoft.com/office/drawing/2014/main" val="3824266816"/>
                  </a:ext>
                </a:extLst>
              </a:tr>
              <a:tr h="370840">
                <a:tc rowSpan="2">
                  <a:txBody>
                    <a:bodyPr/>
                    <a:lstStyle/>
                    <a:p>
                      <a:pPr marL="0" algn="ctr" defTabSz="914400" rtl="0" eaLnBrk="1" latinLnBrk="0" hangingPunct="1"/>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Linkages </a:t>
                      </a:r>
                    </a:p>
                  </a:txBody>
                  <a:tcPr>
                    <a:solidFill>
                      <a:schemeClr val="bg1">
                        <a:lumMod val="95000"/>
                      </a:schemeClr>
                    </a:solidFill>
                  </a:tcPr>
                </a:tc>
                <a:tc>
                  <a:txBody>
                    <a:bodyPr/>
                    <a:lstStyle/>
                    <a:p>
                      <a:pPr marL="0" indent="0">
                        <a:buFont typeface="Arial" panose="020B0604020202020204" pitchFamily="34" charset="0"/>
                        <a:buNone/>
                      </a:pPr>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Monitor and evaluate the impact of LCRs. </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Since </a:t>
                      </a:r>
                      <a:r>
                        <a:rPr kumimoji="0" lang="en-US" sz="1200" b="0" i="0" u="none" strike="noStrike" kern="0" cap="none" spc="0" normalizeH="0" baseline="0" dirty="0" err="1">
                          <a:ln>
                            <a:noFill/>
                          </a:ln>
                          <a:solidFill>
                            <a:srgbClr val="021F43">
                              <a:lumMod val="90000"/>
                              <a:lumOff val="10000"/>
                            </a:srgbClr>
                          </a:solidFill>
                          <a:effectLst/>
                          <a:uLnTx/>
                          <a:uFillTx/>
                          <a:latin typeface="Calibri  "/>
                          <a:ea typeface="MS PGothic" pitchFamily="34" charset="-128"/>
                          <a:cs typeface="+mn-cs"/>
                        </a:rPr>
                        <a:t>GoU</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 is considering introducing new LCRs, it would be good to first have an understanding whether they work and what the real impact of these measures really is. </a:t>
                      </a:r>
                      <a:r>
                        <a:rPr kumimoji="0" lang="en-US" sz="1200" b="0" i="0" u="none" strike="noStrike" kern="0" cap="none" spc="0" normalizeH="0" baseline="0" dirty="0" err="1">
                          <a:ln>
                            <a:noFill/>
                          </a:ln>
                          <a:solidFill>
                            <a:srgbClr val="021F43">
                              <a:lumMod val="90000"/>
                              <a:lumOff val="10000"/>
                            </a:srgbClr>
                          </a:solidFill>
                          <a:effectLst/>
                          <a:uLnTx/>
                          <a:uFillTx/>
                          <a:latin typeface="Calibri  "/>
                          <a:ea typeface="MS PGothic" pitchFamily="34" charset="-128"/>
                          <a:cs typeface="+mn-cs"/>
                        </a:rPr>
                        <a:t>GoU</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 may also consider emphasize local firm and skills upgrading implemented through systematic and targeted interventions </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Short term</a:t>
                      </a:r>
                    </a:p>
                  </a:txBody>
                  <a:tcPr>
                    <a:solidFill>
                      <a:schemeClr val="bg1">
                        <a:lumMod val="95000"/>
                      </a:schemeClr>
                    </a:solidFill>
                  </a:tcPr>
                </a:tc>
                <a:extLst>
                  <a:ext uri="{0D108BD9-81ED-4DB2-BD59-A6C34878D82A}">
                    <a16:rowId xmlns:a16="http://schemas.microsoft.com/office/drawing/2014/main" val="1008947068"/>
                  </a:ext>
                </a:extLst>
              </a:tr>
              <a:tr h="370840">
                <a:tc vMerge="1">
                  <a:txBody>
                    <a:bodyPr/>
                    <a:lstStyle/>
                    <a:p>
                      <a:pPr marL="0" algn="ctr" defTabSz="914400" rtl="0" eaLnBrk="1" latinLnBrk="0" hangingPunct="1"/>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Investment Linkages </a:t>
                      </a:r>
                    </a:p>
                  </a:txBody>
                  <a:tcPr>
                    <a:solidFill>
                      <a:schemeClr val="bg1">
                        <a:lumMod val="95000"/>
                      </a:schemeClr>
                    </a:solidFill>
                  </a:tcPr>
                </a:tc>
                <a:tc>
                  <a:txBody>
                    <a:bodyPr/>
                    <a:lstStyle/>
                    <a:p>
                      <a:pPr marL="0" indent="0">
                        <a:buFont typeface="Arial" panose="020B0604020202020204" pitchFamily="34" charset="0"/>
                        <a:buNone/>
                      </a:pPr>
                      <a:r>
                        <a:rPr kumimoji="0" lang="en-US" sz="1200" b="1"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Measures to facilitate FDI linkages should focus on competitive partnerships and involve the demand-side actors and invest in up front analysis. </a:t>
                      </a: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The government’s focus on protectionist measures (import substitution, LCRs) is risky since they are difficult to design and often lead to heavy distortions and discouragement for investors. </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kumimoji="0" lang="en-US" sz="1200" b="0" i="0" u="none" strike="noStrike" kern="0" cap="none" spc="0" normalizeH="0" baseline="0" dirty="0">
                          <a:ln>
                            <a:noFill/>
                          </a:ln>
                          <a:solidFill>
                            <a:srgbClr val="021F43">
                              <a:lumMod val="90000"/>
                              <a:lumOff val="10000"/>
                            </a:srgbClr>
                          </a:solidFill>
                          <a:effectLst/>
                          <a:uLnTx/>
                          <a:uFillTx/>
                          <a:latin typeface="Calibri  "/>
                          <a:ea typeface="MS PGothic" pitchFamily="34" charset="-128"/>
                          <a:cs typeface="+mn-cs"/>
                        </a:rPr>
                        <a:t>Medium term </a:t>
                      </a:r>
                    </a:p>
                  </a:txBody>
                  <a:tcPr>
                    <a:solidFill>
                      <a:schemeClr val="bg1">
                        <a:lumMod val="95000"/>
                      </a:schemeClr>
                    </a:solidFill>
                  </a:tcPr>
                </a:tc>
                <a:extLst>
                  <a:ext uri="{0D108BD9-81ED-4DB2-BD59-A6C34878D82A}">
                    <a16:rowId xmlns:a16="http://schemas.microsoft.com/office/drawing/2014/main" val="2102122151"/>
                  </a:ext>
                </a:extLst>
              </a:tr>
            </a:tbl>
          </a:graphicData>
        </a:graphic>
      </p:graphicFrame>
    </p:spTree>
    <p:extLst>
      <p:ext uri="{BB962C8B-B14F-4D97-AF65-F5344CB8AC3E}">
        <p14:creationId xmlns:p14="http://schemas.microsoft.com/office/powerpoint/2010/main" val="738726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b="1" kern="1200" dirty="0">
                <a:solidFill>
                  <a:srgbClr val="139AF0"/>
                </a:solidFill>
                <a:latin typeface="+mj-lt"/>
                <a:ea typeface="+mj-ea"/>
                <a:cs typeface="+mj-cs"/>
              </a:rPr>
              <a:t>4. Sector deep dives</a:t>
            </a:r>
          </a:p>
        </p:txBody>
      </p:sp>
      <p:sp>
        <p:nvSpPr>
          <p:cNvPr id="6" name="Text Placeholder 5">
            <a:extLst>
              <a:ext uri="{FF2B5EF4-FFF2-40B4-BE49-F238E27FC236}">
                <a16:creationId xmlns:a16="http://schemas.microsoft.com/office/drawing/2014/main" id="{36B68128-07A4-4A0F-A0C1-93EA481F6CAD}"/>
              </a:ext>
            </a:extLst>
          </p:cNvPr>
          <p:cNvSpPr>
            <a:spLocks noGrp="1"/>
          </p:cNvSpPr>
          <p:nvPr>
            <p:ph type="body" idx="1"/>
          </p:nvPr>
        </p:nvSpPr>
        <p:spPr>
          <a:xfrm>
            <a:off x="6768548" y="1687482"/>
            <a:ext cx="4562198" cy="3632666"/>
          </a:xfrm>
          <a:solidFill>
            <a:schemeClr val="bg1">
              <a:lumMod val="95000"/>
            </a:schemeClr>
          </a:solidFill>
        </p:spPr>
        <p:txBody>
          <a:bodyPr vert="horz" lIns="91440" tIns="45720" rIns="91440" bIns="45720" rtlCol="0" anchor="ctr">
            <a:normAutofit/>
          </a:bodyPr>
          <a:lstStyle/>
          <a:p>
            <a:pPr marL="342900" indent="-285750">
              <a:spcAft>
                <a:spcPts val="300"/>
              </a:spcAft>
              <a:buClr>
                <a:srgbClr val="002060"/>
              </a:buClr>
              <a:buFont typeface="Wingdings" panose="05000000000000000000" pitchFamily="2" charset="2"/>
              <a:buChar char="§"/>
              <a:defRPr/>
            </a:pPr>
            <a:endPar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Agribusiness/</a:t>
            </a:r>
            <a:r>
              <a:rPr lang="en-US" sz="2400" dirty="0" err="1">
                <a:solidFill>
                  <a:srgbClr val="002060"/>
                </a:solidFill>
                <a:latin typeface="Calibri" panose="020F0502020204030204" pitchFamily="34" charset="0"/>
                <a:ea typeface="MS PGothic" panose="020B0600070205080204" pitchFamily="34" charset="-128"/>
                <a:cs typeface="Arial" panose="020B0604020202020204" pitchFamily="34" charset="0"/>
              </a:rPr>
              <a:t>agro</a:t>
            </a: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-processing</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ICT services</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Tourism</a:t>
            </a:r>
          </a:p>
          <a:p>
            <a:endParaRPr lang="en-US" sz="24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75108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FDI in agribusiness/</a:t>
            </a:r>
            <a:r>
              <a:rPr lang="en-US" cap="none" dirty="0" err="1"/>
              <a:t>agro</a:t>
            </a:r>
            <a:r>
              <a:rPr lang="en-US" cap="none" dirty="0"/>
              <a:t>-processing (coffee and edible oils)</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rmAutofit fontScale="92500" lnSpcReduction="10000"/>
          </a:bodyPr>
          <a:lstStyle/>
          <a:p>
            <a:pPr>
              <a:buFont typeface="Arial" panose="020B0604020202020204" pitchFamily="34" charset="0"/>
              <a:buChar char="•"/>
            </a:pPr>
            <a:r>
              <a:rPr lang="en-US" dirty="0"/>
              <a:t>Food and beverage products have been the drivers of manufacturing growth and exports over the past years, with incentives being created for those sectors. </a:t>
            </a:r>
          </a:p>
          <a:p>
            <a:pPr>
              <a:buFont typeface="Arial" panose="020B0604020202020204" pitchFamily="34" charset="0"/>
              <a:buChar char="•"/>
            </a:pPr>
            <a:r>
              <a:rPr lang="en-US" dirty="0"/>
              <a:t>Largest market opportunity is in coffee given the global market potential (estimated at USD 54 bn in 2030) and Uganda’s share of global imports (around 1.8% in 2018). Coffee also has the highest cost advantage which is driven by low </a:t>
            </a:r>
            <a:r>
              <a:rPr lang="en-US" dirty="0" err="1"/>
              <a:t>labour</a:t>
            </a:r>
            <a:r>
              <a:rPr lang="en-US" dirty="0"/>
              <a:t> costs and a lack of export tariffs to encourage agricultural exports. </a:t>
            </a:r>
          </a:p>
          <a:p>
            <a:pPr>
              <a:buFont typeface="Arial" panose="020B0604020202020204" pitchFamily="34" charset="0"/>
              <a:buChar char="•"/>
            </a:pPr>
            <a:r>
              <a:rPr lang="en-US" dirty="0"/>
              <a:t>Compared to edible oils, coffee is also less investment intensive (measured by capex required to generate USD 1 revenue). </a:t>
            </a:r>
          </a:p>
          <a:p>
            <a:pPr>
              <a:buFont typeface="Arial" panose="020B0604020202020204" pitchFamily="34" charset="0"/>
              <a:buChar char="•"/>
            </a:pPr>
            <a:r>
              <a:rPr lang="en-US" dirty="0"/>
              <a:t>Coffee is the most ready product for expanding global exports and provides quick wins. Coffee sector benefits from good incentives and working infrastructure so can be addressed sooner. </a:t>
            </a:r>
          </a:p>
          <a:p>
            <a:pPr>
              <a:buFont typeface="Arial" panose="020B0604020202020204" pitchFamily="34" charset="0"/>
              <a:buChar char="•"/>
            </a:pPr>
            <a:r>
              <a:rPr lang="en-US" dirty="0"/>
              <a:t>Challenges: Uganda is currently not adding much value to coffee as possible due to insufficient processing and lack of domestic roasting. =&gt; support development of the value chain in both domestic roasteries and soluble coffee; support the financing of existing planned initiatives for soluble coffee plants</a:t>
            </a:r>
          </a:p>
          <a:p>
            <a:pPr>
              <a:buFont typeface="Arial" panose="020B0604020202020204" pitchFamily="34" charset="0"/>
              <a:buChar char="•"/>
            </a:pPr>
            <a:r>
              <a:rPr lang="en-US" dirty="0"/>
              <a:t>Upfront capex required to set up a refinery is very high given the technical requirements and scale required to be competitive which means such an enterprise is high risk. Very slim margins. =&gt; support local businesses to understand the wider portfolio of products available in the sector (e.g. </a:t>
            </a:r>
            <a:r>
              <a:rPr lang="en-US" dirty="0" err="1"/>
              <a:t>animla</a:t>
            </a:r>
            <a:r>
              <a:rPr lang="en-US" dirty="0"/>
              <a:t> feed from husks generated during crushing) and then connect them with global players for technical and financial support</a:t>
            </a:r>
          </a:p>
        </p:txBody>
      </p:sp>
    </p:spTree>
    <p:extLst>
      <p:ext uri="{BB962C8B-B14F-4D97-AF65-F5344CB8AC3E}">
        <p14:creationId xmlns:p14="http://schemas.microsoft.com/office/powerpoint/2010/main" val="2161651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FDI in ICT services have been on the rise</a:t>
            </a:r>
          </a:p>
        </p:txBody>
      </p:sp>
      <p:pic>
        <p:nvPicPr>
          <p:cNvPr id="4" name="Picture 3">
            <a:extLst>
              <a:ext uri="{FF2B5EF4-FFF2-40B4-BE49-F238E27FC236}">
                <a16:creationId xmlns:a16="http://schemas.microsoft.com/office/drawing/2014/main" id="{F22488AC-F23C-4D33-ACA0-972E10DE30DF}"/>
              </a:ext>
            </a:extLst>
          </p:cNvPr>
          <p:cNvPicPr>
            <a:picLocks noChangeAspect="1"/>
          </p:cNvPicPr>
          <p:nvPr/>
        </p:nvPicPr>
        <p:blipFill>
          <a:blip r:embed="rId3"/>
          <a:stretch>
            <a:fillRect/>
          </a:stretch>
        </p:blipFill>
        <p:spPr>
          <a:xfrm>
            <a:off x="8373520" y="1598613"/>
            <a:ext cx="3603048" cy="4054191"/>
          </a:xfrm>
          <a:prstGeom prst="rect">
            <a:avLst/>
          </a:prstGeom>
        </p:spPr>
      </p:pic>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a:xfrm>
            <a:off x="465667" y="1598613"/>
            <a:ext cx="7456591" cy="4613804"/>
          </a:xfrm>
        </p:spPr>
        <p:txBody>
          <a:bodyPr>
            <a:normAutofit lnSpcReduction="10000"/>
          </a:bodyPr>
          <a:lstStyle/>
          <a:p>
            <a:pPr>
              <a:buFont typeface="Arial" panose="020B0604020202020204" pitchFamily="34" charset="0"/>
              <a:buChar char="•"/>
            </a:pPr>
            <a:r>
              <a:rPr lang="en-US" b="1" dirty="0"/>
              <a:t>Uganda has been investing intensely in the infrastructure for communication service. </a:t>
            </a:r>
            <a:r>
              <a:rPr lang="en-US" dirty="0"/>
              <a:t>The country since 2013 has been extending its base transmitter stations and optic fiber deployment reaching border to border connectivity. </a:t>
            </a:r>
            <a:r>
              <a:rPr lang="en-US" b="0" i="0" dirty="0">
                <a:effectLst/>
                <a:latin typeface="Arial" panose="020B0604020202020204" pitchFamily="34" charset="0"/>
              </a:rPr>
              <a:t>The country has attained 100% analogue radio broadcasting signal coverage. Analogue Television signals exist in over 45% of the country. </a:t>
            </a:r>
          </a:p>
          <a:p>
            <a:pPr>
              <a:buFont typeface="Arial" panose="020B0604020202020204" pitchFamily="34" charset="0"/>
              <a:buChar char="•"/>
            </a:pPr>
            <a:r>
              <a:rPr lang="en-US" b="1" dirty="0">
                <a:latin typeface="Arial" panose="020B0604020202020204" pitchFamily="34" charset="0"/>
              </a:rPr>
              <a:t>The country is seeking to invest in human capital and R&amp;D to further ICT capabilities. </a:t>
            </a:r>
            <a:r>
              <a:rPr lang="en-US" dirty="0">
                <a:latin typeface="Arial" panose="020B0604020202020204" pitchFamily="34" charset="0"/>
              </a:rPr>
              <a:t>In past years the public budget allocation for ICT was as low as only 0.1% of the national budget. The government has been seeking FDI in ICT then to stimulate the development of local companies in the sector. Such FDI opportunities can create linkages between foreign and domestic investors. </a:t>
            </a:r>
          </a:p>
          <a:p>
            <a:pPr>
              <a:buFont typeface="Arial" panose="020B0604020202020204" pitchFamily="34" charset="0"/>
              <a:buChar char="•"/>
            </a:pPr>
            <a:r>
              <a:rPr lang="en-US" b="1" dirty="0">
                <a:latin typeface="Arial" panose="020B0604020202020204" pitchFamily="34" charset="0"/>
              </a:rPr>
              <a:t>The government has indicated its intention to develop LCR polices to stimulate the development of the ICT sector</a:t>
            </a:r>
            <a:r>
              <a:rPr lang="en-US" dirty="0">
                <a:latin typeface="Arial" panose="020B0604020202020204" pitchFamily="34" charset="0"/>
              </a:rPr>
              <a:t>. For instance the Communications Licensing Framework imposes a 20% mandatory stock listing requirement for mobile companies. LCR may be better suited as part as training for the domestic workforce and the human capital is low in the sector. They could be an option for getting a fiscal incentive and in that sense be compliant with best international practice. </a:t>
            </a:r>
          </a:p>
        </p:txBody>
      </p:sp>
    </p:spTree>
    <p:extLst>
      <p:ext uri="{BB962C8B-B14F-4D97-AF65-F5344CB8AC3E}">
        <p14:creationId xmlns:p14="http://schemas.microsoft.com/office/powerpoint/2010/main" val="1638737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FDI in ICT services have been on the rise</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rmAutofit fontScale="70000" lnSpcReduction="20000"/>
          </a:bodyPr>
          <a:lstStyle/>
          <a:p>
            <a:pPr>
              <a:buFont typeface="Arial" panose="020B0604020202020204" pitchFamily="34" charset="0"/>
              <a:buChar char="•"/>
            </a:pPr>
            <a:r>
              <a:rPr lang="en-US" dirty="0"/>
              <a:t>ICT has been among the most resilient </a:t>
            </a:r>
            <a:r>
              <a:rPr lang="en-US" dirty="0" err="1"/>
              <a:t>secot</a:t>
            </a:r>
            <a:r>
              <a:rPr lang="en-US" dirty="0"/>
              <a:t> worldwide since Covid, with many tech companies able to adapt and pivot t new business models. FDI in IT projects only decreased slightly during the pandemic, driven by digital payments , often also further encouraged by regulations (e.g. Rwanda and Ghana mandating that mobile money providers scrap fees on mobile money and other digital transactions to promote cashless exchange.</a:t>
            </a:r>
          </a:p>
          <a:p>
            <a:pPr>
              <a:buFont typeface="Arial" panose="020B0604020202020204" pitchFamily="34" charset="0"/>
              <a:buChar char="•"/>
            </a:pPr>
            <a:r>
              <a:rPr lang="en-US" dirty="0"/>
              <a:t>One slide on IT-ES based on promotion package – example India or related</a:t>
            </a:r>
          </a:p>
          <a:p>
            <a:pPr>
              <a:buFont typeface="Arial" panose="020B0604020202020204" pitchFamily="34" charset="0"/>
              <a:buChar char="•"/>
            </a:pPr>
            <a:r>
              <a:rPr lang="en-US" dirty="0"/>
              <a:t>Kearney Global Services Location Index</a:t>
            </a:r>
          </a:p>
          <a:p>
            <a:pPr>
              <a:buFont typeface="Arial" panose="020B0604020202020204" pitchFamily="34" charset="0"/>
              <a:buChar char="•"/>
            </a:pPr>
            <a:r>
              <a:rPr lang="en-US" dirty="0"/>
              <a:t>Entry of regional players and investors into Uganda</a:t>
            </a:r>
          </a:p>
          <a:p>
            <a:pPr>
              <a:buFont typeface="Arial" panose="020B0604020202020204" pitchFamily="34" charset="0"/>
              <a:buChar char="•"/>
            </a:pPr>
            <a:r>
              <a:rPr lang="en-US" dirty="0"/>
              <a:t>Limited availability of venture funding (look at services paper)</a:t>
            </a:r>
          </a:p>
          <a:p>
            <a:pPr>
              <a:buFont typeface="Arial" panose="020B0604020202020204" pitchFamily="34" charset="0"/>
              <a:buChar char="•"/>
            </a:pPr>
            <a:r>
              <a:rPr lang="en-US" dirty="0"/>
              <a:t>•	Integration with agribusiness, manufacturing and tourism sectors through an innovation voucher program </a:t>
            </a:r>
          </a:p>
          <a:p>
            <a:pPr>
              <a:buFont typeface="Arial" panose="020B0604020202020204" pitchFamily="34" charset="0"/>
              <a:buChar char="•"/>
            </a:pPr>
            <a:r>
              <a:rPr lang="en-US" dirty="0"/>
              <a:t>Tax </a:t>
            </a:r>
            <a:r>
              <a:rPr lang="en-US" dirty="0" err="1"/>
              <a:t>polixies</a:t>
            </a:r>
            <a:r>
              <a:rPr lang="en-US" dirty="0"/>
              <a:t> and issue: </a:t>
            </a:r>
            <a:r>
              <a:rPr lang="en-US" dirty="0" err="1"/>
              <a:t>GoU</a:t>
            </a:r>
            <a:r>
              <a:rPr lang="en-US" dirty="0"/>
              <a:t> introduced a mobile money tax as well as a social media tax in July 2018</a:t>
            </a:r>
          </a:p>
          <a:p>
            <a:pPr>
              <a:buFont typeface="Arial" panose="020B0604020202020204" pitchFamily="34" charset="0"/>
              <a:buChar char="•"/>
            </a:pPr>
            <a:r>
              <a:rPr lang="en-US" dirty="0"/>
              <a:t>Digital tech can be leveraged to spur inclusive growth: enhancing productivity in real sectors, matching buyers and sellers, matching jobs, reducing information asymmetries</a:t>
            </a:r>
          </a:p>
          <a:p>
            <a:pPr>
              <a:buFont typeface="Arial" panose="020B0604020202020204" pitchFamily="34" charset="0"/>
              <a:buChar char="•"/>
            </a:pPr>
            <a:r>
              <a:rPr lang="en-US" dirty="0"/>
              <a:t>Promote private sector investment in broadband infrastructure (link to UNCTAD barrier for digital infra but also US State with market access requirements for telecoms)</a:t>
            </a:r>
          </a:p>
          <a:p>
            <a:pPr>
              <a:buFont typeface="Arial" panose="020B0604020202020204" pitchFamily="34" charset="0"/>
              <a:buChar char="•"/>
            </a:pPr>
            <a:r>
              <a:rPr lang="en-US" dirty="0"/>
              <a:t>Foreign telecom investors were obliged in Uganda’s new operating </a:t>
            </a:r>
            <a:r>
              <a:rPr lang="en-US" dirty="0" err="1"/>
              <a:t>licence</a:t>
            </a:r>
            <a:r>
              <a:rPr lang="en-US" dirty="0"/>
              <a:t> terms to list 20 percent of the firm on the local stock exchange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277776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FDI in tourism </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rmAutofit/>
          </a:bodyPr>
          <a:lstStyle/>
          <a:p>
            <a:pPr>
              <a:buFont typeface="Arial" panose="020B0604020202020204" pitchFamily="34" charset="0"/>
              <a:buChar char="•"/>
            </a:pPr>
            <a:r>
              <a:rPr lang="en-US" b="1" dirty="0"/>
              <a:t>To increase FDI in tourism Uganda should rely on its strategic assets to attract these types of investment. </a:t>
            </a:r>
            <a:r>
              <a:rPr lang="en-US" dirty="0"/>
              <a:t>The strategic asset seeking investors enter a market for an opportunity that the host country is the only one being able to offer. In that sense needs to identify what type of tourism it wants to specialize in and how to best leverage its rich fauna and flora. </a:t>
            </a:r>
          </a:p>
          <a:p>
            <a:pPr>
              <a:buFont typeface="Arial" panose="020B0604020202020204" pitchFamily="34" charset="0"/>
              <a:buChar char="•"/>
            </a:pPr>
            <a:r>
              <a:rPr lang="en-US" b="1" dirty="0"/>
              <a:t>The </a:t>
            </a:r>
            <a:r>
              <a:rPr lang="en-US" b="1" i="0" dirty="0">
                <a:effectLst/>
                <a:latin typeface="Arial" panose="020B0604020202020204" pitchFamily="34" charset="0"/>
              </a:rPr>
              <a:t>Rwenzori region </a:t>
            </a:r>
            <a:r>
              <a:rPr lang="en-US" b="1" dirty="0">
                <a:latin typeface="Arial" panose="020B0604020202020204" pitchFamily="34" charset="0"/>
              </a:rPr>
              <a:t>offers good opportunity for development</a:t>
            </a:r>
            <a:r>
              <a:rPr lang="en-US" dirty="0">
                <a:latin typeface="Arial" panose="020B0604020202020204" pitchFamily="34" charset="0"/>
              </a:rPr>
              <a:t>. This region offers tremendous landscape and nature related activities. As this region is at the Uganda border the country may decide to be the country that specializes in luxury outdoor tourism and focus its investment attraction efforts for this region on high end types of accommodation, as suggested by the UIA. </a:t>
            </a:r>
          </a:p>
          <a:p>
            <a:pPr>
              <a:buFont typeface="Arial" panose="020B0604020202020204" pitchFamily="34" charset="0"/>
              <a:buChar char="•"/>
            </a:pPr>
            <a:r>
              <a:rPr lang="en-US" b="1" dirty="0">
                <a:latin typeface="Arial" panose="020B0604020202020204" pitchFamily="34" charset="0"/>
              </a:rPr>
              <a:t>Instability and lack of existing infrastructure may present a challenge for the development of the </a:t>
            </a:r>
            <a:r>
              <a:rPr lang="en-US" b="1" i="0" dirty="0">
                <a:effectLst/>
                <a:latin typeface="Arial" panose="020B0604020202020204" pitchFamily="34" charset="0"/>
              </a:rPr>
              <a:t>Rwenzori region. </a:t>
            </a:r>
            <a:r>
              <a:rPr lang="en-US" dirty="0">
                <a:latin typeface="Arial" panose="020B0604020202020204" pitchFamily="34" charset="0"/>
              </a:rPr>
              <a:t>Giving its remote location to attract luxury investors the country may have to first develop the surrounding infrastructure such as roads and the electricity grid in the region. Additionally, the region could be deemed unstable being at the border with the DRC. </a:t>
            </a:r>
          </a:p>
          <a:p>
            <a:pPr marL="0" indent="0"/>
            <a:endParaRPr lang="en-US" b="1" dirty="0"/>
          </a:p>
        </p:txBody>
      </p:sp>
    </p:spTree>
    <p:extLst>
      <p:ext uri="{BB962C8B-B14F-4D97-AF65-F5344CB8AC3E}">
        <p14:creationId xmlns:p14="http://schemas.microsoft.com/office/powerpoint/2010/main" val="199540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429D-6740-4060-A167-677BEAABB89D}"/>
              </a:ext>
            </a:extLst>
          </p:cNvPr>
          <p:cNvSpPr>
            <a:spLocks noGrp="1"/>
          </p:cNvSpPr>
          <p:nvPr>
            <p:ph type="title"/>
          </p:nvPr>
        </p:nvSpPr>
        <p:spPr/>
        <p:txBody>
          <a:bodyPr/>
          <a:lstStyle/>
          <a:p>
            <a:r>
              <a:rPr lang="en-US" cap="none" dirty="0"/>
              <a:t>Objective of the meetings</a:t>
            </a:r>
          </a:p>
        </p:txBody>
      </p:sp>
      <p:sp>
        <p:nvSpPr>
          <p:cNvPr id="3" name="Text Placeholder 2">
            <a:extLst>
              <a:ext uri="{FF2B5EF4-FFF2-40B4-BE49-F238E27FC236}">
                <a16:creationId xmlns:a16="http://schemas.microsoft.com/office/drawing/2014/main" id="{12F6378C-08C0-4841-A4FE-B861E8CA9054}"/>
              </a:ext>
            </a:extLst>
          </p:cNvPr>
          <p:cNvSpPr>
            <a:spLocks noGrp="1"/>
          </p:cNvSpPr>
          <p:nvPr>
            <p:ph type="body" sz="quarter" idx="13"/>
          </p:nvPr>
        </p:nvSpPr>
        <p:spPr>
          <a:xfrm>
            <a:off x="475913" y="1608662"/>
            <a:ext cx="11303000" cy="4613804"/>
          </a:xfrm>
        </p:spPr>
        <p:txBody>
          <a:bodyPr>
            <a:normAutofit/>
          </a:bodyPr>
          <a:lstStyle/>
          <a:p>
            <a:pPr>
              <a:buFont typeface="Wingdings" panose="05000000000000000000" pitchFamily="2" charset="2"/>
              <a:buChar char="Ø"/>
            </a:pPr>
            <a:r>
              <a:rPr lang="en-US" sz="1800" dirty="0"/>
              <a:t>Present the preliminary findings of desk reviews and conversations with key government stakeholder for investment such as the Ministry of Finance and Uganda Investment Authority. </a:t>
            </a:r>
          </a:p>
          <a:p>
            <a:pPr>
              <a:buFont typeface="Wingdings" panose="05000000000000000000" pitchFamily="2" charset="2"/>
              <a:buChar char="Ø"/>
            </a:pPr>
            <a:r>
              <a:rPr lang="en-US" sz="1800" dirty="0"/>
              <a:t>WBG welcomes your feedback, questions, to underline the main areas of concerns for the investment climate in the country.</a:t>
            </a:r>
          </a:p>
          <a:p>
            <a:pPr>
              <a:buFont typeface="Wingdings" panose="05000000000000000000" pitchFamily="2" charset="2"/>
              <a:buChar char="Ø"/>
            </a:pPr>
            <a:r>
              <a:rPr lang="en-US" sz="1800" dirty="0"/>
              <a:t>Incorporate this feedback, finalize the assessment and draw up the Investment Reform Map. </a:t>
            </a:r>
          </a:p>
        </p:txBody>
      </p:sp>
    </p:spTree>
    <p:extLst>
      <p:ext uri="{BB962C8B-B14F-4D97-AF65-F5344CB8AC3E}">
        <p14:creationId xmlns:p14="http://schemas.microsoft.com/office/powerpoint/2010/main" val="1934332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AAC-AF33-4B24-A5D5-BDF9E380C2AC}"/>
              </a:ext>
            </a:extLst>
          </p:cNvPr>
          <p:cNvSpPr>
            <a:spLocks noGrp="1"/>
          </p:cNvSpPr>
          <p:nvPr>
            <p:ph type="title"/>
          </p:nvPr>
        </p:nvSpPr>
        <p:spPr/>
        <p:txBody>
          <a:bodyPr/>
          <a:lstStyle/>
          <a:p>
            <a:r>
              <a:rPr lang="en-US" cap="none" dirty="0"/>
              <a:t>Preliminary findings &amp; recommendations</a:t>
            </a:r>
          </a:p>
        </p:txBody>
      </p:sp>
      <p:sp>
        <p:nvSpPr>
          <p:cNvPr id="3" name="Text Placeholder 2">
            <a:extLst>
              <a:ext uri="{FF2B5EF4-FFF2-40B4-BE49-F238E27FC236}">
                <a16:creationId xmlns:a16="http://schemas.microsoft.com/office/drawing/2014/main" id="{65456A34-A60D-4753-A4A8-1A2581CB202D}"/>
              </a:ext>
            </a:extLst>
          </p:cNvPr>
          <p:cNvSpPr>
            <a:spLocks noGrp="1"/>
          </p:cNvSpPr>
          <p:nvPr>
            <p:ph type="body" sz="quarter" idx="13"/>
          </p:nvPr>
        </p:nvSpPr>
        <p:spPr/>
        <p:txBody>
          <a:bodyPr>
            <a:normAutofit lnSpcReduction="10000"/>
          </a:bodyPr>
          <a:lstStyle/>
          <a:p>
            <a:pPr>
              <a:buFont typeface="Arial" panose="020B0604020202020204" pitchFamily="34" charset="0"/>
              <a:buChar char="•"/>
            </a:pPr>
            <a:r>
              <a:rPr lang="en-US" sz="1800" b="1" dirty="0">
                <a:effectLst/>
                <a:latin typeface="Times New Roman" panose="02020603050405020304" pitchFamily="18" charset="0"/>
                <a:ea typeface="DengXian" panose="02010600030101010101" pitchFamily="2" charset="-122"/>
                <a:cs typeface="Arial" panose="020B0604020202020204" pitchFamily="34" charset="0"/>
              </a:rPr>
              <a:t>Digital entrepreneurship in Uganda is growing but the ecosystem is nascent. </a:t>
            </a:r>
            <a:r>
              <a:rPr lang="en-US" sz="1800" dirty="0">
                <a:effectLst/>
                <a:latin typeface="Times New Roman" panose="02020603050405020304" pitchFamily="18" charset="0"/>
                <a:ea typeface="DengXian" panose="02010600030101010101" pitchFamily="2" charset="-122"/>
                <a:cs typeface="Arial" panose="020B0604020202020204" pitchFamily="34" charset="0"/>
              </a:rPr>
              <a:t>Even as the culture of entrepreneurship gains acceptance, the emergence of growth-oriented new firms is limited. There has been a recent uptick in the number of service providers such as entrepreneurship hubs that offer subsidized office space and internet, capacity building, and links to investors with the ICT and tech sectors as key areas of focus. These services, however, are concentrated in Kampala and the capacity to deliver to scale is not available.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a:buFont typeface="Arial" panose="020B0604020202020204" pitchFamily="34" charset="0"/>
              <a:buChar char="•"/>
            </a:pPr>
            <a:r>
              <a:rPr lang="en-US" dirty="0"/>
              <a:t>Increasing revenue, employment and ICT activity will have an effect beyond the telecoms sectors. =&gt; indeed, Indeed, widespread digital transformation </a:t>
            </a:r>
            <a:r>
              <a:rPr lang="en-US" dirty="0" err="1"/>
              <a:t>fuelled</a:t>
            </a:r>
            <a:r>
              <a:rPr lang="en-US" dirty="0"/>
              <a:t> by smartphone use, growing digital literacy and technological adoption will impact a wide range of sectors. The disruption of financial services, particularly in East and West Africa, is one of the most prominent tech-</a:t>
            </a:r>
            <a:r>
              <a:rPr lang="en-US" dirty="0" err="1"/>
              <a:t>fuelled</a:t>
            </a:r>
            <a:r>
              <a:rPr lang="en-US" dirty="0"/>
              <a:t> developments that demonstrates this potential. Mobile money has enabled nonbanking financial institutions to offer millions of previously excluded people the ability to conduct fast and safe transactions.(AVCA)</a:t>
            </a:r>
          </a:p>
          <a:p>
            <a:pPr>
              <a:buFont typeface="Arial" panose="020B0604020202020204" pitchFamily="34" charset="0"/>
              <a:buChar char="•"/>
            </a:pPr>
            <a:r>
              <a:rPr lang="en-US" dirty="0"/>
              <a:t>Global tech giants have increasingly their attention to Africa due the opportunities it offers. Rapid ICT growth and future expectations for digital technology have </a:t>
            </a:r>
            <a:r>
              <a:rPr lang="en-US" dirty="0" err="1"/>
              <a:t>fuelled</a:t>
            </a:r>
            <a:r>
              <a:rPr lang="en-US" dirty="0"/>
              <a:t> an influx of investment in African tech start-ups, with much of the funding provided in the form of PE and VC. While South Africa, Kenya, Nigeria, and Egypt are the most attractive locations. Uganda is next in East Africa.</a:t>
            </a:r>
          </a:p>
          <a:p>
            <a:pPr>
              <a:buFont typeface="Arial" panose="020B0604020202020204" pitchFamily="34" charset="0"/>
              <a:buChar char="•"/>
            </a:pPr>
            <a:r>
              <a:rPr lang="en-US" dirty="0"/>
              <a:t>Financial services leads the deal amount while IT services follow second. </a:t>
            </a:r>
          </a:p>
        </p:txBody>
      </p:sp>
    </p:spTree>
    <p:extLst>
      <p:ext uri="{BB962C8B-B14F-4D97-AF65-F5344CB8AC3E}">
        <p14:creationId xmlns:p14="http://schemas.microsoft.com/office/powerpoint/2010/main" val="924502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b="1" kern="1200" dirty="0">
                <a:solidFill>
                  <a:srgbClr val="139AF0"/>
                </a:solidFill>
                <a:latin typeface="Calibri Light" panose="020F0302020204030204" pitchFamily="34" charset="0"/>
                <a:ea typeface="+mj-ea"/>
                <a:cs typeface="Calibri Light" panose="020F0302020204030204" pitchFamily="34" charset="0"/>
              </a:rPr>
              <a:t>Annex</a:t>
            </a: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lnSpcReduction="10000"/>
          </a:bodyPr>
          <a:lstStyle/>
          <a:p>
            <a:pPr>
              <a:spcAft>
                <a:spcPts val="600"/>
              </a:spcAft>
            </a:pPr>
            <a:fld id="{B439F95D-CD6C-461B-AC55-2EEF1AD0C511}" type="slidenum">
              <a:rPr lang="en-US" smtClean="0"/>
              <a:pPr>
                <a:spcAft>
                  <a:spcPts val="600"/>
                </a:spcAft>
              </a:pPr>
              <a:t>61</a:t>
            </a:fld>
            <a:endParaRPr lang="en-US"/>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8">
            <a:extLst>
              <a:ext uri="{FF2B5EF4-FFF2-40B4-BE49-F238E27FC236}">
                <a16:creationId xmlns:a16="http://schemas.microsoft.com/office/drawing/2014/main" id="{6F3874A7-3F36-41A6-883F-85C2501A43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3754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646908916"/>
              </p:ext>
            </p:extLst>
          </p:nvPr>
        </p:nvGraphicFramePr>
        <p:xfrm>
          <a:off x="534502" y="1238062"/>
          <a:ext cx="11112683" cy="4982697"/>
        </p:xfrm>
        <a:graphic>
          <a:graphicData uri="http://schemas.openxmlformats.org/drawingml/2006/table">
            <a:tbl>
              <a:tblPr firstRow="1" bandRow="1">
                <a:tableStyleId>{93296810-A885-4BE3-A3E7-6D5BEEA58F35}</a:tableStyleId>
              </a:tblPr>
              <a:tblGrid>
                <a:gridCol w="1921022">
                  <a:extLst>
                    <a:ext uri="{9D8B030D-6E8A-4147-A177-3AD203B41FA5}">
                      <a16:colId xmlns:a16="http://schemas.microsoft.com/office/drawing/2014/main" val="20000"/>
                    </a:ext>
                  </a:extLst>
                </a:gridCol>
                <a:gridCol w="2856215">
                  <a:extLst>
                    <a:ext uri="{9D8B030D-6E8A-4147-A177-3AD203B41FA5}">
                      <a16:colId xmlns:a16="http://schemas.microsoft.com/office/drawing/2014/main" val="20001"/>
                    </a:ext>
                  </a:extLst>
                </a:gridCol>
                <a:gridCol w="6335446">
                  <a:extLst>
                    <a:ext uri="{9D8B030D-6E8A-4147-A177-3AD203B41FA5}">
                      <a16:colId xmlns:a16="http://schemas.microsoft.com/office/drawing/2014/main" val="20002"/>
                    </a:ext>
                  </a:extLst>
                </a:gridCol>
              </a:tblGrid>
              <a:tr h="426300">
                <a:tc gridSpan="2">
                  <a:txBody>
                    <a:bodyPr/>
                    <a:lstStyle/>
                    <a:p>
                      <a:pPr algn="ctr"/>
                      <a:r>
                        <a:rPr lang="en-US" dirty="0"/>
                        <a:t>Focus Areas</a:t>
                      </a:r>
                    </a:p>
                  </a:txBody>
                  <a:tcPr>
                    <a:solidFill>
                      <a:schemeClr val="tx1">
                        <a:lumMod val="75000"/>
                        <a:lumOff val="25000"/>
                      </a:schemeClr>
                    </a:solidFill>
                  </a:tcPr>
                </a:tc>
                <a:tc hMerge="1">
                  <a:txBody>
                    <a:bodyPr/>
                    <a:lstStyle/>
                    <a:p>
                      <a:endParaRPr lang="en-US" dirty="0"/>
                    </a:p>
                  </a:txBody>
                  <a:tcPr/>
                </a:tc>
                <a:tc>
                  <a:txBody>
                    <a:bodyPr/>
                    <a:lstStyle/>
                    <a:p>
                      <a:pPr algn="ctr"/>
                      <a:r>
                        <a:rPr lang="en-US" dirty="0"/>
                        <a:t>Examples</a:t>
                      </a:r>
                    </a:p>
                  </a:txBody>
                  <a:tcPr>
                    <a:solidFill>
                      <a:schemeClr val="tx1">
                        <a:lumMod val="75000"/>
                        <a:lumOff val="25000"/>
                      </a:schemeClr>
                    </a:solidFill>
                  </a:tcPr>
                </a:tc>
                <a:extLst>
                  <a:ext uri="{0D108BD9-81ED-4DB2-BD59-A6C34878D82A}">
                    <a16:rowId xmlns:a16="http://schemas.microsoft.com/office/drawing/2014/main" val="10000"/>
                  </a:ext>
                </a:extLst>
              </a:tr>
              <a:tr h="710575">
                <a:tc rowSpan="3">
                  <a:txBody>
                    <a:bodyPr/>
                    <a:lstStyle/>
                    <a:p>
                      <a:pPr marL="0" indent="0">
                        <a:buFont typeface="Arial" panose="020B0604020202020204" pitchFamily="34" charset="0"/>
                        <a:buNone/>
                      </a:pPr>
                      <a:r>
                        <a:rPr lang="en-US" sz="1400" b="1" i="0" dirty="0"/>
                        <a:t>Regulatory barriers</a:t>
                      </a:r>
                    </a:p>
                  </a:txBody>
                  <a:tcPr>
                    <a:solidFill>
                      <a:schemeClr val="tx1">
                        <a:lumMod val="10000"/>
                        <a:lumOff val="90000"/>
                      </a:schemeClr>
                    </a:solidFill>
                  </a:tcPr>
                </a:tc>
                <a:tc>
                  <a:txBody>
                    <a:bodyPr/>
                    <a:lstStyle/>
                    <a:p>
                      <a:pPr marL="0" indent="0">
                        <a:buFont typeface="Arial" panose="020B0604020202020204" pitchFamily="34" charset="0"/>
                        <a:buNone/>
                      </a:pPr>
                      <a:r>
                        <a:rPr lang="en-US" sz="1050" b="1" dirty="0"/>
                        <a:t>Prohibition</a:t>
                      </a:r>
                      <a:r>
                        <a:rPr lang="en-US" sz="1050" b="1" baseline="0" dirty="0"/>
                        <a:t> of foreign investment in certain sectors</a:t>
                      </a:r>
                    </a:p>
                  </a:txBody>
                  <a:tcPr>
                    <a:solidFill>
                      <a:schemeClr val="tx1">
                        <a:lumMod val="10000"/>
                        <a:lumOff val="90000"/>
                      </a:schemeClr>
                    </a:solidFill>
                  </a:tcPr>
                </a:tc>
                <a:tc>
                  <a:txBody>
                    <a:bodyPr/>
                    <a:lstStyle/>
                    <a:p>
                      <a:pPr marL="171450" indent="-171450">
                        <a:buFont typeface="Arial" panose="020B0604020202020204" pitchFamily="34" charset="0"/>
                        <a:buChar char="•"/>
                      </a:pPr>
                      <a:r>
                        <a:rPr lang="en-US" sz="1050" dirty="0"/>
                        <a:t>A</a:t>
                      </a:r>
                      <a:r>
                        <a:rPr lang="en-US" sz="1050" baseline="0" dirty="0"/>
                        <a:t> country may prohibit FDI in the retail sector by regulating that only companies owned and controlled by nationals can own supermarkets or department stores. There are no restrictions stated in the investment law. Horizontal but sectoral restrictions apply – negative list. LCRs</a:t>
                      </a:r>
                    </a:p>
                  </a:txBody>
                  <a:tcPr>
                    <a:solidFill>
                      <a:schemeClr val="tx1">
                        <a:lumMod val="10000"/>
                        <a:lumOff val="90000"/>
                      </a:schemeClr>
                    </a:solidFill>
                  </a:tcPr>
                </a:tc>
                <a:extLst>
                  <a:ext uri="{0D108BD9-81ED-4DB2-BD59-A6C34878D82A}">
                    <a16:rowId xmlns:a16="http://schemas.microsoft.com/office/drawing/2014/main" val="10001"/>
                  </a:ext>
                </a:extLst>
              </a:tr>
              <a:tr h="55513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baseline="0" dirty="0"/>
                        <a:t>Restrictions on top managerial personnel</a:t>
                      </a:r>
                    </a:p>
                  </a:txBody>
                  <a:tcPr>
                    <a:solidFill>
                      <a:schemeClr val="tx1">
                        <a:lumMod val="10000"/>
                        <a:lumOff val="9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t>A country may restrict the appointment of foreigners to the board of directors and/or to executive-level positions</a:t>
                      </a:r>
                      <a:endParaRPr lang="en-US" sz="1050" dirty="0"/>
                    </a:p>
                  </a:txBody>
                  <a:tcPr>
                    <a:solidFill>
                      <a:schemeClr val="tx1">
                        <a:lumMod val="10000"/>
                        <a:lumOff val="90000"/>
                      </a:schemeClr>
                    </a:solidFill>
                  </a:tcPr>
                </a:tc>
                <a:extLst>
                  <a:ext uri="{0D108BD9-81ED-4DB2-BD59-A6C34878D82A}">
                    <a16:rowId xmlns:a16="http://schemas.microsoft.com/office/drawing/2014/main" val="10002"/>
                  </a:ext>
                </a:extLst>
              </a:tr>
              <a:tr h="666094">
                <a:tc vMerge="1">
                  <a:txBody>
                    <a:bodyPr/>
                    <a:lstStyle/>
                    <a:p>
                      <a:endParaRPr lang="en-US"/>
                    </a:p>
                  </a:txBody>
                  <a:tcPr/>
                </a:tc>
                <a:tc>
                  <a:txBody>
                    <a:bodyPr/>
                    <a:lstStyle/>
                    <a:p>
                      <a:pPr marL="0" indent="0">
                        <a:buFont typeface="Arial" panose="020B0604020202020204" pitchFamily="34" charset="0"/>
                        <a:buNone/>
                      </a:pPr>
                      <a:r>
                        <a:rPr lang="en-US" sz="1050" b="1" baseline="0" dirty="0"/>
                        <a:t>Discriminatory licensing requirements</a:t>
                      </a:r>
                    </a:p>
                  </a:txBody>
                  <a:tcPr>
                    <a:solidFill>
                      <a:schemeClr val="tx1">
                        <a:lumMod val="10000"/>
                        <a:lumOff val="90000"/>
                      </a:schemeClr>
                    </a:solidFill>
                  </a:tcPr>
                </a:tc>
                <a:tc>
                  <a:txBody>
                    <a:bodyPr/>
                    <a:lstStyle/>
                    <a:p>
                      <a:pPr marL="171450" indent="-171450">
                        <a:buFont typeface="Arial" panose="020B0604020202020204" pitchFamily="34" charset="0"/>
                        <a:buChar char="•"/>
                      </a:pPr>
                      <a:r>
                        <a:rPr lang="en-US" sz="1050" dirty="0"/>
                        <a:t>A foreign investor may be required to meet additional conditions in</a:t>
                      </a:r>
                      <a:r>
                        <a:rPr lang="en-US" sz="1050" baseline="0" dirty="0"/>
                        <a:t> order to get a license to operate (in comparison to a domestic investor). No mention. </a:t>
                      </a:r>
                      <a:endParaRPr lang="en-US" sz="1050" dirty="0"/>
                    </a:p>
                  </a:txBody>
                  <a:tcPr>
                    <a:solidFill>
                      <a:schemeClr val="tx1">
                        <a:lumMod val="10000"/>
                        <a:lumOff val="90000"/>
                      </a:schemeClr>
                    </a:solidFill>
                  </a:tcPr>
                </a:tc>
                <a:extLst>
                  <a:ext uri="{0D108BD9-81ED-4DB2-BD59-A6C34878D82A}">
                    <a16:rowId xmlns:a16="http://schemas.microsoft.com/office/drawing/2014/main" val="10003"/>
                  </a:ext>
                </a:extLst>
              </a:tr>
              <a:tr h="555138">
                <a:tc rowSpan="5">
                  <a:txBody>
                    <a:bodyPr/>
                    <a:lstStyle/>
                    <a:p>
                      <a:pPr marL="0" indent="0">
                        <a:buFont typeface="Arial" panose="020B0604020202020204" pitchFamily="34" charset="0"/>
                        <a:buNone/>
                      </a:pPr>
                      <a:r>
                        <a:rPr lang="en-US" sz="1400" b="1" i="0" dirty="0"/>
                        <a:t>Procedural barriers</a:t>
                      </a:r>
                    </a:p>
                  </a:txBody>
                  <a:tcPr>
                    <a:solidFill>
                      <a:schemeClr val="tx1">
                        <a:lumMod val="25000"/>
                        <a:lumOff val="75000"/>
                      </a:schemeClr>
                    </a:solidFill>
                  </a:tcPr>
                </a:tc>
                <a:tc>
                  <a:txBody>
                    <a:bodyPr/>
                    <a:lstStyle/>
                    <a:p>
                      <a:pPr marL="0" indent="0">
                        <a:buFont typeface="Arial" panose="020B0604020202020204" pitchFamily="34" charset="0"/>
                        <a:buNone/>
                      </a:pPr>
                      <a:r>
                        <a:rPr lang="en-US" sz="1050" b="1" dirty="0"/>
                        <a:t>Obtaining investment</a:t>
                      </a:r>
                      <a:r>
                        <a:rPr lang="en-US" sz="1050" b="1" baseline="0" dirty="0"/>
                        <a:t> approval</a:t>
                      </a:r>
                    </a:p>
                  </a:txBody>
                  <a:tcPr>
                    <a:solidFill>
                      <a:schemeClr val="tx1">
                        <a:lumMod val="25000"/>
                        <a:lumOff val="75000"/>
                      </a:schemeClr>
                    </a:solidFill>
                  </a:tcPr>
                </a:tc>
                <a:tc>
                  <a:txBody>
                    <a:bodyPr/>
                    <a:lstStyle/>
                    <a:p>
                      <a:pPr marL="171450" indent="-171450">
                        <a:buFont typeface="Arial" panose="020B0604020202020204" pitchFamily="34" charset="0"/>
                        <a:buChar char="•"/>
                      </a:pPr>
                      <a:r>
                        <a:rPr lang="en-US" sz="1050" dirty="0"/>
                        <a:t>A country</a:t>
                      </a:r>
                      <a:r>
                        <a:rPr lang="en-US" sz="1050" baseline="0" dirty="0"/>
                        <a:t> may require several different agencies to sign off on investment approval, causing increased time and costs. Screening. </a:t>
                      </a:r>
                      <a:endParaRPr lang="en-US" sz="1050" dirty="0"/>
                    </a:p>
                  </a:txBody>
                  <a:tcPr>
                    <a:solidFill>
                      <a:schemeClr val="tx1">
                        <a:lumMod val="25000"/>
                        <a:lumOff val="75000"/>
                      </a:schemeClr>
                    </a:solidFill>
                  </a:tcPr>
                </a:tc>
                <a:extLst>
                  <a:ext uri="{0D108BD9-81ED-4DB2-BD59-A6C34878D82A}">
                    <a16:rowId xmlns:a16="http://schemas.microsoft.com/office/drawing/2014/main" val="10004"/>
                  </a:ext>
                </a:extLst>
              </a:tr>
              <a:tr h="555138">
                <a:tc vMerge="1">
                  <a:txBody>
                    <a:bodyPr/>
                    <a:lstStyle/>
                    <a:p>
                      <a:endParaRPr lang="en-US" sz="1000" b="0" i="1" dirty="0"/>
                    </a:p>
                  </a:txBody>
                  <a:tcPr/>
                </a:tc>
                <a:tc>
                  <a:txBody>
                    <a:bodyPr/>
                    <a:lstStyle/>
                    <a:p>
                      <a:pPr marL="0" indent="0">
                        <a:buFont typeface="Arial" panose="020B0604020202020204" pitchFamily="34" charset="0"/>
                        <a:buNone/>
                      </a:pPr>
                      <a:r>
                        <a:rPr lang="en-US" sz="1050" b="1" baseline="0" dirty="0"/>
                        <a:t>Registration or notification of investment</a:t>
                      </a:r>
                    </a:p>
                  </a:txBody>
                  <a:tcPr>
                    <a:solidFill>
                      <a:schemeClr val="tx1">
                        <a:lumMod val="25000"/>
                        <a:lumOff val="75000"/>
                      </a:schemeClr>
                    </a:solidFill>
                  </a:tcPr>
                </a:tc>
                <a:tc>
                  <a:txBody>
                    <a:bodyPr/>
                    <a:lstStyle/>
                    <a:p>
                      <a:pPr marL="171450" indent="-171450">
                        <a:buFont typeface="Arial" panose="020B0604020202020204" pitchFamily="34" charset="0"/>
                        <a:buChar char="•"/>
                      </a:pPr>
                      <a:r>
                        <a:rPr lang="en-US" sz="1050" baseline="0" dirty="0"/>
                        <a:t>Registration or notification requirements may require detailed, forward-looking information that is time-consuming to prepare</a:t>
                      </a:r>
                    </a:p>
                  </a:txBody>
                  <a:tcPr>
                    <a:solidFill>
                      <a:schemeClr val="tx1">
                        <a:lumMod val="25000"/>
                        <a:lumOff val="75000"/>
                      </a:schemeClr>
                    </a:solidFill>
                  </a:tcPr>
                </a:tc>
                <a:extLst>
                  <a:ext uri="{0D108BD9-81ED-4DB2-BD59-A6C34878D82A}">
                    <a16:rowId xmlns:a16="http://schemas.microsoft.com/office/drawing/2014/main" val="10005"/>
                  </a:ext>
                </a:extLst>
              </a:tr>
              <a:tr h="479588">
                <a:tc vMerge="1">
                  <a:txBody>
                    <a:bodyPr/>
                    <a:lstStyle/>
                    <a:p>
                      <a:endParaRPr lang="en-US"/>
                    </a:p>
                  </a:txBody>
                  <a:tcPr/>
                </a:tc>
                <a:tc>
                  <a:txBody>
                    <a:bodyPr/>
                    <a:lstStyle/>
                    <a:p>
                      <a:pPr marL="0" indent="0">
                        <a:buFont typeface="Arial" panose="020B0604020202020204" pitchFamily="34" charset="0"/>
                        <a:buNone/>
                      </a:pPr>
                      <a:r>
                        <a:rPr lang="en-US" sz="1050" b="1" baseline="0" dirty="0"/>
                        <a:t>Obtaining a work permit or visa</a:t>
                      </a:r>
                    </a:p>
                  </a:txBody>
                  <a:tcPr>
                    <a:solidFill>
                      <a:schemeClr val="tx1">
                        <a:lumMod val="25000"/>
                        <a:lumOff val="75000"/>
                      </a:schemeClr>
                    </a:solidFill>
                  </a:tcPr>
                </a:tc>
                <a:tc>
                  <a:txBody>
                    <a:bodyPr/>
                    <a:lstStyle/>
                    <a:p>
                      <a:pPr marL="171450" indent="-171450">
                        <a:buFont typeface="Arial" panose="020B0604020202020204" pitchFamily="34" charset="0"/>
                        <a:buChar char="•"/>
                      </a:pPr>
                      <a:r>
                        <a:rPr lang="en-US" sz="1050" baseline="0" dirty="0"/>
                        <a:t>Work permits applications may be onerous and lengthy, and may impose restrictions on staff mobility</a:t>
                      </a:r>
                    </a:p>
                  </a:txBody>
                  <a:tcPr>
                    <a:solidFill>
                      <a:schemeClr val="tx1">
                        <a:lumMod val="25000"/>
                        <a:lumOff val="75000"/>
                      </a:schemeClr>
                    </a:solidFill>
                  </a:tcPr>
                </a:tc>
                <a:extLst>
                  <a:ext uri="{0D108BD9-81ED-4DB2-BD59-A6C34878D82A}">
                    <a16:rowId xmlns:a16="http://schemas.microsoft.com/office/drawing/2014/main" val="10006"/>
                  </a:ext>
                </a:extLst>
              </a:tr>
              <a:tr h="479588">
                <a:tc vMerge="1">
                  <a:txBody>
                    <a:bodyPr/>
                    <a:lstStyle/>
                    <a:p>
                      <a:endParaRPr lang="en-US"/>
                    </a:p>
                  </a:txBody>
                  <a:tcPr/>
                </a:tc>
                <a:tc>
                  <a:txBody>
                    <a:bodyPr/>
                    <a:lstStyle/>
                    <a:p>
                      <a:pPr marL="0" indent="0">
                        <a:buFont typeface="Arial" panose="020B0604020202020204" pitchFamily="34" charset="0"/>
                        <a:buNone/>
                      </a:pPr>
                      <a:r>
                        <a:rPr lang="en-US" sz="1050" b="1" baseline="0" dirty="0"/>
                        <a:t>Opening a bank account in a foreign currency</a:t>
                      </a:r>
                    </a:p>
                  </a:txBody>
                  <a:tcPr>
                    <a:solidFill>
                      <a:schemeClr val="tx1">
                        <a:lumMod val="25000"/>
                        <a:lumOff val="7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t>Documentation required to open a bank account may be costly to collect and slow to process</a:t>
                      </a:r>
                      <a:endParaRPr lang="en-US" sz="1050" dirty="0"/>
                    </a:p>
                  </a:txBody>
                  <a:tcPr>
                    <a:solidFill>
                      <a:schemeClr val="tx1">
                        <a:lumMod val="25000"/>
                        <a:lumOff val="75000"/>
                      </a:schemeClr>
                    </a:solidFill>
                  </a:tcPr>
                </a:tc>
                <a:extLst>
                  <a:ext uri="{0D108BD9-81ED-4DB2-BD59-A6C34878D82A}">
                    <a16:rowId xmlns:a16="http://schemas.microsoft.com/office/drawing/2014/main" val="10007"/>
                  </a:ext>
                </a:extLst>
              </a:tr>
              <a:tr h="55513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baseline="0" dirty="0"/>
                        <a:t>Having documents recognized (Hague Apostille Convention)</a:t>
                      </a:r>
                    </a:p>
                  </a:txBody>
                  <a:tcPr>
                    <a:solidFill>
                      <a:schemeClr val="tx1">
                        <a:lumMod val="25000"/>
                        <a:lumOff val="7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a:solidFill>
                            <a:schemeClr val="tx1"/>
                          </a:solidFill>
                          <a:latin typeface="+mn-lt"/>
                          <a:ea typeface="+mn-ea"/>
                          <a:cs typeface="+mn-cs"/>
                        </a:rPr>
                        <a:t>A country may require that certain foreign documents be certified or </a:t>
                      </a:r>
                      <a:r>
                        <a:rPr lang="en-US" sz="1050" kern="1200" baseline="0" dirty="0" err="1">
                          <a:solidFill>
                            <a:schemeClr val="tx1"/>
                          </a:solidFill>
                          <a:latin typeface="+mn-lt"/>
                          <a:ea typeface="+mn-ea"/>
                          <a:cs typeface="+mn-cs"/>
                        </a:rPr>
                        <a:t>notarised</a:t>
                      </a:r>
                      <a:r>
                        <a:rPr lang="en-US" sz="1050" kern="1200" baseline="0" dirty="0">
                          <a:solidFill>
                            <a:schemeClr val="tx1"/>
                          </a:solidFill>
                          <a:latin typeface="+mn-lt"/>
                          <a:ea typeface="+mn-ea"/>
                          <a:cs typeface="+mn-cs"/>
                        </a:rPr>
                        <a:t> before they can be recognised for establishment. Uganda is not a member of the Hague Apostille Convention. </a:t>
                      </a:r>
                    </a:p>
                  </a:txBody>
                  <a:tcPr>
                    <a:solidFill>
                      <a:schemeClr val="tx1">
                        <a:lumMod val="25000"/>
                        <a:lumOff val="75000"/>
                      </a:schemeClr>
                    </a:solidFill>
                  </a:tcPr>
                </a:tc>
                <a:extLst>
                  <a:ext uri="{0D108BD9-81ED-4DB2-BD59-A6C34878D82A}">
                    <a16:rowId xmlns:a16="http://schemas.microsoft.com/office/drawing/2014/main" val="10008"/>
                  </a:ext>
                </a:extLst>
              </a:tr>
            </a:tbl>
          </a:graphicData>
        </a:graphic>
      </p:graphicFrame>
      <p:sp>
        <p:nvSpPr>
          <p:cNvPr id="7" name="TextBox 6"/>
          <p:cNvSpPr txBox="1"/>
          <p:nvPr/>
        </p:nvSpPr>
        <p:spPr>
          <a:xfrm>
            <a:off x="442963" y="259013"/>
            <a:ext cx="851931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021F43"/>
                </a:solidFill>
                <a:effectLst/>
                <a:uLnTx/>
                <a:uFillTx/>
                <a:latin typeface="Calibri" panose="020F0502020204030204" pitchFamily="34" charset="0"/>
                <a:ea typeface="MS PGothic" pitchFamily="34" charset="-128"/>
                <a:cs typeface="+mn-cs"/>
              </a:rPr>
              <a:t>Types of barriers to investment entry</a:t>
            </a:r>
          </a:p>
        </p:txBody>
      </p:sp>
    </p:spTree>
    <p:extLst>
      <p:ext uri="{BB962C8B-B14F-4D97-AF65-F5344CB8AC3E}">
        <p14:creationId xmlns:p14="http://schemas.microsoft.com/office/powerpoint/2010/main" val="750822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57200" y="349574"/>
            <a:ext cx="10098741" cy="369332"/>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defPPr>
              <a:defRPr lang="en-US"/>
            </a:defPPr>
            <a:lvl1pPr algn="ctr" fontAlgn="base">
              <a:spcBef>
                <a:spcPct val="0"/>
              </a:spcBef>
              <a:spcAft>
                <a:spcPct val="0"/>
              </a:spcAft>
              <a:defRPr sz="2400" b="1" i="0" cap="all">
                <a:latin typeface="Calibri" panose="020F0502020204030204" pitchFamily="34" charset="0"/>
                <a:ea typeface="MS PGothic" pitchFamily="34" charset="-128"/>
              </a:defRPr>
            </a:lvl1pPr>
            <a:lvl2pPr eaLnBrk="0" fontAlgn="base" hangingPunct="0">
              <a:spcBef>
                <a:spcPct val="0"/>
              </a:spcBef>
              <a:spcAft>
                <a:spcPct val="0"/>
              </a:spcAft>
              <a:defRPr sz="2600">
                <a:latin typeface="Arial Bold" charset="0"/>
                <a:ea typeface="MS PGothic" pitchFamily="34" charset="-128"/>
                <a:cs typeface="MS PGothic" charset="0"/>
              </a:defRPr>
            </a:lvl2pPr>
            <a:lvl3pPr eaLnBrk="0" fontAlgn="base" hangingPunct="0">
              <a:spcBef>
                <a:spcPct val="0"/>
              </a:spcBef>
              <a:spcAft>
                <a:spcPct val="0"/>
              </a:spcAft>
              <a:defRPr sz="2600">
                <a:latin typeface="Arial Bold" charset="0"/>
                <a:ea typeface="MS PGothic" pitchFamily="34" charset="-128"/>
                <a:cs typeface="MS PGothic" charset="0"/>
              </a:defRPr>
            </a:lvl3pPr>
            <a:lvl4pPr eaLnBrk="0" fontAlgn="base" hangingPunct="0">
              <a:spcBef>
                <a:spcPct val="0"/>
              </a:spcBef>
              <a:spcAft>
                <a:spcPct val="0"/>
              </a:spcAft>
              <a:defRPr sz="2600">
                <a:latin typeface="Arial Bold" charset="0"/>
                <a:ea typeface="MS PGothic" pitchFamily="34" charset="-128"/>
                <a:cs typeface="MS PGothic" charset="0"/>
              </a:defRPr>
            </a:lvl4pPr>
            <a:lvl5pPr eaLnBrk="0" fontAlgn="base" hangingPunct="0">
              <a:spcBef>
                <a:spcPct val="0"/>
              </a:spcBef>
              <a:spcAft>
                <a:spcPct val="0"/>
              </a:spcAft>
              <a:defRPr sz="2600">
                <a:latin typeface="Arial Bold" charset="0"/>
                <a:ea typeface="MS PGothic" pitchFamily="34" charset="-128"/>
                <a:cs typeface="MS PGothic" charset="0"/>
              </a:defRPr>
            </a:lvl5pPr>
            <a:lvl6pPr marL="457200" algn="ctr" fontAlgn="base">
              <a:spcBef>
                <a:spcPct val="0"/>
              </a:spcBef>
              <a:spcAft>
                <a:spcPct val="0"/>
              </a:spcAft>
              <a:defRPr sz="2600" b="1">
                <a:solidFill>
                  <a:srgbClr val="014C6D"/>
                </a:solidFill>
                <a:latin typeface="Trebuchet MS" pitchFamily="34" charset="0"/>
              </a:defRPr>
            </a:lvl6pPr>
            <a:lvl7pPr marL="914400" algn="ctr" fontAlgn="base">
              <a:spcBef>
                <a:spcPct val="0"/>
              </a:spcBef>
              <a:spcAft>
                <a:spcPct val="0"/>
              </a:spcAft>
              <a:defRPr sz="2600" b="1">
                <a:solidFill>
                  <a:srgbClr val="014C6D"/>
                </a:solidFill>
                <a:latin typeface="Trebuchet MS" pitchFamily="34" charset="0"/>
              </a:defRPr>
            </a:lvl7pPr>
            <a:lvl8pPr marL="1371600" algn="ctr" fontAlgn="base">
              <a:spcBef>
                <a:spcPct val="0"/>
              </a:spcBef>
              <a:spcAft>
                <a:spcPct val="0"/>
              </a:spcAft>
              <a:defRPr sz="2600" b="1">
                <a:solidFill>
                  <a:srgbClr val="014C6D"/>
                </a:solidFill>
                <a:latin typeface="Trebuchet MS" pitchFamily="34" charset="0"/>
              </a:defRPr>
            </a:lvl8pPr>
            <a:lvl9pPr marL="1828800" algn="ctr" fontAlgn="base">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021F43"/>
                </a:solidFill>
                <a:effectLst/>
                <a:uLnTx/>
                <a:uFillTx/>
                <a:latin typeface="Calibri" panose="020F0502020204030204" pitchFamily="34" charset="0"/>
                <a:ea typeface="MS PGothic" pitchFamily="34" charset="-128"/>
                <a:cs typeface="+mn-cs"/>
              </a:rPr>
              <a:t>Local Content Requirements (LCR) (1) </a:t>
            </a:r>
          </a:p>
        </p:txBody>
      </p:sp>
      <p:sp>
        <p:nvSpPr>
          <p:cNvPr id="6" name="Content Placeholder 2">
            <a:extLst>
              <a:ext uri="{FF2B5EF4-FFF2-40B4-BE49-F238E27FC236}">
                <a16:creationId xmlns:a16="http://schemas.microsoft.com/office/drawing/2014/main" id="{66F3D662-5D36-4BB6-8541-D2578D20B146}"/>
              </a:ext>
            </a:extLst>
          </p:cNvPr>
          <p:cNvSpPr txBox="1">
            <a:spLocks/>
          </p:cNvSpPr>
          <p:nvPr/>
        </p:nvSpPr>
        <p:spPr>
          <a:xfrm>
            <a:off x="395908" y="1285875"/>
            <a:ext cx="11400183" cy="5222550"/>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101"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101"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lvl="1">
              <a:buClr>
                <a:srgbClr val="021F43"/>
              </a:buClr>
              <a:buFont typeface="Wingdings" panose="05000000000000000000" pitchFamily="2" charset="2"/>
              <a:buChar char="Ø"/>
              <a:defRPr/>
            </a:pPr>
            <a:r>
              <a:rPr lang="en-US" kern="0" dirty="0">
                <a:solidFill>
                  <a:srgbClr val="002060"/>
                </a:solidFill>
                <a:latin typeface="Calibri" panose="020F0502020204030204" pitchFamily="34" charset="0"/>
                <a:cs typeface="Calibri" panose="020F0502020204030204" pitchFamily="34" charset="0"/>
              </a:rPr>
              <a:t>There is no universal definition of what constitutes “local content”. It is a multi-dimensional concept which scope and depth vary substantially depending on how the rules governing such measures are crafted. However </a:t>
            </a:r>
            <a:r>
              <a:rPr kumimoji="0" lang="en-US"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LCR are commonly structured around: </a:t>
            </a:r>
          </a:p>
          <a:p>
            <a:pPr lvl="3">
              <a:buClr>
                <a:schemeClr val="tx1"/>
              </a:buClr>
              <a:buFont typeface="Wingdings" panose="05000000000000000000" pitchFamily="2" charset="2"/>
              <a:buChar char="Ø"/>
              <a:defRPr/>
            </a:pPr>
            <a:r>
              <a:rPr lang="en-US" b="1" kern="0" dirty="0">
                <a:solidFill>
                  <a:srgbClr val="002060"/>
                </a:solidFill>
                <a:latin typeface="Calibri" panose="020F0502020204030204" pitchFamily="34" charset="0"/>
                <a:cs typeface="Calibri" panose="020F0502020204030204" pitchFamily="34" charset="0"/>
              </a:rPr>
              <a:t>Ownership</a:t>
            </a:r>
            <a:r>
              <a:rPr lang="en-US" kern="0" dirty="0">
                <a:solidFill>
                  <a:srgbClr val="002060"/>
                </a:solidFill>
                <a:latin typeface="Calibri" panose="020F0502020204030204" pitchFamily="34" charset="0"/>
                <a:cs typeface="Calibri" panose="020F0502020204030204" pitchFamily="34" charset="0"/>
              </a:rPr>
              <a:t>, requiring foreign firms to enter into joint ventures with local firms or to open equity to local partners to obtain licenses; </a:t>
            </a:r>
          </a:p>
          <a:p>
            <a:pPr lvl="3">
              <a:buClr>
                <a:schemeClr val="tx1"/>
              </a:buClr>
              <a:buFont typeface="Wingdings" panose="05000000000000000000" pitchFamily="2" charset="2"/>
              <a:buChar char="Ø"/>
              <a:defRPr/>
            </a:pPr>
            <a:endParaRPr lang="en-US" kern="0" dirty="0">
              <a:solidFill>
                <a:srgbClr val="002060"/>
              </a:solidFill>
              <a:latin typeface="Calibri" panose="020F0502020204030204" pitchFamily="34" charset="0"/>
              <a:cs typeface="Calibri" panose="020F0502020204030204" pitchFamily="34" charset="0"/>
            </a:endParaRPr>
          </a:p>
          <a:p>
            <a:pPr lvl="3">
              <a:buClr>
                <a:schemeClr val="tx1"/>
              </a:buClr>
              <a:buFont typeface="Wingdings" panose="05000000000000000000" pitchFamily="2" charset="2"/>
              <a:buChar char="Ø"/>
              <a:defRPr/>
            </a:pPr>
            <a:r>
              <a:rPr lang="en-US" b="1" kern="0" dirty="0">
                <a:solidFill>
                  <a:srgbClr val="002060"/>
                </a:solidFill>
                <a:latin typeface="Calibri" panose="020F0502020204030204" pitchFamily="34" charset="0"/>
                <a:cs typeface="Calibri" panose="020F0502020204030204" pitchFamily="34" charset="0"/>
              </a:rPr>
              <a:t>Maximization of public procurement and preferences </a:t>
            </a:r>
            <a:r>
              <a:rPr lang="en-US" kern="0" dirty="0">
                <a:solidFill>
                  <a:srgbClr val="002060"/>
                </a:solidFill>
                <a:latin typeface="Calibri" panose="020F0502020204030204" pitchFamily="34" charset="0"/>
                <a:cs typeface="Calibri" panose="020F0502020204030204" pitchFamily="34" charset="0"/>
              </a:rPr>
              <a:t>given to sourcing from local companies;</a:t>
            </a:r>
          </a:p>
          <a:p>
            <a:pPr lvl="3">
              <a:buClr>
                <a:schemeClr val="tx1"/>
              </a:buClr>
              <a:buFont typeface="Wingdings" panose="05000000000000000000" pitchFamily="2" charset="2"/>
              <a:buChar char="Ø"/>
              <a:defRPr/>
            </a:pPr>
            <a:endParaRPr lang="en-US" kern="0" dirty="0">
              <a:solidFill>
                <a:srgbClr val="002060"/>
              </a:solidFill>
              <a:latin typeface="Calibri" panose="020F0502020204030204" pitchFamily="34" charset="0"/>
              <a:cs typeface="Calibri" panose="020F0502020204030204" pitchFamily="34" charset="0"/>
            </a:endParaRPr>
          </a:p>
          <a:p>
            <a:pPr lvl="3">
              <a:buClr>
                <a:schemeClr val="tx1"/>
              </a:buClr>
              <a:buFont typeface="Wingdings" panose="05000000000000000000" pitchFamily="2" charset="2"/>
              <a:buChar char="Ø"/>
              <a:defRPr/>
            </a:pPr>
            <a:r>
              <a:rPr lang="en-US" b="1" kern="0" dirty="0">
                <a:solidFill>
                  <a:srgbClr val="002060"/>
                </a:solidFill>
                <a:latin typeface="Calibri" panose="020F0502020204030204" pitchFamily="34" charset="0"/>
                <a:cs typeface="Calibri" panose="020F0502020204030204" pitchFamily="34" charset="0"/>
              </a:rPr>
              <a:t>A percentage of raw materials to be further transformed locally, </a:t>
            </a:r>
            <a:r>
              <a:rPr lang="en-US" kern="0" dirty="0">
                <a:solidFill>
                  <a:srgbClr val="002060"/>
                </a:solidFill>
                <a:latin typeface="Calibri" panose="020F0502020204030204" pitchFamily="34" charset="0"/>
                <a:cs typeface="Calibri" panose="020F0502020204030204" pitchFamily="34" charset="0"/>
              </a:rPr>
              <a:t>notably through forward linkages;</a:t>
            </a:r>
          </a:p>
          <a:p>
            <a:pPr marL="546100" lvl="3" indent="0">
              <a:buClr>
                <a:schemeClr val="tx1"/>
              </a:buClr>
              <a:buNone/>
              <a:defRPr/>
            </a:pPr>
            <a:endParaRPr lang="en-US" kern="0" dirty="0">
              <a:solidFill>
                <a:srgbClr val="002060"/>
              </a:solidFill>
              <a:latin typeface="Calibri" panose="020F0502020204030204" pitchFamily="34" charset="0"/>
              <a:cs typeface="Calibri" panose="020F0502020204030204" pitchFamily="34" charset="0"/>
            </a:endParaRPr>
          </a:p>
          <a:p>
            <a:pPr lvl="3">
              <a:buClr>
                <a:schemeClr val="tx1"/>
              </a:buClr>
              <a:buFont typeface="Wingdings" panose="05000000000000000000" pitchFamily="2" charset="2"/>
              <a:buChar char="Ø"/>
              <a:defRPr/>
            </a:pPr>
            <a:r>
              <a:rPr lang="en-US" b="1" kern="0" dirty="0">
                <a:solidFill>
                  <a:srgbClr val="002060"/>
                </a:solidFill>
                <a:latin typeface="Calibri" panose="020F0502020204030204" pitchFamily="34" charset="0"/>
                <a:cs typeface="Calibri" panose="020F0502020204030204" pitchFamily="34" charset="0"/>
              </a:rPr>
              <a:t>Local employment </a:t>
            </a:r>
            <a:r>
              <a:rPr lang="en-US" kern="0" dirty="0">
                <a:solidFill>
                  <a:srgbClr val="002060"/>
                </a:solidFill>
                <a:latin typeface="Calibri" panose="020F0502020204030204" pitchFamily="34" charset="0"/>
                <a:cs typeface="Calibri" panose="020F0502020204030204" pitchFamily="34" charset="0"/>
              </a:rPr>
              <a:t>at different stages of the value chain and of different levels of competencies, often accompanied by requirements to enhance local capabilities of employees and suppliers, through training, skills development, and transfer of know-how and technology</a:t>
            </a:r>
            <a:r>
              <a:rPr lang="en-US" b="1" kern="0" dirty="0">
                <a:solidFill>
                  <a:srgbClr val="002060"/>
                </a:solidFill>
                <a:latin typeface="Calibri" panose="020F0502020204030204" pitchFamily="34" charset="0"/>
                <a:cs typeface="Calibri" panose="020F0502020204030204" pitchFamily="34" charset="0"/>
              </a:rPr>
              <a:t>;</a:t>
            </a:r>
          </a:p>
          <a:p>
            <a:pPr lvl="3">
              <a:buClr>
                <a:schemeClr val="tx1"/>
              </a:buClr>
              <a:buFont typeface="Wingdings" panose="05000000000000000000" pitchFamily="2" charset="2"/>
              <a:buChar char="Ø"/>
              <a:defRPr/>
            </a:pPr>
            <a:endParaRPr lang="en-US" b="1" kern="0" dirty="0">
              <a:solidFill>
                <a:srgbClr val="002060"/>
              </a:solidFill>
              <a:latin typeface="Calibri" panose="020F0502020204030204" pitchFamily="34" charset="0"/>
              <a:cs typeface="Calibri" panose="020F0502020204030204" pitchFamily="34" charset="0"/>
            </a:endParaRPr>
          </a:p>
          <a:p>
            <a:pPr lvl="3">
              <a:buClr>
                <a:schemeClr val="tx1"/>
              </a:buClr>
              <a:buFont typeface="Wingdings" panose="05000000000000000000" pitchFamily="2" charset="2"/>
              <a:buChar char="Ø"/>
              <a:defRPr/>
            </a:pPr>
            <a:r>
              <a:rPr lang="en-US" b="1" kern="0" dirty="0">
                <a:solidFill>
                  <a:srgbClr val="002060"/>
                </a:solidFill>
                <a:latin typeface="Calibri" panose="020F0502020204030204" pitchFamily="34" charset="0"/>
                <a:cs typeface="Calibri" panose="020F0502020204030204" pitchFamily="34" charset="0"/>
              </a:rPr>
              <a:t>Requirements to bring some level of technology </a:t>
            </a:r>
            <a:r>
              <a:rPr lang="en-US" kern="0" dirty="0">
                <a:solidFill>
                  <a:srgbClr val="002060"/>
                </a:solidFill>
                <a:latin typeface="Calibri" panose="020F0502020204030204" pitchFamily="34" charset="0"/>
                <a:cs typeface="Calibri" panose="020F0502020204030204" pitchFamily="34" charset="0"/>
              </a:rPr>
              <a:t>or perform research and development in the country; and </a:t>
            </a:r>
          </a:p>
          <a:p>
            <a:pPr lvl="3">
              <a:buClr>
                <a:schemeClr val="tx1"/>
              </a:buClr>
              <a:buFont typeface="Wingdings" panose="05000000000000000000" pitchFamily="2" charset="2"/>
              <a:buChar char="Ø"/>
              <a:defRPr/>
            </a:pPr>
            <a:endParaRPr lang="en-US" kern="0" dirty="0">
              <a:solidFill>
                <a:srgbClr val="002060"/>
              </a:solidFill>
              <a:latin typeface="Calibri" panose="020F0502020204030204" pitchFamily="34" charset="0"/>
              <a:cs typeface="Calibri" panose="020F0502020204030204" pitchFamily="34" charset="0"/>
            </a:endParaRPr>
          </a:p>
          <a:p>
            <a:pPr lvl="3">
              <a:buClr>
                <a:schemeClr val="tx1"/>
              </a:buClr>
              <a:buFont typeface="Wingdings" panose="05000000000000000000" pitchFamily="2" charset="2"/>
              <a:buChar char="Ø"/>
              <a:defRPr/>
            </a:pPr>
            <a:r>
              <a:rPr lang="en-US" b="1" kern="0" dirty="0">
                <a:solidFill>
                  <a:srgbClr val="002060"/>
                </a:solidFill>
                <a:latin typeface="Calibri" panose="020F0502020204030204" pitchFamily="34" charset="0"/>
                <a:cs typeface="Calibri" panose="020F0502020204030204" pitchFamily="34" charset="0"/>
              </a:rPr>
              <a:t>Types of incentives </a:t>
            </a:r>
            <a:r>
              <a:rPr lang="en-US" kern="0" dirty="0">
                <a:solidFill>
                  <a:srgbClr val="002060"/>
                </a:solidFill>
                <a:latin typeface="Calibri" panose="020F0502020204030204" pitchFamily="34" charset="0"/>
                <a:cs typeface="Calibri" panose="020F0502020204030204" pitchFamily="34" charset="0"/>
              </a:rPr>
              <a:t>offer to companies supporting local industries such as fiscal exemptions</a:t>
            </a:r>
            <a:r>
              <a:rPr lang="en-US" b="1" kern="0" dirty="0">
                <a:solidFill>
                  <a:srgbClr val="021F43"/>
                </a:solidFill>
                <a:latin typeface="Calibri" panose="020F0502020204030204" pitchFamily="34" charset="0"/>
                <a:cs typeface="Calibri" panose="020F0502020204030204" pitchFamily="34" charset="0"/>
              </a:rPr>
              <a:t>. </a:t>
            </a:r>
          </a:p>
          <a:p>
            <a:pPr marL="0" marR="0" lvl="1" indent="0" algn="l" defTabSz="914400" rtl="0" eaLnBrk="0" fontAlgn="base" latinLnBrk="0" hangingPunct="0">
              <a:lnSpc>
                <a:spcPct val="110000"/>
              </a:lnSpc>
              <a:spcBef>
                <a:spcPct val="0"/>
              </a:spcBef>
              <a:spcAft>
                <a:spcPct val="0"/>
              </a:spcAft>
              <a:buClr>
                <a:srgbClr val="0070C0"/>
              </a:buClr>
              <a:buSzTx/>
              <a:buFont typeface="Arial" pitchFamily="-101" charset="0"/>
              <a:buNone/>
              <a:tabLst/>
              <a:defRPr/>
            </a:pPr>
            <a:endParaRPr kumimoji="0" lang="en-US" sz="1600" b="0" i="0" u="none" strike="noStrike" kern="0" cap="none" spc="0" normalizeH="0" baseline="0" noProof="0" dirty="0">
              <a:ln>
                <a:noFill/>
              </a:ln>
              <a:solidFill>
                <a:srgbClr val="021F43"/>
              </a:solidFill>
              <a:effectLst/>
              <a:uLnTx/>
              <a:uFillTx/>
              <a:latin typeface="Arial"/>
              <a:ea typeface="MS PGothic" pitchFamily="34" charset="-128"/>
              <a:cs typeface="Arial"/>
            </a:endParaRPr>
          </a:p>
          <a:p>
            <a:pPr marL="285750" marR="0" lvl="1" indent="-285750" algn="l" defTabSz="914400" rtl="0" eaLnBrk="0" fontAlgn="base" latinLnBrk="0" hangingPunct="0">
              <a:lnSpc>
                <a:spcPct val="110000"/>
              </a:lnSpc>
              <a:spcBef>
                <a:spcPct val="0"/>
              </a:spcBef>
              <a:spcAft>
                <a:spcPct val="0"/>
              </a:spcAft>
              <a:buClr>
                <a:srgbClr val="0070C0"/>
              </a:buClr>
              <a:buSzTx/>
              <a:buFont typeface="Arial" pitchFamily="-101" charset="0"/>
              <a:buChar char="•"/>
              <a:tabLst/>
              <a:defRPr/>
            </a:pPr>
            <a:endParaRPr kumimoji="0" lang="en-US" sz="1600" b="0" i="0" u="none" strike="noStrike" kern="0" cap="none" spc="0" normalizeH="0" baseline="0" noProof="0" dirty="0">
              <a:ln>
                <a:noFill/>
              </a:ln>
              <a:solidFill>
                <a:srgbClr val="021F43"/>
              </a:solidFill>
              <a:effectLst/>
              <a:uLnTx/>
              <a:uFillTx/>
              <a:latin typeface="Arial"/>
              <a:ea typeface="MS PGothic" pitchFamily="34" charset="-128"/>
              <a:cs typeface="Arial"/>
            </a:endParaRPr>
          </a:p>
        </p:txBody>
      </p:sp>
      <p:sp>
        <p:nvSpPr>
          <p:cNvPr id="2" name="TextBox 1">
            <a:extLst>
              <a:ext uri="{FF2B5EF4-FFF2-40B4-BE49-F238E27FC236}">
                <a16:creationId xmlns:a16="http://schemas.microsoft.com/office/drawing/2014/main" id="{274C618F-454D-4948-98DB-6B8600B87966}"/>
              </a:ext>
            </a:extLst>
          </p:cNvPr>
          <p:cNvSpPr txBox="1"/>
          <p:nvPr/>
        </p:nvSpPr>
        <p:spPr>
          <a:xfrm>
            <a:off x="99392" y="6488668"/>
            <a:ext cx="3528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1F43"/>
                </a:solidFill>
                <a:effectLst/>
                <a:uLnTx/>
                <a:uFillTx/>
                <a:latin typeface="Arial"/>
                <a:ea typeface="+mn-ea"/>
                <a:cs typeface="+mn-cs"/>
              </a:rPr>
              <a:t>*</a:t>
            </a:r>
            <a:r>
              <a:rPr kumimoji="0" lang="en-US" sz="1400" b="0" i="1" u="none" strike="noStrike" kern="1200" cap="none" spc="0" normalizeH="0" baseline="0" noProof="0" dirty="0">
                <a:ln>
                  <a:noFill/>
                </a:ln>
                <a:solidFill>
                  <a:srgbClr val="021F43"/>
                </a:solidFill>
                <a:effectLst/>
                <a:uLnTx/>
                <a:uFillTx/>
                <a:latin typeface="Arial"/>
                <a:ea typeface="+mn-ea"/>
                <a:cs typeface="+mn-cs"/>
              </a:rPr>
              <a:t>UNCTAD definition 2003</a:t>
            </a:r>
            <a:endParaRPr kumimoji="0" lang="en-US" sz="1800" b="0" i="1" u="none" strike="noStrike" kern="1200" cap="none" spc="0" normalizeH="0" baseline="0" noProof="0" dirty="0">
              <a:ln>
                <a:noFill/>
              </a:ln>
              <a:solidFill>
                <a:srgbClr val="021F43"/>
              </a:solidFill>
              <a:effectLst/>
              <a:uLnTx/>
              <a:uFillTx/>
              <a:latin typeface="Arial"/>
              <a:ea typeface="+mn-ea"/>
              <a:cs typeface="+mn-cs"/>
            </a:endParaRPr>
          </a:p>
        </p:txBody>
      </p:sp>
    </p:spTree>
    <p:extLst>
      <p:ext uri="{BB962C8B-B14F-4D97-AF65-F5344CB8AC3E}">
        <p14:creationId xmlns:p14="http://schemas.microsoft.com/office/powerpoint/2010/main" val="1678965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C915-B473-4670-AFFF-76174FE5AA97}"/>
              </a:ext>
            </a:extLst>
          </p:cNvPr>
          <p:cNvSpPr>
            <a:spLocks noGrp="1"/>
          </p:cNvSpPr>
          <p:nvPr>
            <p:ph type="title"/>
          </p:nvPr>
        </p:nvSpPr>
        <p:spPr/>
        <p:txBody>
          <a:bodyPr/>
          <a:lstStyle/>
          <a:p>
            <a:r>
              <a:rPr lang="en-US" dirty="0"/>
              <a:t>Corporate income tax incentives offered in Uganda (IGC, 2019)</a:t>
            </a:r>
          </a:p>
        </p:txBody>
      </p:sp>
      <p:pic>
        <p:nvPicPr>
          <p:cNvPr id="12" name="Picture 11">
            <a:extLst>
              <a:ext uri="{FF2B5EF4-FFF2-40B4-BE49-F238E27FC236}">
                <a16:creationId xmlns:a16="http://schemas.microsoft.com/office/drawing/2014/main" id="{EBAAC09F-2D42-4B4F-B3B5-990345495ED0}"/>
              </a:ext>
            </a:extLst>
          </p:cNvPr>
          <p:cNvPicPr>
            <a:picLocks noChangeAspect="1"/>
          </p:cNvPicPr>
          <p:nvPr/>
        </p:nvPicPr>
        <p:blipFill>
          <a:blip r:embed="rId3"/>
          <a:stretch>
            <a:fillRect/>
          </a:stretch>
        </p:blipFill>
        <p:spPr>
          <a:xfrm>
            <a:off x="3647553" y="1360724"/>
            <a:ext cx="5228492" cy="5340285"/>
          </a:xfrm>
          <a:prstGeom prst="rect">
            <a:avLst/>
          </a:prstGeom>
        </p:spPr>
      </p:pic>
    </p:spTree>
    <p:extLst>
      <p:ext uri="{BB962C8B-B14F-4D97-AF65-F5344CB8AC3E}">
        <p14:creationId xmlns:p14="http://schemas.microsoft.com/office/powerpoint/2010/main" val="57947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791E07-A0BB-41D8-BAD3-98CD080D149E}"/>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b="1" kern="1200" dirty="0">
                <a:solidFill>
                  <a:srgbClr val="139AF0"/>
                </a:solidFill>
                <a:latin typeface="+mj-lt"/>
                <a:ea typeface="+mj-ea"/>
                <a:cs typeface="+mj-cs"/>
              </a:rPr>
              <a:t>1. Investment performance assessment</a:t>
            </a:r>
          </a:p>
        </p:txBody>
      </p:sp>
      <p:sp>
        <p:nvSpPr>
          <p:cNvPr id="6" name="Text Placeholder 5">
            <a:extLst>
              <a:ext uri="{FF2B5EF4-FFF2-40B4-BE49-F238E27FC236}">
                <a16:creationId xmlns:a16="http://schemas.microsoft.com/office/drawing/2014/main" id="{36B68128-07A4-4A0F-A0C1-93EA481F6CAD}"/>
              </a:ext>
            </a:extLst>
          </p:cNvPr>
          <p:cNvSpPr>
            <a:spLocks noGrp="1"/>
          </p:cNvSpPr>
          <p:nvPr>
            <p:ph type="body" idx="1"/>
          </p:nvPr>
        </p:nvSpPr>
        <p:spPr>
          <a:xfrm>
            <a:off x="6768548" y="1687482"/>
            <a:ext cx="4562198" cy="3632666"/>
          </a:xfrm>
          <a:solidFill>
            <a:schemeClr val="bg1">
              <a:lumMod val="95000"/>
            </a:schemeClr>
          </a:solidFill>
        </p:spPr>
        <p:txBody>
          <a:bodyPr vert="horz" lIns="91440" tIns="45720" rIns="91440" bIns="45720" rtlCol="0" anchor="ctr">
            <a:normAutofit/>
          </a:bodyPr>
          <a:lstStyle/>
          <a:p>
            <a:pPr marL="342900" indent="-285750">
              <a:spcAft>
                <a:spcPts val="300"/>
              </a:spcAft>
              <a:buClr>
                <a:srgbClr val="002060"/>
              </a:buClr>
              <a:buFont typeface="Wingdings" panose="05000000000000000000" pitchFamily="2" charset="2"/>
              <a:buChar char="§"/>
              <a:defRPr/>
            </a:pPr>
            <a:endPar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Uganda’s investment performance</a:t>
            </a:r>
          </a:p>
          <a:p>
            <a:pPr marL="342900" indent="-285750">
              <a:spcAft>
                <a:spcPts val="300"/>
              </a:spcAft>
              <a:buClr>
                <a:srgbClr val="002060"/>
              </a:buClr>
              <a:buFont typeface="Wingdings" panose="05000000000000000000" pitchFamily="2" charset="2"/>
              <a:buChar char="§"/>
              <a:defRPr/>
            </a:pPr>
            <a:r>
              <a:rPr lang="en-US" sz="2400" dirty="0">
                <a:solidFill>
                  <a:srgbClr val="002060"/>
                </a:solidFill>
                <a:latin typeface="Calibri" panose="020F0502020204030204" pitchFamily="34" charset="0"/>
                <a:ea typeface="MS PGothic" panose="020B0600070205080204" pitchFamily="34" charset="-128"/>
                <a:cs typeface="Arial" panose="020B0604020202020204" pitchFamily="34" charset="0"/>
              </a:rPr>
              <a:t>FDI contribution to growth</a:t>
            </a:r>
          </a:p>
          <a:p>
            <a:endParaRPr lang="en-US" sz="24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C62416A-988F-4A14-9827-778E3345FC3B}"/>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439F95D-CD6C-461B-AC55-2EEF1AD0C5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4564E4-B4B7-4304-962B-EF83D8FA4B7C}"/>
              </a:ext>
            </a:extLst>
          </p:cNvPr>
          <p:cNvSpPr/>
          <p:nvPr/>
        </p:nvSpPr>
        <p:spPr>
          <a:xfrm>
            <a:off x="10708849" y="0"/>
            <a:ext cx="1483151"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4774B6-6A2D-486F-9D50-9BD538123F27}"/>
              </a:ext>
            </a:extLst>
          </p:cNvPr>
          <p:cNvSpPr/>
          <p:nvPr/>
        </p:nvSpPr>
        <p:spPr>
          <a:xfrm>
            <a:off x="11642103" y="468428"/>
            <a:ext cx="549897" cy="6389572"/>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696E412-CA0B-4AB4-AC41-D3DF26906326}"/>
              </a:ext>
            </a:extLst>
          </p:cNvPr>
          <p:cNvSpPr/>
          <p:nvPr/>
        </p:nvSpPr>
        <p:spPr>
          <a:xfrm>
            <a:off x="1078828" y="6389572"/>
            <a:ext cx="10563275"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83316CF-C602-4636-A7E2-5D037FCBEC6C}"/>
              </a:ext>
            </a:extLst>
          </p:cNvPr>
          <p:cNvGrpSpPr/>
          <p:nvPr/>
        </p:nvGrpSpPr>
        <p:grpSpPr>
          <a:xfrm>
            <a:off x="0" y="3185510"/>
            <a:ext cx="547702" cy="636611"/>
            <a:chOff x="2518528" y="910032"/>
            <a:chExt cx="547702" cy="468428"/>
          </a:xfrm>
        </p:grpSpPr>
        <p:sp>
          <p:nvSpPr>
            <p:cNvPr id="16" name="Rectangle 15">
              <a:extLst>
                <a:ext uri="{FF2B5EF4-FFF2-40B4-BE49-F238E27FC236}">
                  <a16:creationId xmlns:a16="http://schemas.microsoft.com/office/drawing/2014/main" id="{C94A43F6-FE26-4F51-B618-5BE762E9E374}"/>
                </a:ext>
              </a:extLst>
            </p:cNvPr>
            <p:cNvSpPr/>
            <p:nvPr/>
          </p:nvSpPr>
          <p:spPr>
            <a:xfrm>
              <a:off x="2518528" y="910032"/>
              <a:ext cx="18288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54B173-FD3E-4168-B12B-1F8E6F8D0CE2}"/>
                </a:ext>
              </a:extLst>
            </p:cNvPr>
            <p:cNvSpPr/>
            <p:nvPr/>
          </p:nvSpPr>
          <p:spPr>
            <a:xfrm>
              <a:off x="2769519" y="910032"/>
              <a:ext cx="13716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79209E-A81E-4D6A-8DA6-47F825DD040F}"/>
                </a:ext>
              </a:extLst>
            </p:cNvPr>
            <p:cNvSpPr/>
            <p:nvPr/>
          </p:nvSpPr>
          <p:spPr>
            <a:xfrm>
              <a:off x="2974790" y="910032"/>
              <a:ext cx="91440" cy="468428"/>
            </a:xfrm>
            <a:prstGeom prst="rect">
              <a:avLst/>
            </a:prstGeom>
            <a:solidFill>
              <a:srgbClr val="022F51"/>
            </a:solidFill>
            <a:ln>
              <a:solidFill>
                <a:srgbClr val="02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2965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720725" y="39175"/>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FDI has been stable but below potential </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3"/>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1A3A255C-5A6F-4BB9-B0B2-4359860D5D1A}"/>
              </a:ext>
            </a:extLst>
          </p:cNvPr>
          <p:cNvPicPr>
            <a:picLocks noChangeAspect="1"/>
          </p:cNvPicPr>
          <p:nvPr/>
        </p:nvPicPr>
        <p:blipFill>
          <a:blip r:embed="rId4"/>
          <a:stretch>
            <a:fillRect/>
          </a:stretch>
        </p:blipFill>
        <p:spPr>
          <a:xfrm>
            <a:off x="9803764" y="6116622"/>
            <a:ext cx="2075129" cy="511803"/>
          </a:xfrm>
          <a:prstGeom prst="rect">
            <a:avLst/>
          </a:prstGeom>
        </p:spPr>
      </p:pic>
      <p:sp>
        <p:nvSpPr>
          <p:cNvPr id="19" name="Rectangle 18">
            <a:extLst>
              <a:ext uri="{FF2B5EF4-FFF2-40B4-BE49-F238E27FC236}">
                <a16:creationId xmlns:a16="http://schemas.microsoft.com/office/drawing/2014/main" id="{F878965C-5703-460E-8238-3D3FF71D31BB}"/>
              </a:ext>
            </a:extLst>
          </p:cNvPr>
          <p:cNvSpPr/>
          <p:nvPr/>
        </p:nvSpPr>
        <p:spPr>
          <a:xfrm>
            <a:off x="730040" y="1168671"/>
            <a:ext cx="10241952" cy="1501523"/>
          </a:xfrm>
          <a:prstGeom prst="rect">
            <a:avLst/>
          </a:prstGeom>
        </p:spPr>
        <p:txBody>
          <a:bodyPr vert="horz" lIns="91440" tIns="45720" rIns="91440" bIns="45720" rtlCol="0" anchor="t">
            <a:noAutofit/>
          </a:bodyPr>
          <a:lstStyle/>
          <a:p>
            <a:pPr marL="342900" indent="-342900" fontAlgn="base">
              <a:lnSpc>
                <a:spcPct val="110000"/>
              </a:lnSpc>
              <a:spcBef>
                <a:spcPts val="1200"/>
              </a:spcBef>
              <a:spcAft>
                <a:spcPct val="0"/>
              </a:spcAft>
              <a:buClr>
                <a:srgbClr val="009999"/>
              </a:buClr>
              <a:buFont typeface="Wingdings" panose="05000000000000000000" pitchFamily="2" charset="2"/>
              <a:buChar char="Ø"/>
              <a:tabLst>
                <a:tab pos="8402638" algn="r"/>
              </a:tabLst>
              <a:defRPr/>
            </a:pPr>
            <a:r>
              <a:rPr lang="en-US" b="1" dirty="0">
                <a:solidFill>
                  <a:srgbClr val="002060"/>
                </a:solidFill>
                <a:latin typeface="Calibri" panose="020F0502020204030204" pitchFamily="34" charset="0"/>
                <a:ea typeface="MS PGothic" panose="020B0600070205080204" pitchFamily="34" charset="-128"/>
                <a:cs typeface="Arial" panose="020B0604020202020204" pitchFamily="34" charset="0"/>
              </a:rPr>
              <a:t>FDI to Uganda averaged 4% (of GDP) over the past decade. </a:t>
            </a: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Better than regional comparators, but it remains below averages for low-income countries (5.4%) and the SSA-region (5.5%).</a:t>
            </a:r>
          </a:p>
          <a:p>
            <a:pPr marL="342900" indent="-342900" fontAlgn="base">
              <a:lnSpc>
                <a:spcPct val="110000"/>
              </a:lnSpc>
              <a:spcBef>
                <a:spcPts val="1200"/>
              </a:spcBef>
              <a:spcAft>
                <a:spcPct val="0"/>
              </a:spcAft>
              <a:buClr>
                <a:srgbClr val="009999"/>
              </a:buClr>
              <a:buFont typeface="Wingdings" panose="05000000000000000000" pitchFamily="2" charset="2"/>
              <a:buChar char="Ø"/>
              <a:tabLst>
                <a:tab pos="8402638" algn="r"/>
              </a:tabLst>
              <a:defRPr/>
            </a:pPr>
            <a:r>
              <a:rPr lang="en-US" dirty="0">
                <a:solidFill>
                  <a:srgbClr val="002060"/>
                </a:solidFill>
                <a:latin typeface="Calibri" panose="020F0502020204030204" pitchFamily="34" charset="0"/>
                <a:ea typeface="MS PGothic" panose="020B0600070205080204" pitchFamily="34" charset="-128"/>
                <a:cs typeface="Arial" panose="020B0604020202020204" pitchFamily="34" charset="0"/>
              </a:rPr>
              <a:t>A similar trend for FDI inflows in absolute numbers, where Uganda averages about 1 bn USD per year. </a:t>
            </a:r>
          </a:p>
          <a:p>
            <a:pPr marL="342900" indent="-342900" fontAlgn="base">
              <a:lnSpc>
                <a:spcPct val="110000"/>
              </a:lnSpc>
              <a:spcBef>
                <a:spcPct val="0"/>
              </a:spcBef>
              <a:spcAft>
                <a:spcPct val="0"/>
              </a:spcAft>
              <a:buFont typeface="Wingdings" panose="05000000000000000000" pitchFamily="2" charset="2"/>
              <a:buChar char="Ø"/>
              <a:tabLst>
                <a:tab pos="8402638" algn="r"/>
              </a:tabLst>
              <a:defRPr/>
            </a:pPr>
            <a:endParaRPr lang="en-US" sz="20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p:txBody>
      </p:sp>
      <p:sp>
        <p:nvSpPr>
          <p:cNvPr id="21" name="TextBox 20">
            <a:extLst>
              <a:ext uri="{FF2B5EF4-FFF2-40B4-BE49-F238E27FC236}">
                <a16:creationId xmlns:a16="http://schemas.microsoft.com/office/drawing/2014/main" id="{21C0C8A7-AD95-4CAC-879B-5DB611650B6E}"/>
              </a:ext>
            </a:extLst>
          </p:cNvPr>
          <p:cNvSpPr txBox="1"/>
          <p:nvPr/>
        </p:nvSpPr>
        <p:spPr>
          <a:xfrm>
            <a:off x="730040" y="6280054"/>
            <a:ext cx="3892990" cy="184938"/>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ndes" panose="02000000000000000000" pitchFamily="2" charset="0"/>
                <a:ea typeface="+mn-ea"/>
                <a:cs typeface="+mn-cs"/>
              </a:rPr>
              <a:t>Source: UNCTAD</a:t>
            </a:r>
          </a:p>
        </p:txBody>
      </p:sp>
      <p:pic>
        <p:nvPicPr>
          <p:cNvPr id="3" name="Picture 2">
            <a:extLst>
              <a:ext uri="{FF2B5EF4-FFF2-40B4-BE49-F238E27FC236}">
                <a16:creationId xmlns:a16="http://schemas.microsoft.com/office/drawing/2014/main" id="{1BB6ACC3-E4BC-4993-B48E-E09AF0CC76C8}"/>
              </a:ext>
            </a:extLst>
          </p:cNvPr>
          <p:cNvPicPr>
            <a:picLocks noChangeAspect="1"/>
          </p:cNvPicPr>
          <p:nvPr/>
        </p:nvPicPr>
        <p:blipFill>
          <a:blip r:embed="rId5"/>
          <a:stretch>
            <a:fillRect/>
          </a:stretch>
        </p:blipFill>
        <p:spPr>
          <a:xfrm>
            <a:off x="1540694" y="2575212"/>
            <a:ext cx="4200508" cy="3444539"/>
          </a:xfrm>
          <a:prstGeom prst="rect">
            <a:avLst/>
          </a:prstGeom>
        </p:spPr>
      </p:pic>
      <p:pic>
        <p:nvPicPr>
          <p:cNvPr id="4" name="Picture 3">
            <a:extLst>
              <a:ext uri="{FF2B5EF4-FFF2-40B4-BE49-F238E27FC236}">
                <a16:creationId xmlns:a16="http://schemas.microsoft.com/office/drawing/2014/main" id="{DB96EDCF-A89C-4F68-AEFB-FF614DD86BB7}"/>
              </a:ext>
            </a:extLst>
          </p:cNvPr>
          <p:cNvPicPr>
            <a:picLocks noChangeAspect="1"/>
          </p:cNvPicPr>
          <p:nvPr/>
        </p:nvPicPr>
        <p:blipFill>
          <a:blip r:embed="rId6"/>
          <a:stretch>
            <a:fillRect/>
          </a:stretch>
        </p:blipFill>
        <p:spPr>
          <a:xfrm>
            <a:off x="6095999" y="2575212"/>
            <a:ext cx="4194412" cy="3566469"/>
          </a:xfrm>
          <a:prstGeom prst="rect">
            <a:avLst/>
          </a:prstGeom>
        </p:spPr>
      </p:pic>
    </p:spTree>
    <p:extLst>
      <p:ext uri="{BB962C8B-B14F-4D97-AF65-F5344CB8AC3E}">
        <p14:creationId xmlns:p14="http://schemas.microsoft.com/office/powerpoint/2010/main" val="216172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5F15-3AE5-43CD-AFAF-358C10BC1DD8}"/>
              </a:ext>
            </a:extLst>
          </p:cNvPr>
          <p:cNvSpPr>
            <a:spLocks noGrp="1"/>
          </p:cNvSpPr>
          <p:nvPr>
            <p:ph type="title"/>
          </p:nvPr>
        </p:nvSpPr>
        <p:spPr>
          <a:xfrm>
            <a:off x="720725" y="39175"/>
            <a:ext cx="10750549" cy="756707"/>
          </a:xfrm>
        </p:spPr>
        <p:txBody>
          <a:bodyPr>
            <a:normAutofit/>
          </a:bodyPr>
          <a:lstStyle/>
          <a:p>
            <a:pPr algn="just" fontAlgn="base">
              <a:spcAft>
                <a:spcPct val="0"/>
              </a:spcAft>
            </a:pPr>
            <a:r>
              <a:rPr lang="en-US" sz="2400" b="1" dirty="0">
                <a:solidFill>
                  <a:srgbClr val="002060"/>
                </a:solidFill>
                <a:latin typeface="Calibri" panose="020F0502020204030204" pitchFamily="34" charset="0"/>
                <a:ea typeface="MS PGothic" pitchFamily="34" charset="-128"/>
                <a:cs typeface="+mn-cs"/>
              </a:rPr>
              <a:t>FDI is a source of development finance</a:t>
            </a:r>
          </a:p>
        </p:txBody>
      </p:sp>
      <p:pic>
        <p:nvPicPr>
          <p:cNvPr id="9" name="Picture 8">
            <a:extLst>
              <a:ext uri="{FF2B5EF4-FFF2-40B4-BE49-F238E27FC236}">
                <a16:creationId xmlns:a16="http://schemas.microsoft.com/office/drawing/2014/main" id="{591625A0-C83F-443B-856B-EF9B1CB080E4}"/>
              </a:ext>
            </a:extLst>
          </p:cNvPr>
          <p:cNvPicPr>
            <a:picLocks noChangeAspect="1"/>
          </p:cNvPicPr>
          <p:nvPr/>
        </p:nvPicPr>
        <p:blipFill>
          <a:blip r:embed="rId2"/>
          <a:stretch>
            <a:fillRect/>
          </a:stretch>
        </p:blipFill>
        <p:spPr>
          <a:xfrm>
            <a:off x="0" y="777923"/>
            <a:ext cx="12192000" cy="110797"/>
          </a:xfrm>
          <a:prstGeom prst="rect">
            <a:avLst/>
          </a:prstGeom>
        </p:spPr>
      </p:pic>
      <p:sp>
        <p:nvSpPr>
          <p:cNvPr id="6" name="Rectangle 5">
            <a:extLst>
              <a:ext uri="{FF2B5EF4-FFF2-40B4-BE49-F238E27FC236}">
                <a16:creationId xmlns:a16="http://schemas.microsoft.com/office/drawing/2014/main" id="{0CDDFAB3-70BC-4003-B6A6-E6FAA9755491}"/>
              </a:ext>
            </a:extLst>
          </p:cNvPr>
          <p:cNvSpPr/>
          <p:nvPr/>
        </p:nvSpPr>
        <p:spPr>
          <a:xfrm>
            <a:off x="9586913" y="5829300"/>
            <a:ext cx="2471737" cy="98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4A24D441-AB88-4441-ABD6-053E4F1FA7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P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1A3A255C-5A6F-4BB9-B0B2-4359860D5D1A}"/>
              </a:ext>
            </a:extLst>
          </p:cNvPr>
          <p:cNvPicPr>
            <a:picLocks noChangeAspect="1"/>
          </p:cNvPicPr>
          <p:nvPr/>
        </p:nvPicPr>
        <p:blipFill>
          <a:blip r:embed="rId3"/>
          <a:stretch>
            <a:fillRect/>
          </a:stretch>
        </p:blipFill>
        <p:spPr>
          <a:xfrm>
            <a:off x="9803764" y="6116622"/>
            <a:ext cx="2075129" cy="511803"/>
          </a:xfrm>
          <a:prstGeom prst="rect">
            <a:avLst/>
          </a:prstGeom>
        </p:spPr>
      </p:pic>
      <p:sp>
        <p:nvSpPr>
          <p:cNvPr id="19" name="Rectangle 18">
            <a:extLst>
              <a:ext uri="{FF2B5EF4-FFF2-40B4-BE49-F238E27FC236}">
                <a16:creationId xmlns:a16="http://schemas.microsoft.com/office/drawing/2014/main" id="{F878965C-5703-460E-8238-3D3FF71D31BB}"/>
              </a:ext>
            </a:extLst>
          </p:cNvPr>
          <p:cNvSpPr/>
          <p:nvPr/>
        </p:nvSpPr>
        <p:spPr>
          <a:xfrm>
            <a:off x="806262" y="1249740"/>
            <a:ext cx="10241952" cy="989525"/>
          </a:xfrm>
          <a:prstGeom prst="rect">
            <a:avLst/>
          </a:prstGeom>
        </p:spPr>
        <p:txBody>
          <a:bodyPr vert="horz" lIns="91440" tIns="45720" rIns="91440" bIns="45720" rtlCol="0" anchor="t">
            <a:normAutofit/>
          </a:bodyPr>
          <a:lstStyle/>
          <a:p>
            <a:pPr marL="342900" indent="-342900" fontAlgn="base">
              <a:lnSpc>
                <a:spcPct val="110000"/>
              </a:lnSpc>
              <a:spcBef>
                <a:spcPct val="0"/>
              </a:spcBef>
              <a:spcAft>
                <a:spcPct val="0"/>
              </a:spcAft>
              <a:buClr>
                <a:srgbClr val="009999"/>
              </a:buClr>
              <a:buFont typeface="Wingdings" panose="05000000000000000000" pitchFamily="2" charset="2"/>
              <a:buChar char="Ø"/>
              <a:tabLst>
                <a:tab pos="8402638" algn="r"/>
              </a:tabLst>
              <a:defRPr/>
            </a:pPr>
            <a:r>
              <a:rPr lang="en-US" sz="2000" b="1" dirty="0">
                <a:solidFill>
                  <a:srgbClr val="002060"/>
                </a:solidFill>
                <a:latin typeface="Calibri" panose="020F0502020204030204" pitchFamily="34" charset="0"/>
                <a:ea typeface="MS PGothic" panose="020B0600070205080204" pitchFamily="34" charset="-128"/>
                <a:cs typeface="Arial" panose="020B0604020202020204" pitchFamily="34" charset="0"/>
              </a:rPr>
              <a:t>FDI is a sizeable source of external finance. </a:t>
            </a:r>
            <a:r>
              <a:rPr lang="en-US" sz="2000" dirty="0">
                <a:solidFill>
                  <a:srgbClr val="002060"/>
                </a:solidFill>
                <a:latin typeface="Calibri" panose="020F0502020204030204" pitchFamily="34" charset="0"/>
                <a:ea typeface="MS PGothic" panose="020B0600070205080204" pitchFamily="34" charset="-128"/>
                <a:cs typeface="Arial" panose="020B0604020202020204" pitchFamily="34" charset="0"/>
              </a:rPr>
              <a:t>Between 2009-2019, FDI inflows contributed about a quarter of external development finance on average. </a:t>
            </a:r>
          </a:p>
          <a:p>
            <a:pPr marL="342900" indent="-342900" fontAlgn="base">
              <a:lnSpc>
                <a:spcPct val="110000"/>
              </a:lnSpc>
              <a:spcBef>
                <a:spcPct val="0"/>
              </a:spcBef>
              <a:spcAft>
                <a:spcPct val="0"/>
              </a:spcAft>
              <a:buFont typeface="Wingdings" panose="05000000000000000000" pitchFamily="2" charset="2"/>
              <a:buChar char="Ø"/>
              <a:tabLst>
                <a:tab pos="8402638" algn="r"/>
              </a:tabLst>
              <a:defRPr/>
            </a:pPr>
            <a:endParaRPr lang="en-US" sz="2000" dirty="0">
              <a:solidFill>
                <a:srgbClr val="002060"/>
              </a:solidFill>
              <a:latin typeface="Calibri" panose="020F0502020204030204" pitchFamily="34" charset="0"/>
              <a:ea typeface="MS PGothic" panose="020B0600070205080204" pitchFamily="34" charset="-128"/>
              <a:cs typeface="Arial" panose="020B0604020202020204" pitchFamily="34" charset="0"/>
            </a:endParaRPr>
          </a:p>
        </p:txBody>
      </p:sp>
      <p:sp>
        <p:nvSpPr>
          <p:cNvPr id="21" name="TextBox 20">
            <a:extLst>
              <a:ext uri="{FF2B5EF4-FFF2-40B4-BE49-F238E27FC236}">
                <a16:creationId xmlns:a16="http://schemas.microsoft.com/office/drawing/2014/main" id="{21C0C8A7-AD95-4CAC-879B-5DB611650B6E}"/>
              </a:ext>
            </a:extLst>
          </p:cNvPr>
          <p:cNvSpPr txBox="1"/>
          <p:nvPr/>
        </p:nvSpPr>
        <p:spPr>
          <a:xfrm>
            <a:off x="730040" y="6280054"/>
            <a:ext cx="3892990" cy="184938"/>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2060"/>
                </a:solidFill>
                <a:effectLst/>
                <a:uLnTx/>
                <a:uFillTx/>
                <a:latin typeface="Andes" panose="02000000000000000000" pitchFamily="2" charset="0"/>
                <a:ea typeface="+mn-ea"/>
                <a:cs typeface="+mn-cs"/>
              </a:rPr>
              <a:t>Sources: World Development Indicator </a:t>
            </a:r>
          </a:p>
        </p:txBody>
      </p:sp>
      <p:pic>
        <p:nvPicPr>
          <p:cNvPr id="3" name="Picture 2">
            <a:extLst>
              <a:ext uri="{FF2B5EF4-FFF2-40B4-BE49-F238E27FC236}">
                <a16:creationId xmlns:a16="http://schemas.microsoft.com/office/drawing/2014/main" id="{4143973E-88E7-4EA9-9BB1-694CFFDDBA15}"/>
              </a:ext>
            </a:extLst>
          </p:cNvPr>
          <p:cNvPicPr>
            <a:picLocks noChangeAspect="1"/>
          </p:cNvPicPr>
          <p:nvPr/>
        </p:nvPicPr>
        <p:blipFill>
          <a:blip r:embed="rId4"/>
          <a:stretch>
            <a:fillRect/>
          </a:stretch>
        </p:blipFill>
        <p:spPr>
          <a:xfrm>
            <a:off x="1171080" y="2458705"/>
            <a:ext cx="8632684" cy="3657917"/>
          </a:xfrm>
          <a:prstGeom prst="rect">
            <a:avLst/>
          </a:prstGeom>
        </p:spPr>
      </p:pic>
    </p:spTree>
    <p:extLst>
      <p:ext uri="{BB962C8B-B14F-4D97-AF65-F5344CB8AC3E}">
        <p14:creationId xmlns:p14="http://schemas.microsoft.com/office/powerpoint/2010/main" val="2669300293"/>
      </p:ext>
    </p:extLst>
  </p:cSld>
  <p:clrMapOvr>
    <a:masterClrMapping/>
  </p:clrMapOvr>
</p:sld>
</file>

<file path=ppt/theme/_rels/themeOverride3.xml.rels><?xml version="1.0" encoding="UTF-8" standalone="yes"?>
<Relationships xmlns="http://schemas.openxmlformats.org/package/2006/relationships"><Relationship Id="rId1" Type="http://schemas.openxmlformats.org/officeDocument/2006/relationships/image" Target="../media/image6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BG-Any_Logo">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GM_Dec2.pot [Compatibility Mode]" id="{4D6F64E5-E505-4973-9B51-85316A8F339A}" vid="{E71EB624-1DFD-4287-A244-75016622698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otalTime>27064</TotalTime>
  <Words>13324</Words>
  <Application>Microsoft Office PowerPoint</Application>
  <PresentationFormat>Widescreen</PresentationFormat>
  <Paragraphs>973</Paragraphs>
  <Slides>64</Slides>
  <Notes>40</Notes>
  <HiddenSlides>35</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64</vt:i4>
      </vt:variant>
    </vt:vector>
  </HeadingPairs>
  <TitlesOfParts>
    <vt:vector size="87" baseType="lpstr">
      <vt:lpstr>Abadi Extra Light</vt:lpstr>
      <vt:lpstr>Andes</vt:lpstr>
      <vt:lpstr>Andes ExtraLight</vt:lpstr>
      <vt:lpstr>Arial</vt:lpstr>
      <vt:lpstr>Arial </vt:lpstr>
      <vt:lpstr>Arial Bold</vt:lpstr>
      <vt:lpstr>Arial Narrow</vt:lpstr>
      <vt:lpstr>Calibri</vt:lpstr>
      <vt:lpstr>Calibri  </vt:lpstr>
      <vt:lpstr>Calibri Light</vt:lpstr>
      <vt:lpstr>Georgia</vt:lpstr>
      <vt:lpstr>Gill Sans MT</vt:lpstr>
      <vt:lpstr>inherit</vt:lpstr>
      <vt:lpstr>Lato</vt:lpstr>
      <vt:lpstr>Symbol</vt:lpstr>
      <vt:lpstr>Times New Roman</vt:lpstr>
      <vt:lpstr>Trebuchet MS</vt:lpstr>
      <vt:lpstr>Wingdings</vt:lpstr>
      <vt:lpstr>Office Theme</vt:lpstr>
      <vt:lpstr>WBG-Any_Logo</vt:lpstr>
      <vt:lpstr>3_Office Theme</vt:lpstr>
      <vt:lpstr>Full Page Interior</vt:lpstr>
      <vt:lpstr>1_Full Page Interior</vt:lpstr>
      <vt:lpstr>Uganda’s Investment Reform Map</vt:lpstr>
      <vt:lpstr>Overview</vt:lpstr>
      <vt:lpstr>1. Background</vt:lpstr>
      <vt:lpstr>What is the Investment Reform Map?</vt:lpstr>
      <vt:lpstr>IRM Analytical Framework</vt:lpstr>
      <vt:lpstr>Objective of the meetings</vt:lpstr>
      <vt:lpstr>1. Investment performance assessment</vt:lpstr>
      <vt:lpstr>FDI has been stable but below potential </vt:lpstr>
      <vt:lpstr>FDI is a source of development finance</vt:lpstr>
      <vt:lpstr>FDI’s contribution to growth and structural transformation has been weak</vt:lpstr>
      <vt:lpstr>Greenfield projects tend to be fewer, but picking up in recent years</vt:lpstr>
      <vt:lpstr>FDI is traditionally heavily concentrated in the extractive sector…</vt:lpstr>
      <vt:lpstr>…but there are encouraging signs of diversification in the past five years</vt:lpstr>
      <vt:lpstr>This change is also visible in Uganda’s comparative advantage for FDI projects </vt:lpstr>
      <vt:lpstr>Kenya is the main source of FDI projects though UK heads in investment value </vt:lpstr>
      <vt:lpstr>Investment competitiveness: Uganda has good potential but weak policy and institutional context </vt:lpstr>
      <vt:lpstr>Benchmarking of political risk in Uganda </vt:lpstr>
      <vt:lpstr>Challenges and Opportunities brought by Covid-19</vt:lpstr>
      <vt:lpstr>Preliminary findings &amp; recommendations</vt:lpstr>
      <vt:lpstr>2. The Investment Lifecycle</vt:lpstr>
      <vt:lpstr>Step 1:  Vision &amp; Strategy</vt:lpstr>
      <vt:lpstr>PowerPoint Presentation</vt:lpstr>
      <vt:lpstr>Promoting FDI is part of Uganda’s economic development plans</vt:lpstr>
      <vt:lpstr>Besides finance, FDI contributes to growth and development via several channels</vt:lpstr>
      <vt:lpstr>PowerPoint Presentation</vt:lpstr>
      <vt:lpstr>PowerPoint Presentation</vt:lpstr>
      <vt:lpstr>Preliminary findings &amp; recommendations</vt:lpstr>
      <vt:lpstr>Step 2:  Attraction &amp; Incentives</vt:lpstr>
      <vt:lpstr>PowerPoint Presentation</vt:lpstr>
      <vt:lpstr>PowerPoint Presentation</vt:lpstr>
      <vt:lpstr>PowerPoint Presentation</vt:lpstr>
      <vt:lpstr>PowerPoint Presentation</vt:lpstr>
      <vt:lpstr>PowerPoint Presentation</vt:lpstr>
      <vt:lpstr>Preliminary findings &amp; recommendations</vt:lpstr>
      <vt:lpstr>Step 3:  Entry &amp; Establishment</vt:lpstr>
      <vt:lpstr>PowerPoint Presentation</vt:lpstr>
      <vt:lpstr>PowerPoint Presentation</vt:lpstr>
      <vt:lpstr>PowerPoint Presentation</vt:lpstr>
      <vt:lpstr>PowerPoint Presentation</vt:lpstr>
      <vt:lpstr>Preliminary findings &amp; recommendations</vt:lpstr>
      <vt:lpstr>Step 4:  Protection &amp; Expansion</vt:lpstr>
      <vt:lpstr>Government can influence risk-return calculations of investors</vt:lpstr>
      <vt:lpstr>Types of core guarantees for investors</vt:lpstr>
      <vt:lpstr>Investment protection offered in Uganda</vt:lpstr>
      <vt:lpstr>Uganda and its international investment commitments  </vt:lpstr>
      <vt:lpstr>Investment Law Gap Analysis </vt:lpstr>
      <vt:lpstr>Preliminary findings &amp; recommendations</vt:lpstr>
      <vt:lpstr>Step 5:  Linkages &amp; Spillovers</vt:lpstr>
      <vt:lpstr>PowerPoint Presentation</vt:lpstr>
      <vt:lpstr>Improving FDI is critical for promoting linkages and strengthening local business </vt:lpstr>
      <vt:lpstr>PowerPoint Presentation</vt:lpstr>
      <vt:lpstr>Preliminary findings &amp; recommendations</vt:lpstr>
      <vt:lpstr>3. Recommendations for the different phases of the investment lifecycle</vt:lpstr>
      <vt:lpstr>Main recommendations around the investment lifecycle </vt:lpstr>
      <vt:lpstr>4. Sector deep dives</vt:lpstr>
      <vt:lpstr>FDI in agribusiness/agro-processing (coffee and edible oils)</vt:lpstr>
      <vt:lpstr>FDI in ICT services have been on the rise</vt:lpstr>
      <vt:lpstr>FDI in ICT services have been on the rise</vt:lpstr>
      <vt:lpstr>FDI in tourism </vt:lpstr>
      <vt:lpstr>Preliminary findings &amp; recommendations</vt:lpstr>
      <vt:lpstr>Annex</vt:lpstr>
      <vt:lpstr>PowerPoint Presentation</vt:lpstr>
      <vt:lpstr>PowerPoint Presentation</vt:lpstr>
      <vt:lpstr>Corporate income tax incentives offered in Uganda (IGC,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and Findings on Uganda’s Investment Policy Framework</dc:title>
  <dc:creator>Philippe Armand De Bonneval</dc:creator>
  <cp:lastModifiedBy>Qursum Qasim</cp:lastModifiedBy>
  <cp:revision>68</cp:revision>
  <cp:lastPrinted>2021-10-13T14:44:12Z</cp:lastPrinted>
  <dcterms:created xsi:type="dcterms:W3CDTF">2021-07-27T15:06:31Z</dcterms:created>
  <dcterms:modified xsi:type="dcterms:W3CDTF">2021-12-07T14:50:42Z</dcterms:modified>
</cp:coreProperties>
</file>